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58" r:id="rId6"/>
    <p:sldId id="273" r:id="rId7"/>
    <p:sldId id="259" r:id="rId8"/>
    <p:sldId id="260" r:id="rId9"/>
    <p:sldId id="27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B20C9-AAE1-DE94-3949-7E3DA8CF4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Formation Spring boot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262EC2-5C09-E131-B724-CBFC9F76A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Pour </a:t>
            </a:r>
            <a:r>
              <a:rPr lang="fr-FR" dirty="0" err="1"/>
              <a:t>Philaposte</a:t>
            </a:r>
            <a:r>
              <a:rPr lang="fr-FR" dirty="0"/>
              <a:t>, le 19/02/2025</a:t>
            </a:r>
          </a:p>
        </p:txBody>
      </p:sp>
    </p:spTree>
    <p:extLst>
      <p:ext uri="{BB962C8B-B14F-4D97-AF65-F5344CB8AC3E}">
        <p14:creationId xmlns:p14="http://schemas.microsoft.com/office/powerpoint/2010/main" val="290580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1E34B-0ADB-EEF3-3DE6-3441044C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du </a:t>
            </a:r>
            <a:r>
              <a:rPr lang="fr-FR" dirty="0" err="1"/>
              <a:t>ControllerAdvice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D83A10A-F5FC-D8A4-30E6-03FEA8909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Permet de pouvoir facilement mieux gérer le retour d’exception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Regroupe toutes les exceptions qui peuvent être retournées à l’utilisateur</a:t>
            </a:r>
          </a:p>
          <a:p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Utilisé aussi pour masquer des éléments d’une exception non souhaités à l’affichage</a:t>
            </a:r>
          </a:p>
          <a:p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Fichier composé d’autant d’ @ExceptionHandler qu’il n’y a d’Exception </a:t>
            </a: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dans l’application</a:t>
            </a: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60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C97277-31E5-93EF-92F4-B4586877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 à Spring Boot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C3DA06-CFE0-0585-8DB3-812AA6A6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Framework Java qui facilite le développement d’appli autonomes et prêtes pour la production</a:t>
            </a:r>
          </a:p>
          <a:p>
            <a:endParaRPr lang="fr-FR" dirty="0"/>
          </a:p>
          <a:p>
            <a:r>
              <a:rPr lang="fr-FR" dirty="0"/>
              <a:t>Auto configuration : Il configure automatiquement de nombreux composants réduisant le besoin de configurations manuelle fastidieuses</a:t>
            </a:r>
          </a:p>
          <a:p>
            <a:endParaRPr lang="fr-FR" dirty="0"/>
          </a:p>
          <a:p>
            <a:r>
              <a:rPr lang="fr-FR" dirty="0"/>
              <a:t>Serveur embarqué : Spring Boot intègre un serveur web pour faciliter le développement</a:t>
            </a:r>
          </a:p>
          <a:p>
            <a:endParaRPr lang="fr-FR" dirty="0"/>
          </a:p>
          <a:p>
            <a:r>
              <a:rPr lang="fr-FR" dirty="0"/>
              <a:t>Monitoring : Spring Boot propose des outils permettant de monitorer l’application en Production (</a:t>
            </a:r>
            <a:r>
              <a:rPr lang="fr-FR" dirty="0" err="1"/>
              <a:t>Actuator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F61DF8E-A51C-A218-EE8A-88E5454ADA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6" name="Picture 2" descr="Spring Boot, un projet de l'éco-système Spring">
            <a:extLst>
              <a:ext uri="{FF2B5EF4-FFF2-40B4-BE49-F238E27FC236}">
                <a16:creationId xmlns:a16="http://schemas.microsoft.com/office/drawing/2014/main" id="{99AE9FFE-FC70-F90E-9B2C-F4003F107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688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790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18AFA-BCBF-136F-90E3-50EDCF196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4823EB-E33F-271B-F23A-61BB9667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WebService</a:t>
            </a:r>
            <a:r>
              <a:rPr lang="fr-FR" dirty="0"/>
              <a:t> 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D8A5CE-6594-2B14-2AC7-69166F0A5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19141" cy="3880773"/>
          </a:xfrm>
        </p:spPr>
        <p:txBody>
          <a:bodyPr/>
          <a:lstStyle/>
          <a:p>
            <a:r>
              <a:rPr lang="fr-FR" dirty="0"/>
              <a:t>Un Webservice REST (</a:t>
            </a:r>
            <a:r>
              <a:rPr lang="fr-FR" dirty="0" err="1"/>
              <a:t>REpresentational</a:t>
            </a:r>
            <a:r>
              <a:rPr lang="fr-FR" dirty="0"/>
              <a:t> State Transfer) est une interface qui permet à des applications d'échanger des données sur le web en utilisant le protocole HTTP. Il repose sur des principes architecturaux simples et utilise des formats de données standard (JSON).</a:t>
            </a:r>
          </a:p>
          <a:p>
            <a:endParaRPr lang="fr-FR" dirty="0"/>
          </a:p>
          <a:p>
            <a:r>
              <a:rPr lang="fr-FR" dirty="0"/>
              <a:t>Concepts clés :</a:t>
            </a:r>
          </a:p>
          <a:p>
            <a:pPr lvl="1"/>
            <a:r>
              <a:rPr lang="fr-FR" dirty="0"/>
              <a:t>Ressources : Les données exposées par le Webservice REST</a:t>
            </a:r>
          </a:p>
          <a:p>
            <a:pPr lvl="1"/>
            <a:r>
              <a:rPr lang="fr-FR" dirty="0"/>
              <a:t>Méthodes HTTP : Actions que l’on peut effectuer sur les ressources</a:t>
            </a:r>
          </a:p>
          <a:p>
            <a:pPr lvl="1"/>
            <a:r>
              <a:rPr lang="fr-FR" dirty="0"/>
              <a:t>URI : L’adresse unique d’une ressource</a:t>
            </a:r>
          </a:p>
          <a:p>
            <a:pPr lvl="1"/>
            <a:r>
              <a:rPr lang="fr-FR" dirty="0"/>
              <a:t>Représentation : Le format des données échangées</a:t>
            </a:r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686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482EF-FE4B-42AF-09EC-BBAFA9612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042FE-DA76-162F-A82F-8EFEE984B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d’un Webservice 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47DFD-DEF7-9A19-B8F2-2A35C2E42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Indépendant : Peut fonctionner seul. Ne dispose pas d’adhérence directe avec les applications appelantes.</a:t>
            </a:r>
          </a:p>
          <a:p>
            <a:endParaRPr lang="fr-FR" dirty="0"/>
          </a:p>
          <a:p>
            <a:r>
              <a:rPr lang="fr-FR" dirty="0"/>
              <a:t>Simplicité : L’</a:t>
            </a:r>
            <a:r>
              <a:rPr lang="fr-FR" dirty="0" err="1"/>
              <a:t>architecure</a:t>
            </a:r>
            <a:r>
              <a:rPr lang="fr-FR" dirty="0"/>
              <a:t> REST est simple à comprendre</a:t>
            </a:r>
          </a:p>
          <a:p>
            <a:endParaRPr lang="fr-FR" dirty="0"/>
          </a:p>
          <a:p>
            <a:r>
              <a:rPr lang="fr-FR" dirty="0"/>
              <a:t>Flexibilité : Les Webservices REST peuvent être utilisés par différents types de Clients (navigateurs, applications mobiles).</a:t>
            </a:r>
          </a:p>
          <a:p>
            <a:endParaRPr lang="fr-FR" dirty="0"/>
          </a:p>
          <a:p>
            <a:r>
              <a:rPr lang="fr-FR" dirty="0"/>
              <a:t>Maintenabilité : Fonctionne en différentes couches, ce qui facilite la maintenance et la mise à jour de l’application</a:t>
            </a:r>
          </a:p>
        </p:txBody>
      </p:sp>
    </p:spTree>
    <p:extLst>
      <p:ext uri="{BB962C8B-B14F-4D97-AF65-F5344CB8AC3E}">
        <p14:creationId xmlns:p14="http://schemas.microsoft.com/office/powerpoint/2010/main" val="141359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205409-A847-858C-309F-D0C55CCB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archi Webservice REST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6C1A5F-BBC3-79E3-54A5-2CC9765A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fr-FR" dirty="0"/>
          </a:p>
        </p:txBody>
      </p:sp>
      <p:pic>
        <p:nvPicPr>
          <p:cNvPr id="1026" name="Picture 2" descr="Diagram of REST API architecture">
            <a:extLst>
              <a:ext uri="{FF2B5EF4-FFF2-40B4-BE49-F238E27FC236}">
                <a16:creationId xmlns:a16="http://schemas.microsoft.com/office/drawing/2014/main" id="{6F3BCAE9-56D8-BBEE-512F-A67652693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2066925"/>
            <a:ext cx="71437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10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B7B8D-8CD2-BA2D-FCF0-FB0271BC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Schéma intérieur d’un WS REST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6B367F9-B7E3-9C14-5257-B2E4238EE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600" y="1808163"/>
            <a:ext cx="6549387" cy="3881437"/>
          </a:xfrm>
        </p:spPr>
      </p:pic>
    </p:spTree>
    <p:extLst>
      <p:ext uri="{BB962C8B-B14F-4D97-AF65-F5344CB8AC3E}">
        <p14:creationId xmlns:p14="http://schemas.microsoft.com/office/powerpoint/2010/main" val="181578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B44A2-A50B-5E84-E326-C8FCF6B0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72AC58-F2A3-8801-82B4-BCE4A95F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Spring </a:t>
            </a:r>
            <a:r>
              <a:rPr lang="fr-FR" dirty="0" err="1"/>
              <a:t>initializer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Maven </a:t>
            </a:r>
            <a:r>
              <a:rPr lang="fr-FR" dirty="0" err="1"/>
              <a:t>install</a:t>
            </a:r>
            <a:r>
              <a:rPr lang="fr-FR" dirty="0"/>
              <a:t> pour installer les dépendances</a:t>
            </a:r>
          </a:p>
          <a:p>
            <a:pPr lvl="1"/>
            <a:endParaRPr lang="fr-FR" dirty="0"/>
          </a:p>
          <a:p>
            <a:r>
              <a:rPr lang="fr-FR" dirty="0"/>
              <a:t>Création de notre premier @RestController</a:t>
            </a:r>
          </a:p>
          <a:p>
            <a:pPr lvl="1"/>
            <a:endParaRPr lang="fr-FR" dirty="0"/>
          </a:p>
          <a:p>
            <a:r>
              <a:rPr lang="fr-FR" dirty="0"/>
              <a:t>Utilisation du @RequestMapping et du @GetMapping</a:t>
            </a:r>
          </a:p>
        </p:txBody>
      </p:sp>
    </p:spTree>
    <p:extLst>
      <p:ext uri="{BB962C8B-B14F-4D97-AF65-F5344CB8AC3E}">
        <p14:creationId xmlns:p14="http://schemas.microsoft.com/office/powerpoint/2010/main" val="357680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B7F9B-7968-B7B6-9761-2099CDB20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service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0C9FE7-78B8-FFFF-C131-F49237FA0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Découverte de l’annotation @Service</a:t>
            </a:r>
          </a:p>
          <a:p>
            <a:pPr lvl="1"/>
            <a:r>
              <a:rPr lang="fr-FR" dirty="0"/>
              <a:t>Principe du singleton</a:t>
            </a:r>
          </a:p>
          <a:p>
            <a:pPr lvl="1"/>
            <a:endParaRPr lang="fr-FR" dirty="0"/>
          </a:p>
          <a:p>
            <a:r>
              <a:rPr lang="fr-FR" dirty="0"/>
              <a:t>Utilisation de l’annotation @Autowired</a:t>
            </a:r>
          </a:p>
          <a:p>
            <a:pPr lvl="1"/>
            <a:r>
              <a:rPr lang="fr-FR" dirty="0"/>
              <a:t>Principe d’injection</a:t>
            </a:r>
          </a:p>
          <a:p>
            <a:pPr lvl="1"/>
            <a:endParaRPr lang="fr-FR" dirty="0"/>
          </a:p>
          <a:p>
            <a:r>
              <a:rPr lang="fr-FR" dirty="0"/>
              <a:t>Appel des méthodes du service partout dans notre application</a:t>
            </a:r>
          </a:p>
          <a:p>
            <a:endParaRPr lang="fr-FR" dirty="0"/>
          </a:p>
          <a:p>
            <a:r>
              <a:rPr lang="fr-FR" dirty="0"/>
              <a:t>=&gt; Même fonction qu’en </a:t>
            </a:r>
            <a:r>
              <a:rPr lang="fr-FR" dirty="0" err="1"/>
              <a:t>Angular</a:t>
            </a:r>
            <a:r>
              <a:rPr lang="fr-FR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701915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44B2E-CD44-32C8-A023-A053825E9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0E9CB-FED4-5DEC-0D70-87ECDAC2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Découverte de </a:t>
            </a:r>
            <a:r>
              <a:rPr lang="fr-FR" dirty="0" err="1"/>
              <a:t>RestTemplate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D77E43-FC19-A5A9-2DA7-B21675CE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Classe permettant de simplifier les appels vers des WS Externe</a:t>
            </a:r>
          </a:p>
          <a:p>
            <a:endParaRPr lang="fr-FR" dirty="0"/>
          </a:p>
          <a:p>
            <a:r>
              <a:rPr lang="fr-FR" dirty="0"/>
              <a:t>Très massivement utilisé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Déclaration obligatoire dans le @Configuration</a:t>
            </a:r>
          </a:p>
          <a:p>
            <a:endParaRPr lang="fr-FR" dirty="0"/>
          </a:p>
          <a:p>
            <a:r>
              <a:rPr lang="fr-FR" dirty="0"/>
              <a:t>Possibilité (ou plutôt obligation) de manipuler des objets en retour ;-)</a:t>
            </a:r>
          </a:p>
          <a:p>
            <a:endParaRPr lang="fr-FR" dirty="0"/>
          </a:p>
          <a:p>
            <a:r>
              <a:rPr lang="fr-FR" dirty="0"/>
              <a:t>Possibilité de faire des GET, POST, PUT et DELETE</a:t>
            </a:r>
          </a:p>
        </p:txBody>
      </p:sp>
    </p:spTree>
    <p:extLst>
      <p:ext uri="{BB962C8B-B14F-4D97-AF65-F5344CB8AC3E}">
        <p14:creationId xmlns:p14="http://schemas.microsoft.com/office/powerpoint/2010/main" val="21060253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18777</TotalTime>
  <Words>381</Words>
  <Application>Microsoft Office PowerPoint</Application>
  <PresentationFormat>Grand écran</PresentationFormat>
  <Paragraphs>65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Facette</vt:lpstr>
      <vt:lpstr>Formation Spring boot</vt:lpstr>
      <vt:lpstr>Introduction à Spring Boot</vt:lpstr>
      <vt:lpstr>WebService REST</vt:lpstr>
      <vt:lpstr>Avantages d’un Webservice REST</vt:lpstr>
      <vt:lpstr>Schéma archi Webservice REST</vt:lpstr>
      <vt:lpstr>Schéma intérieur d’un WS REST</vt:lpstr>
      <vt:lpstr>Création du projet</vt:lpstr>
      <vt:lpstr>Création d’un service</vt:lpstr>
      <vt:lpstr>Découverte de RestTemplate</vt:lpstr>
      <vt:lpstr>Utilisation du ControllerAdvice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Damien BERTRAND</dc:creator>
  <cp:lastModifiedBy>Damien BERTRAND</cp:lastModifiedBy>
  <cp:revision>96</cp:revision>
  <dcterms:created xsi:type="dcterms:W3CDTF">2024-11-22T15:56:16Z</dcterms:created>
  <dcterms:modified xsi:type="dcterms:W3CDTF">2025-02-17T15:11:43Z</dcterms:modified>
</cp:coreProperties>
</file>