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0" r:id="rId9"/>
    <p:sldId id="269" r:id="rId10"/>
    <p:sldId id="264" r:id="rId11"/>
    <p:sldId id="265" r:id="rId12"/>
    <p:sldId id="271" r:id="rId13"/>
    <p:sldId id="273" r:id="rId14"/>
    <p:sldId id="267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8" d="100"/>
          <a:sy n="88" d="100"/>
        </p:scale>
        <p:origin x="45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Our project has equipped </a:t>
            </a:r>
            <a:r>
              <a:rPr lang="en-US" altLang="zh-CN" dirty="0" err="1"/>
              <a:t>iDC</a:t>
            </a:r>
            <a:r>
              <a:rPr lang="en-US" altLang="zh-CN" dirty="0"/>
              <a:t> TV Inc. with a data-driven advantage to address the recent sales decline. We've harvested pricing data, developed efficient data pipelines, and designed a structured database. Our data analysis has delivered vital insights to regain market leadership.</a:t>
            </a:r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95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Expect ongoing monitoring, informed decision-making, and a competitive edge as we utilize predictive insights. </a:t>
            </a:r>
            <a:r>
              <a:rPr lang="en-US" altLang="zh-CN" dirty="0" err="1"/>
              <a:t>iDC</a:t>
            </a:r>
            <a:r>
              <a:rPr lang="en-US" altLang="zh-CN" dirty="0"/>
              <a:t> TV Inc. is now poised for agile growth, ensuring continued success in a dynamic industry.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8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"/>
          <p:cNvSpPr txBox="1"/>
          <p:nvPr/>
        </p:nvSpPr>
        <p:spPr>
          <a:xfrm>
            <a:off x="4193002" y="2431269"/>
            <a:ext cx="8379905" cy="4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700">
                <a:solidFill>
                  <a:srgbClr val="2A292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sz="2800" b="1" dirty="0"/>
              <a:t>Revitalizing </a:t>
            </a:r>
            <a:r>
              <a:rPr sz="2800" b="1" dirty="0" err="1"/>
              <a:t>iDC</a:t>
            </a:r>
            <a:r>
              <a:rPr sz="2800" b="1" dirty="0"/>
              <a:t> TV Inc.'s Pricing Strategy</a:t>
            </a:r>
          </a:p>
        </p:txBody>
      </p:sp>
      <p:pic>
        <p:nvPicPr>
          <p:cNvPr id="21" name="Object 2" descr="Object 2"/>
          <p:cNvPicPr>
            <a:picLocks noChangeAspect="1"/>
          </p:cNvPicPr>
          <p:nvPr/>
        </p:nvPicPr>
        <p:blipFill>
          <a:blip r:embed="rId2"/>
          <a:srcRect l="31600" r="31600"/>
          <a:stretch>
            <a:fillRect/>
          </a:stretch>
        </p:blipFill>
        <p:spPr>
          <a:xfrm>
            <a:off x="-1" y="0"/>
            <a:ext cx="3809048" cy="6856287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Object 3"/>
          <p:cNvSpPr txBox="1"/>
          <p:nvPr/>
        </p:nvSpPr>
        <p:spPr>
          <a:xfrm>
            <a:off x="4427577" y="4991186"/>
            <a:ext cx="8768459" cy="249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000"/>
              </a:lnSpc>
              <a:defRPr sz="1600">
                <a:solidFill>
                  <a:srgbClr val="2A292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b="1" dirty="0"/>
              <a:t>Presented by: </a:t>
            </a:r>
            <a:r>
              <a:rPr dirty="0"/>
              <a:t>Issy, Yuan, Tommy</a:t>
            </a:r>
          </a:p>
        </p:txBody>
      </p:sp>
      <p:sp>
        <p:nvSpPr>
          <p:cNvPr id="23" name="Object 4"/>
          <p:cNvSpPr txBox="1"/>
          <p:nvPr/>
        </p:nvSpPr>
        <p:spPr>
          <a:xfrm>
            <a:off x="4427576" y="5241119"/>
            <a:ext cx="8768459" cy="249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000"/>
              </a:lnSpc>
              <a:spcBef>
                <a:spcPts val="700"/>
              </a:spcBef>
              <a:defRPr sz="1600">
                <a:solidFill>
                  <a:srgbClr val="2A292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b="1" dirty="0"/>
              <a:t>Supervised by: </a:t>
            </a:r>
            <a:r>
              <a:rPr dirty="0"/>
              <a:t>Ci, Jason</a:t>
            </a:r>
          </a:p>
        </p:txBody>
      </p:sp>
      <p:pic>
        <p:nvPicPr>
          <p:cNvPr id="24" name="Object 5" descr="Objec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577" y="3092233"/>
            <a:ext cx="6761060" cy="590403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Object 6"/>
          <p:cNvSpPr txBox="1"/>
          <p:nvPr/>
        </p:nvSpPr>
        <p:spPr>
          <a:xfrm>
            <a:off x="4329595" y="3262467"/>
            <a:ext cx="6957023" cy="249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000"/>
              </a:lnSpc>
              <a:defRPr sz="1600">
                <a:solidFill>
                  <a:srgbClr val="2A292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b="1" dirty="0"/>
              <a:t>A Deep Dive into Competitive Analysis &amp; Reflection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1"/>
          <p:cNvSpPr txBox="1"/>
          <p:nvPr/>
        </p:nvSpPr>
        <p:spPr>
          <a:xfrm>
            <a:off x="-1" y="362812"/>
            <a:ext cx="12188954" cy="49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b="1" dirty="0"/>
              <a:t>Reflection: Take-aways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1766B-B872-6C39-D271-3B050237F04B}"/>
              </a:ext>
            </a:extLst>
          </p:cNvPr>
          <p:cNvSpPr txBox="1"/>
          <p:nvPr/>
        </p:nvSpPr>
        <p:spPr>
          <a:xfrm>
            <a:off x="1183778" y="1360474"/>
            <a:ext cx="9821395" cy="37548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Technical Skill Enhancement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Strategic Thinking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Project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Communication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+mj-lt"/>
              </a:rPr>
              <a:t>Problem-Solving</a:t>
            </a:r>
          </a:p>
          <a:p>
            <a:pPr marL="342900" indent="-342900">
              <a:buAutoNum type="arabicPeriod"/>
            </a:pPr>
            <a:endParaRPr lang="en-CA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1"/>
          <p:cNvSpPr txBox="1"/>
          <p:nvPr/>
        </p:nvSpPr>
        <p:spPr>
          <a:xfrm>
            <a:off x="-1" y="362812"/>
            <a:ext cx="12188954" cy="49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b="1" dirty="0"/>
              <a:t>Reflection: Difficulties &amp; Challenges</a:t>
            </a:r>
          </a:p>
        </p:txBody>
      </p:sp>
      <p:sp>
        <p:nvSpPr>
          <p:cNvPr id="51" name="Web Scraping Challenges:…"/>
          <p:cNvSpPr txBox="1"/>
          <p:nvPr/>
        </p:nvSpPr>
        <p:spPr>
          <a:xfrm>
            <a:off x="577627" y="1025491"/>
            <a:ext cx="6443284" cy="3895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200000"/>
              </a:lnSpc>
              <a:defRPr b="1"/>
            </a:pPr>
            <a:r>
              <a:rPr lang="en-US" altLang="zh-CN" dirty="0">
                <a:latin typeface="+mj-lt"/>
              </a:rPr>
              <a:t>Tech</a:t>
            </a:r>
            <a:r>
              <a:rPr lang="zh-CN" altLang="en-US" dirty="0">
                <a:latin typeface="+mj-lt"/>
              </a:rPr>
              <a:t> </a:t>
            </a:r>
            <a:r>
              <a:rPr dirty="0">
                <a:latin typeface="+mj-lt"/>
              </a:rPr>
              <a:t>Challenges:</a:t>
            </a:r>
          </a:p>
          <a:p>
            <a:pPr marL="285750" indent="-2857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dirty="0">
                <a:latin typeface="+mj-lt"/>
              </a:rPr>
              <a:t>Learning and Implementing Python Web Crawling Tools</a:t>
            </a:r>
            <a:endParaRPr lang="en-US" dirty="0">
              <a:latin typeface="+mj-lt"/>
            </a:endParaRPr>
          </a:p>
          <a:p>
            <a:pPr marL="285750" indent="-2857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dirty="0">
                <a:latin typeface="+mj-lt"/>
              </a:rPr>
              <a:t>Handling Complex Web Pages</a:t>
            </a:r>
            <a:endParaRPr lang="en-US" dirty="0">
              <a:latin typeface="+mj-lt"/>
            </a:endParaRPr>
          </a:p>
          <a:p>
            <a:pPr marL="285750" indent="-2857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dirty="0">
                <a:latin typeface="+mj-lt"/>
              </a:rPr>
              <a:t>Environment Configuration</a:t>
            </a:r>
            <a:endParaRPr lang="en-US" dirty="0">
              <a:latin typeface="+mj-lt"/>
            </a:endParaRPr>
          </a:p>
          <a:p>
            <a:pPr marL="285750" indent="-2857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dirty="0">
                <a:latin typeface="+mj-lt"/>
              </a:rPr>
              <a:t>Addressing Missing Data</a:t>
            </a:r>
            <a:endParaRPr lang="en-US" dirty="0">
              <a:latin typeface="+mj-lt"/>
            </a:endParaRPr>
          </a:p>
          <a:p>
            <a:pPr marL="285750" indent="-2857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dirty="0">
                <a:latin typeface="+mj-lt"/>
              </a:rPr>
              <a:t>Learning and Using Microsoft Azure</a:t>
            </a:r>
            <a:endParaRPr lang="en-US" dirty="0">
              <a:latin typeface="+mj-lt"/>
            </a:endParaRPr>
          </a:p>
          <a:p>
            <a:pPr marL="285750" indent="-2857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dirty="0">
                <a:latin typeface="+mj-lt"/>
              </a:rPr>
              <a:t>Identifying Data Relationships</a:t>
            </a:r>
          </a:p>
        </p:txBody>
      </p:sp>
      <p:sp>
        <p:nvSpPr>
          <p:cNvPr id="5" name="Web Scraping Challenges:…">
            <a:extLst>
              <a:ext uri="{FF2B5EF4-FFF2-40B4-BE49-F238E27FC236}">
                <a16:creationId xmlns:a16="http://schemas.microsoft.com/office/drawing/2014/main" id="{52B349C2-89FF-039A-E174-CAE0FA8CD4F8}"/>
              </a:ext>
            </a:extLst>
          </p:cNvPr>
          <p:cNvSpPr txBox="1"/>
          <p:nvPr/>
        </p:nvSpPr>
        <p:spPr>
          <a:xfrm>
            <a:off x="7020911" y="1025491"/>
            <a:ext cx="6443284" cy="1679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200000"/>
              </a:lnSpc>
              <a:defRPr b="1"/>
            </a:pPr>
            <a:r>
              <a:rPr lang="en-US" altLang="zh-CN" dirty="0">
                <a:latin typeface="+mj-lt"/>
              </a:rPr>
              <a:t>Other</a:t>
            </a:r>
            <a:r>
              <a:rPr lang="zh-CN" altLang="en-US" dirty="0">
                <a:latin typeface="+mj-lt"/>
              </a:rPr>
              <a:t> </a:t>
            </a:r>
            <a:r>
              <a:rPr dirty="0">
                <a:latin typeface="+mj-lt"/>
              </a:rPr>
              <a:t>Challenges:</a:t>
            </a:r>
          </a:p>
          <a:p>
            <a:pPr marL="285750" indent="-2857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Communication</a:t>
            </a:r>
            <a:endParaRPr lang="en-US" dirty="0">
              <a:latin typeface="+mj-lt"/>
            </a:endParaRPr>
          </a:p>
          <a:p>
            <a:pPr marL="285750" indent="-2857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</a:rPr>
              <a:t>Teamwork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1"/>
          <p:cNvSpPr txBox="1"/>
          <p:nvPr/>
        </p:nvSpPr>
        <p:spPr>
          <a:xfrm>
            <a:off x="-1" y="362812"/>
            <a:ext cx="12188954" cy="49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b="1" dirty="0"/>
              <a:t>Conclusion</a:t>
            </a:r>
          </a:p>
        </p:txBody>
      </p:sp>
      <p:sp>
        <p:nvSpPr>
          <p:cNvPr id="54" name="文本框 2"/>
          <p:cNvSpPr txBox="1"/>
          <p:nvPr/>
        </p:nvSpPr>
        <p:spPr>
          <a:xfrm>
            <a:off x="1080192" y="1496291"/>
            <a:ext cx="9902307" cy="56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31198F-E316-B3C5-55A2-A37D863F9D98}"/>
              </a:ext>
            </a:extLst>
          </p:cNvPr>
          <p:cNvSpPr txBox="1"/>
          <p:nvPr/>
        </p:nvSpPr>
        <p:spPr>
          <a:xfrm>
            <a:off x="1385455" y="1597891"/>
            <a:ext cx="9902307" cy="437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5750DA-CF44-F5F9-E6B7-7B0CFA25CD1A}"/>
              </a:ext>
            </a:extLst>
          </p:cNvPr>
          <p:cNvSpPr txBox="1"/>
          <p:nvPr/>
        </p:nvSpPr>
        <p:spPr>
          <a:xfrm>
            <a:off x="1235917" y="1201428"/>
            <a:ext cx="9717117" cy="4832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Product Distribution: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1,127 products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Price Distribution: 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products are priced low &amp; The mean price of the products, after normalization, is approximately 0.015689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Rating Distribution: 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large portion of the products has high ratings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Viewership: 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Many products have low viewership</a:t>
            </a:r>
            <a:endParaRPr lang="en-US" altLang="zh-CN" dirty="0">
              <a:solidFill>
                <a:schemeClr val="tx1"/>
              </a:solidFill>
              <a:latin typeface="+mj-lt"/>
            </a:endParaRP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Arial"/>
                <a:cs typeface="Arial"/>
                <a:sym typeface="Arial"/>
              </a:rPr>
              <a:t>Correlations: 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There's a strong positive correlation between the Price and Original Price (around 0.99), which is expected as the original price would typically be close to the selling price, except for discounted items</a:t>
            </a:r>
            <a:endParaRPr lang="zh-CN" altLang="en-US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72854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1"/>
          <p:cNvSpPr txBox="1"/>
          <p:nvPr/>
        </p:nvSpPr>
        <p:spPr>
          <a:xfrm>
            <a:off x="-1" y="362812"/>
            <a:ext cx="12188954" cy="49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b="1" dirty="0"/>
              <a:t>Future Outlook</a:t>
            </a:r>
          </a:p>
        </p:txBody>
      </p:sp>
      <p:sp>
        <p:nvSpPr>
          <p:cNvPr id="54" name="文本框 2"/>
          <p:cNvSpPr txBox="1"/>
          <p:nvPr/>
        </p:nvSpPr>
        <p:spPr>
          <a:xfrm>
            <a:off x="1080192" y="1496291"/>
            <a:ext cx="9902307" cy="56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31198F-E316-B3C5-55A2-A37D863F9D98}"/>
              </a:ext>
            </a:extLst>
          </p:cNvPr>
          <p:cNvSpPr txBox="1"/>
          <p:nvPr/>
        </p:nvSpPr>
        <p:spPr>
          <a:xfrm>
            <a:off x="1385455" y="1597891"/>
            <a:ext cx="9902307" cy="437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5750DA-CF44-F5F9-E6B7-7B0CFA25CD1A}"/>
              </a:ext>
            </a:extLst>
          </p:cNvPr>
          <p:cNvSpPr txBox="1"/>
          <p:nvPr/>
        </p:nvSpPr>
        <p:spPr>
          <a:xfrm>
            <a:off x="1265382" y="1049750"/>
            <a:ext cx="9717117" cy="53245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Engagement Opportunities: 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There's potential to enhance marketing strategies or promotional activities to boost viewership and, consequently, sales.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Pricing Strategy: 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There might be an opportunity to introduce premium products or revisit the pricing strategy for existing products to increase profit margins.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Product Reviews: 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Efforts could be made to encourage customers to leave reviews, especially for newer products, as ratings can influence purchase decisions and improve product visibility.</a:t>
            </a:r>
            <a:endParaRPr lang="en-US" altLang="zh-CN" b="1" dirty="0">
              <a:solidFill>
                <a:schemeClr val="tx1"/>
              </a:solidFill>
              <a:latin typeface="+mj-lt"/>
            </a:endParaRP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000" b="1" dirty="0">
                <a:solidFill>
                  <a:schemeClr val="tx1"/>
                </a:solidFill>
                <a:latin typeface="+mj-lt"/>
              </a:rPr>
              <a:t>Product Launch Strategy: 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 might be beneficial to study the negative correlation between Product Number and Ratings further. </a:t>
            </a:r>
            <a:endParaRPr lang="zh-CN" altLang="en-US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2639355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1"/>
          <p:cNvSpPr txBox="1"/>
          <p:nvPr/>
        </p:nvSpPr>
        <p:spPr>
          <a:xfrm>
            <a:off x="4469803" y="2570027"/>
            <a:ext cx="2697624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sz="3600" b="1" dirty="0"/>
              <a:t>Q</a:t>
            </a:r>
            <a:r>
              <a:rPr lang="en-CA" sz="3600" b="1" dirty="0"/>
              <a:t> </a:t>
            </a:r>
            <a:r>
              <a:rPr sz="3600" b="1" dirty="0"/>
              <a:t>&amp;</a:t>
            </a:r>
            <a:r>
              <a:rPr lang="en-CA" sz="3600" b="1" dirty="0"/>
              <a:t> </a:t>
            </a:r>
            <a:r>
              <a:rPr sz="3600" b="1" dirty="0"/>
              <a:t>A</a:t>
            </a:r>
          </a:p>
        </p:txBody>
      </p:sp>
      <p:sp>
        <p:nvSpPr>
          <p:cNvPr id="57" name="Object 2"/>
          <p:cNvSpPr/>
          <p:nvPr/>
        </p:nvSpPr>
        <p:spPr>
          <a:xfrm>
            <a:off x="-1" y="5770707"/>
            <a:ext cx="12188954" cy="1085580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"/>
          <p:cNvSpPr txBox="1"/>
          <p:nvPr/>
        </p:nvSpPr>
        <p:spPr>
          <a:xfrm>
            <a:off x="-1" y="362812"/>
            <a:ext cx="12188954" cy="49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solidFill>
                  <a:srgbClr val="2A292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b="1" dirty="0"/>
              <a:t>Introduction</a:t>
            </a:r>
          </a:p>
        </p:txBody>
      </p:sp>
      <p:sp>
        <p:nvSpPr>
          <p:cNvPr id="28" name="文本框 2"/>
          <p:cNvSpPr txBox="1"/>
          <p:nvPr/>
        </p:nvSpPr>
        <p:spPr>
          <a:xfrm>
            <a:off x="907795" y="1214433"/>
            <a:ext cx="10373361" cy="4305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200000"/>
              </a:lnSpc>
              <a:defRPr>
                <a:solidFill>
                  <a:srgbClr val="2A29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dirty="0">
                <a:latin typeface="+mj-lt"/>
              </a:rPr>
              <a:t>In a competitive landscape that's constantly evolving, </a:t>
            </a:r>
            <a:r>
              <a:rPr lang="en-US" sz="2000" dirty="0" err="1">
                <a:latin typeface="+mj-lt"/>
              </a:rPr>
              <a:t>iDC</a:t>
            </a:r>
            <a:r>
              <a:rPr lang="en-US" sz="2000" dirty="0">
                <a:latin typeface="+mj-lt"/>
              </a:rPr>
              <a:t> TV Inc. has faced </a:t>
            </a:r>
            <a:r>
              <a:rPr lang="en-US" sz="2000" b="1" dirty="0">
                <a:latin typeface="+mj-lt"/>
              </a:rPr>
              <a:t>a temporary decline in sales </a:t>
            </a:r>
            <a:r>
              <a:rPr lang="en-US" sz="2000" dirty="0">
                <a:latin typeface="+mj-lt"/>
              </a:rPr>
              <a:t>in the first half of 2023. We've identified </a:t>
            </a:r>
            <a:r>
              <a:rPr lang="en-US" sz="2000" b="1" dirty="0">
                <a:latin typeface="+mj-lt"/>
              </a:rPr>
              <a:t>the root causes</a:t>
            </a:r>
            <a:r>
              <a:rPr lang="en-US" sz="2000" dirty="0">
                <a:latin typeface="+mj-lt"/>
              </a:rPr>
              <a:t>, and now we're on a mission to </a:t>
            </a:r>
            <a:r>
              <a:rPr lang="en-US" sz="2000" b="1" dirty="0">
                <a:latin typeface="+mj-lt"/>
              </a:rPr>
              <a:t>regain our market leadership</a:t>
            </a:r>
            <a:r>
              <a:rPr lang="en-US" sz="2000" dirty="0">
                <a:latin typeface="+mj-lt"/>
              </a:rPr>
              <a:t>. </a:t>
            </a:r>
          </a:p>
          <a:p>
            <a:pPr>
              <a:lnSpc>
                <a:spcPct val="200000"/>
              </a:lnSpc>
              <a:defRPr>
                <a:solidFill>
                  <a:srgbClr val="2A2921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lang="en-US" sz="2000" dirty="0">
              <a:latin typeface="+mj-lt"/>
            </a:endParaRPr>
          </a:p>
          <a:p>
            <a:pPr>
              <a:lnSpc>
                <a:spcPct val="200000"/>
              </a:lnSpc>
              <a:defRPr>
                <a:solidFill>
                  <a:srgbClr val="2A292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US" sz="2000" b="1" dirty="0">
                <a:latin typeface="+mj-lt"/>
              </a:rPr>
              <a:t>Our Goal: </a:t>
            </a:r>
            <a:r>
              <a:rPr lang="en-US" sz="2000" dirty="0">
                <a:latin typeface="+mj-lt"/>
              </a:rPr>
              <a:t>Our primary objective is to revitalize our market position by comprehending our competitors' </a:t>
            </a:r>
            <a:r>
              <a:rPr lang="en-US" sz="2000" b="1" dirty="0">
                <a:latin typeface="+mj-lt"/>
              </a:rPr>
              <a:t>pricing strategies</a:t>
            </a:r>
            <a:r>
              <a:rPr lang="en-US" sz="2000" dirty="0">
                <a:latin typeface="+mj-lt"/>
              </a:rPr>
              <a:t>, refining our own </a:t>
            </a:r>
            <a:r>
              <a:rPr lang="en-US" sz="2000" b="1" dirty="0">
                <a:latin typeface="+mj-lt"/>
              </a:rPr>
              <a:t>pricing approach</a:t>
            </a:r>
            <a:r>
              <a:rPr lang="en-US" sz="2000" dirty="0">
                <a:latin typeface="+mj-lt"/>
              </a:rPr>
              <a:t>, and harnessing </a:t>
            </a:r>
            <a:r>
              <a:rPr lang="en-US" sz="2000" b="1" dirty="0">
                <a:latin typeface="+mj-lt"/>
              </a:rPr>
              <a:t>data-driven insights.</a:t>
            </a:r>
            <a:endParaRPr sz="2000" b="1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1"/>
          <p:cNvSpPr txBox="1"/>
          <p:nvPr/>
        </p:nvSpPr>
        <p:spPr>
          <a:xfrm>
            <a:off x="-1" y="362812"/>
            <a:ext cx="12188954" cy="49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solidFill>
                  <a:srgbClr val="2A292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b="1" dirty="0"/>
              <a:t>Introduction</a:t>
            </a:r>
          </a:p>
        </p:txBody>
      </p:sp>
      <p:sp>
        <p:nvSpPr>
          <p:cNvPr id="31" name="文本框 2"/>
          <p:cNvSpPr txBox="1"/>
          <p:nvPr/>
        </p:nvSpPr>
        <p:spPr>
          <a:xfrm>
            <a:off x="907795" y="1315279"/>
            <a:ext cx="10373362" cy="2530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CA" b="1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Data Acquisition</a:t>
            </a:r>
            <a:r>
              <a:rPr lang="en-US" b="1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CA" i="1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Web Scraping</a:t>
            </a:r>
            <a:endParaRPr lang="en-CA" kern="1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CA" b="1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Data Pipeline Development</a:t>
            </a:r>
            <a:r>
              <a:rPr lang="en-US" b="1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CA" i="1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Efficient ETL Process</a:t>
            </a:r>
            <a:r>
              <a:rPr lang="en-US" i="1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/ </a:t>
            </a:r>
            <a:r>
              <a:rPr lang="en-CA" i="1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Integration</a:t>
            </a:r>
            <a:r>
              <a:rPr lang="en-US" i="1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/ </a:t>
            </a:r>
            <a:r>
              <a:rPr lang="en-CA" i="1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Automation</a:t>
            </a:r>
            <a:endParaRPr lang="en-CA" kern="1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CA" b="1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Database Design</a:t>
            </a:r>
            <a:r>
              <a:rPr lang="en-US" b="1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CA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Structured SQL Database</a:t>
            </a:r>
            <a:r>
              <a:rPr lang="en-US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/ </a:t>
            </a:r>
            <a:r>
              <a:rPr lang="en-CA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Comprehensive Schema</a:t>
            </a:r>
            <a:r>
              <a:rPr lang="en-US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/ </a:t>
            </a:r>
            <a:r>
              <a:rPr lang="en-CA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Performance Optimization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CA" b="1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Data Analysis</a:t>
            </a:r>
            <a:r>
              <a:rPr lang="en-US" b="1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CA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Descriptive Analysis</a:t>
            </a:r>
            <a:r>
              <a:rPr lang="en-US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/ Univariate</a:t>
            </a:r>
            <a:r>
              <a:rPr lang="en-CA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 Analysis</a:t>
            </a:r>
            <a:r>
              <a:rPr lang="en-US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/ Correlation</a:t>
            </a:r>
            <a:r>
              <a:rPr lang="en-CA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 Analysis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1"/>
          <p:cNvSpPr txBox="1"/>
          <p:nvPr/>
        </p:nvSpPr>
        <p:spPr>
          <a:xfrm>
            <a:off x="-1" y="362812"/>
            <a:ext cx="12188954" cy="49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b="1" dirty="0"/>
              <a:t>Sales Performance Overview</a:t>
            </a:r>
          </a:p>
        </p:txBody>
      </p:sp>
      <p:sp>
        <p:nvSpPr>
          <p:cNvPr id="34" name="文本框 2"/>
          <p:cNvSpPr txBox="1"/>
          <p:nvPr/>
        </p:nvSpPr>
        <p:spPr>
          <a:xfrm>
            <a:off x="1235686" y="1189643"/>
            <a:ext cx="9717580" cy="3074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200000"/>
              </a:lnSpc>
              <a:defRPr sz="2000">
                <a:solidFill>
                  <a:srgbClr val="2A2921"/>
                </a:solidFill>
              </a:defRPr>
            </a:pPr>
            <a:r>
              <a:rPr dirty="0">
                <a:latin typeface="+mj-lt"/>
              </a:rPr>
              <a:t>The decline in our sales can be attributed to two key factors</a:t>
            </a:r>
            <a:r>
              <a:rPr lang="en-US" dirty="0">
                <a:latin typeface="+mj-lt"/>
              </a:rPr>
              <a:t>:</a:t>
            </a:r>
            <a:r>
              <a:rPr dirty="0">
                <a:latin typeface="+mj-lt"/>
              </a:rPr>
              <a:t> </a:t>
            </a:r>
          </a:p>
          <a:p>
            <a:pPr marL="342900" indent="-342900">
              <a:lnSpc>
                <a:spcPct val="200000"/>
              </a:lnSpc>
              <a:buSzPct val="100000"/>
              <a:buFont typeface="Arial"/>
              <a:buChar char="•"/>
              <a:defRPr sz="2000">
                <a:solidFill>
                  <a:srgbClr val="2A2921"/>
                </a:solidFill>
              </a:defRPr>
            </a:pPr>
            <a:r>
              <a:rPr dirty="0">
                <a:latin typeface="+mj-lt"/>
              </a:rPr>
              <a:t>First, our competitors have been implementing </a:t>
            </a:r>
            <a:r>
              <a:rPr b="1" dirty="0">
                <a:latin typeface="+mj-lt"/>
              </a:rPr>
              <a:t>aggressive promotional strategies </a:t>
            </a:r>
            <a:r>
              <a:rPr dirty="0">
                <a:latin typeface="+mj-lt"/>
              </a:rPr>
              <a:t>that have temporarily altered the market dynamics. </a:t>
            </a:r>
          </a:p>
          <a:p>
            <a:pPr marL="342900" indent="-342900">
              <a:lnSpc>
                <a:spcPct val="200000"/>
              </a:lnSpc>
              <a:buSzPct val="100000"/>
              <a:buFont typeface="Arial"/>
              <a:buChar char="•"/>
              <a:defRPr sz="2000">
                <a:solidFill>
                  <a:srgbClr val="2A2921"/>
                </a:solidFill>
              </a:defRPr>
            </a:pPr>
            <a:r>
              <a:rPr dirty="0">
                <a:latin typeface="+mj-lt"/>
              </a:rPr>
              <a:t>Second, we have identified that our own </a:t>
            </a:r>
            <a:r>
              <a:rPr b="1" dirty="0">
                <a:latin typeface="+mj-lt"/>
              </a:rPr>
              <a:t>lack of a well-defined pricing strategy </a:t>
            </a:r>
            <a:r>
              <a:rPr dirty="0">
                <a:latin typeface="+mj-lt"/>
              </a:rPr>
              <a:t>has left us at a disadvantage.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1"/>
          <p:cNvSpPr txBox="1"/>
          <p:nvPr/>
        </p:nvSpPr>
        <p:spPr>
          <a:xfrm>
            <a:off x="-1" y="362812"/>
            <a:ext cx="12188954" cy="49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b="1" dirty="0"/>
              <a:t>Work Process: Web Scraping</a:t>
            </a:r>
          </a:p>
        </p:txBody>
      </p:sp>
      <p:sp>
        <p:nvSpPr>
          <p:cNvPr id="37" name="Best Buy Web Scraping…"/>
          <p:cNvSpPr txBox="1"/>
          <p:nvPr/>
        </p:nvSpPr>
        <p:spPr>
          <a:xfrm>
            <a:off x="1108351" y="1691447"/>
            <a:ext cx="2971324" cy="2222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200000"/>
              </a:lnSpc>
            </a:pPr>
            <a:r>
              <a:rPr dirty="0">
                <a:latin typeface="+mj-lt"/>
              </a:rPr>
              <a:t>Best Buy Web Scraping</a:t>
            </a:r>
            <a:r>
              <a:rPr lang="en-US" dirty="0">
                <a:latin typeface="+mj-lt"/>
              </a:rPr>
              <a:t>:</a:t>
            </a:r>
            <a:endParaRPr dirty="0">
              <a:latin typeface="+mj-lt"/>
            </a:endParaRPr>
          </a:p>
          <a:p>
            <a:pPr marL="285750" indent="-2857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  <a:defRPr b="1"/>
            </a:pPr>
            <a:r>
              <a:rPr dirty="0">
                <a:latin typeface="+mj-lt"/>
              </a:rPr>
              <a:t>Tech stack </a:t>
            </a:r>
          </a:p>
          <a:p>
            <a:pPr marL="285750" indent="-2857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  <a:defRPr b="1"/>
            </a:pPr>
            <a:r>
              <a:rPr dirty="0">
                <a:latin typeface="+mj-lt"/>
              </a:rPr>
              <a:t>Periodic data collecting</a:t>
            </a:r>
          </a:p>
          <a:p>
            <a:pPr marL="285750" indent="-2857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  <a:defRPr b="1"/>
            </a:pPr>
            <a:r>
              <a:rPr dirty="0">
                <a:latin typeface="+mj-lt"/>
              </a:rPr>
              <a:t>Data points</a:t>
            </a:r>
          </a:p>
        </p:txBody>
      </p:sp>
      <p:pic>
        <p:nvPicPr>
          <p:cNvPr id="38" name="Image 2023-10-11 at 9.19 PM.png" descr="Image 2023-10-11 at 9.1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456" y="1039540"/>
            <a:ext cx="6543226" cy="5748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1"/>
          <p:cNvSpPr txBox="1"/>
          <p:nvPr/>
        </p:nvSpPr>
        <p:spPr>
          <a:xfrm>
            <a:off x="-1" y="362812"/>
            <a:ext cx="12188954" cy="49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b="1" dirty="0"/>
              <a:t>Work Process: Notebook &amp; Data Management</a:t>
            </a:r>
          </a:p>
        </p:txBody>
      </p:sp>
      <p:sp>
        <p:nvSpPr>
          <p:cNvPr id="41" name="Data Management…"/>
          <p:cNvSpPr txBox="1"/>
          <p:nvPr/>
        </p:nvSpPr>
        <p:spPr>
          <a:xfrm>
            <a:off x="1097955" y="1719135"/>
            <a:ext cx="3145936" cy="3884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200000"/>
              </a:lnSpc>
              <a:buSzPct val="100000"/>
              <a:defRPr b="1"/>
            </a:pPr>
            <a:r>
              <a:rPr dirty="0">
                <a:latin typeface="+mj-lt"/>
              </a:rPr>
              <a:t>Data Management</a:t>
            </a:r>
            <a:r>
              <a:rPr lang="en-US" dirty="0">
                <a:latin typeface="+mj-lt"/>
              </a:rPr>
              <a:t>:</a:t>
            </a:r>
            <a:endParaRPr dirty="0">
              <a:latin typeface="+mj-lt"/>
            </a:endParaRPr>
          </a:p>
          <a:p>
            <a:pPr marL="666750" lvl="1" indent="-2857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dirty="0">
                <a:latin typeface="+mj-lt"/>
              </a:rPr>
              <a:t>Python</a:t>
            </a:r>
          </a:p>
          <a:p>
            <a:pPr marL="666750" lvl="1" indent="-2857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dirty="0" err="1">
                <a:latin typeface="+mj-lt"/>
              </a:rPr>
              <a:t>Sql</a:t>
            </a:r>
            <a:endParaRPr dirty="0">
              <a:latin typeface="+mj-lt"/>
            </a:endParaRPr>
          </a:p>
          <a:p>
            <a:pPr>
              <a:lnSpc>
                <a:spcPct val="200000"/>
              </a:lnSpc>
              <a:buSzPct val="100000"/>
              <a:defRPr b="1"/>
            </a:pPr>
            <a:r>
              <a:rPr dirty="0">
                <a:latin typeface="+mj-lt"/>
              </a:rPr>
              <a:t>Online DB</a:t>
            </a:r>
            <a:r>
              <a:rPr lang="en-US" dirty="0">
                <a:latin typeface="+mj-lt"/>
              </a:rPr>
              <a:t>:</a:t>
            </a:r>
            <a:endParaRPr dirty="0">
              <a:latin typeface="+mj-lt"/>
            </a:endParaRPr>
          </a:p>
          <a:p>
            <a:pPr marL="666750" lvl="1" indent="-285750">
              <a:lnSpc>
                <a:spcPct val="200000"/>
              </a:lnSpc>
              <a:buSzPct val="100000"/>
              <a:buFont typeface="Arial" panose="020B0604020202020204" pitchFamily="34" charset="0"/>
              <a:buChar char="•"/>
            </a:pPr>
            <a:r>
              <a:rPr dirty="0">
                <a:latin typeface="+mj-lt"/>
              </a:rPr>
              <a:t>Schema relations</a:t>
            </a:r>
          </a:p>
          <a:p>
            <a:pPr marL="561473" lvl="1" indent="-180473">
              <a:lnSpc>
                <a:spcPct val="200000"/>
              </a:lnSpc>
              <a:buSzPct val="100000"/>
              <a:buChar char="-"/>
            </a:pPr>
            <a:endParaRPr dirty="0">
              <a:latin typeface="+mj-lt"/>
            </a:endParaRPr>
          </a:p>
          <a:p>
            <a:pPr marL="561473" lvl="1" indent="-180473">
              <a:lnSpc>
                <a:spcPct val="200000"/>
              </a:lnSpc>
              <a:buSzPct val="100000"/>
              <a:buChar char="-"/>
            </a:pPr>
            <a:endParaRPr dirty="0">
              <a:latin typeface="+mj-lt"/>
            </a:endParaRPr>
          </a:p>
        </p:txBody>
      </p:sp>
      <p:pic>
        <p:nvPicPr>
          <p:cNvPr id="42" name="Image 2023-10-11 at 9.20 PM.jpg" descr="Image 2023-10-11 at 9.20 P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041" y="863924"/>
            <a:ext cx="6316732" cy="5594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1"/>
          <p:cNvSpPr txBox="1"/>
          <p:nvPr/>
        </p:nvSpPr>
        <p:spPr>
          <a:xfrm>
            <a:off x="-1" y="362812"/>
            <a:ext cx="12188954" cy="49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CA" b="1" dirty="0"/>
              <a:t>Analysis &amp; Insights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EB2067-0080-50DC-4338-8666F094A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39" y="1196809"/>
            <a:ext cx="8273869" cy="1891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F12546-934C-46C3-6E1E-31CFE764F32C}"/>
              </a:ext>
            </a:extLst>
          </p:cNvPr>
          <p:cNvSpPr txBox="1"/>
          <p:nvPr/>
        </p:nvSpPr>
        <p:spPr>
          <a:xfrm>
            <a:off x="938873" y="2797701"/>
            <a:ext cx="9635894" cy="4493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b="1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Descriptive Analysis</a:t>
            </a:r>
            <a:r>
              <a:rPr lang="en-US" b="1" kern="100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b="1" i="0" dirty="0">
              <a:solidFill>
                <a:srgbClr val="374151"/>
              </a:solidFill>
              <a:effectLst/>
              <a:latin typeface="+mj-lt"/>
            </a:endParaRP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i="0" dirty="0">
                <a:solidFill>
                  <a:srgbClr val="374151"/>
                </a:solidFill>
                <a:effectLst/>
                <a:latin typeface="+mj-lt"/>
              </a:rPr>
              <a:t>All variables have a count of 1127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i="0" dirty="0">
                <a:solidFill>
                  <a:srgbClr val="374151"/>
                </a:solidFill>
                <a:effectLst/>
                <a:latin typeface="+mj-lt"/>
              </a:rPr>
              <a:t>The Original Price column has a vast range, </a:t>
            </a:r>
            <a:r>
              <a:rPr lang="en-US" kern="0" dirty="0">
                <a:solidFill>
                  <a:srgbClr val="374151"/>
                </a:solidFill>
                <a:effectLst/>
                <a:latin typeface="+mj-lt"/>
                <a:ea typeface="Times New Roman" panose="02020603050405020304" pitchFamily="18" charset="0"/>
              </a:rPr>
              <a:t>, going up to 99999.990</a:t>
            </a:r>
            <a:endParaRPr lang="en-US" i="0" dirty="0">
              <a:solidFill>
                <a:srgbClr val="374151"/>
              </a:solidFill>
              <a:effectLst/>
              <a:latin typeface="+mj-lt"/>
            </a:endParaRP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i="0" dirty="0">
                <a:solidFill>
                  <a:srgbClr val="374151"/>
                </a:solidFill>
                <a:effectLst/>
                <a:latin typeface="+mj-lt"/>
              </a:rPr>
              <a:t>The Ratings column ranges from 0 to 5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i="0" dirty="0">
                <a:solidFill>
                  <a:srgbClr val="374151"/>
                </a:solidFill>
                <a:effectLst/>
                <a:latin typeface="+mj-lt"/>
              </a:rPr>
              <a:t>About half of the TVs have no viewers &amp; Only a few TVs might have a larger viewership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i="0" dirty="0">
                <a:solidFill>
                  <a:srgbClr val="374151"/>
                </a:solidFill>
                <a:effectLst/>
                <a:latin typeface="+mj-lt"/>
              </a:rPr>
              <a:t>The large standard deviation in the Original Price column</a:t>
            </a:r>
            <a:endParaRPr kumimoji="0" lang="en-US" u="none" strike="noStrike" cap="none" spc="0" normalizeH="0" baseline="0" dirty="0">
              <a:ln>
                <a:noFill/>
              </a:ln>
              <a:solidFill>
                <a:srgbClr val="374151"/>
              </a:solidFill>
              <a:uFillTx/>
              <a:latin typeface="+mj-lt"/>
              <a:ea typeface="Arial"/>
              <a:cs typeface="Arial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sz="140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sz="1400" u="none" strike="noStrike" cap="none" spc="0" normalizeH="0" baseline="0" dirty="0">
              <a:ln>
                <a:noFill/>
              </a:ln>
              <a:solidFill>
                <a:srgbClr val="374151"/>
              </a:solidFill>
              <a:uFillTx/>
              <a:latin typeface="Söhne"/>
              <a:ea typeface="Arial"/>
              <a:cs typeface="Arial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sz="140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sz="1400" u="none" strike="noStrike" cap="none" spc="0" normalizeH="0" baseline="0" dirty="0">
              <a:ln>
                <a:noFill/>
              </a:ln>
              <a:solidFill>
                <a:srgbClr val="374151"/>
              </a:solidFill>
              <a:uFillTx/>
              <a:latin typeface="Söhne"/>
              <a:ea typeface="Arial"/>
              <a:cs typeface="Arial"/>
              <a:sym typeface="Arial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CA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3529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1"/>
          <p:cNvSpPr txBox="1"/>
          <p:nvPr/>
        </p:nvSpPr>
        <p:spPr>
          <a:xfrm>
            <a:off x="-1" y="362812"/>
            <a:ext cx="12188954" cy="49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CA" b="1" dirty="0"/>
              <a:t>Analysis &amp;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D80C7-480D-EC81-BB96-4428D922F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329" y="1165288"/>
            <a:ext cx="3338678" cy="2463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70F61-2A0A-DBC2-FAFE-A462DD28B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16" y="1200095"/>
            <a:ext cx="3277697" cy="2370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5B6D3B-B235-62AA-E274-901E9F2C9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6" y="1165288"/>
            <a:ext cx="3277697" cy="24458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400093-4CFB-6471-EA8F-C8DE2EAF0905}"/>
              </a:ext>
            </a:extLst>
          </p:cNvPr>
          <p:cNvSpPr txBox="1"/>
          <p:nvPr/>
        </p:nvSpPr>
        <p:spPr>
          <a:xfrm>
            <a:off x="769172" y="3718681"/>
            <a:ext cx="10940527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b="1" i="0" dirty="0">
                <a:solidFill>
                  <a:srgbClr val="343541"/>
                </a:solidFill>
                <a:effectLst/>
                <a:latin typeface="+mj-lt"/>
              </a:rPr>
              <a:t>Univariate Analysis: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>
                <a:solidFill>
                  <a:srgbClr val="343541"/>
                </a:solidFill>
                <a:latin typeface="+mj-lt"/>
              </a:rPr>
              <a:t>T</a:t>
            </a:r>
            <a:r>
              <a:rPr lang="en-US" b="0" i="0" dirty="0">
                <a:solidFill>
                  <a:srgbClr val="343541"/>
                </a:solidFill>
                <a:effectLst/>
                <a:latin typeface="+mj-lt"/>
              </a:rPr>
              <a:t>he majority of products are priced in the lower range (close to 0.0 to 0.2)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>
                <a:solidFill>
                  <a:srgbClr val="374151"/>
                </a:solidFill>
                <a:latin typeface="+mj-lt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he median rating is around 4.5 &amp; The majority of ratings lie between 4 and 5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>
                <a:solidFill>
                  <a:srgbClr val="374151"/>
                </a:solidFill>
                <a:latin typeface="+mj-lt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he majority of the product prices are clustered around the 0.0 mark, with a sharp peak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CA" b="0" i="0" dirty="0">
              <a:solidFill>
                <a:srgbClr val="343541"/>
              </a:solidFill>
              <a:effectLst/>
              <a:latin typeface="+mj-lt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59657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1"/>
          <p:cNvSpPr txBox="1"/>
          <p:nvPr/>
        </p:nvSpPr>
        <p:spPr>
          <a:xfrm>
            <a:off x="-1" y="362812"/>
            <a:ext cx="12188954" cy="49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000"/>
              </a:lnSpc>
              <a:defRPr sz="3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b="1" dirty="0"/>
              <a:t>Visualization &amp; Strategy Formulation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B5993E-941E-4B92-5B3B-BA98AF22A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12" y="1299518"/>
            <a:ext cx="5350103" cy="4258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187326-F82F-240A-C5EE-E7A46EB73C70}"/>
              </a:ext>
            </a:extLst>
          </p:cNvPr>
          <p:cNvSpPr txBox="1"/>
          <p:nvPr/>
        </p:nvSpPr>
        <p:spPr>
          <a:xfrm>
            <a:off x="7217035" y="1299518"/>
            <a:ext cx="4460391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Arial"/>
                <a:cs typeface="Arial"/>
                <a:sym typeface="Arial"/>
              </a:rPr>
              <a:t>Correlation Analysis: 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Arial"/>
                <a:cs typeface="Arial"/>
                <a:sym typeface="Arial"/>
              </a:rPr>
              <a:t>Diagonal Elements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Arial"/>
                <a:cs typeface="Arial"/>
                <a:sym typeface="Arial"/>
              </a:rPr>
              <a:t>Product Number and Ratings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Arial"/>
                <a:cs typeface="Arial"/>
                <a:sym typeface="Arial"/>
              </a:rPr>
              <a:t>Price and Original Price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Arial"/>
                <a:cs typeface="Arial"/>
                <a:sym typeface="Arial"/>
              </a:rPr>
              <a:t>Ratings and Viewers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Arial"/>
                <a:cs typeface="Arial"/>
                <a:sym typeface="Arial"/>
              </a:rPr>
              <a:t>Product Number and other columns</a:t>
            </a:r>
          </a:p>
          <a:p>
            <a:pPr marL="342900" marR="0" indent="-3429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Arial"/>
                <a:cs typeface="Arial"/>
                <a:sym typeface="Arial"/>
              </a:rPr>
              <a:t>Price, Original Price, and Viewers</a:t>
            </a:r>
            <a:endParaRPr kumimoji="0" lang="en-CA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00294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704</Words>
  <Application>Microsoft Office PowerPoint</Application>
  <PresentationFormat>Widescreen</PresentationFormat>
  <Paragraphs>88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Söhne</vt:lpstr>
      <vt:lpstr>Arial</vt:lpstr>
      <vt:lpstr>Helvetica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Yuan Haiyue</cp:lastModifiedBy>
  <cp:revision>15</cp:revision>
  <dcterms:modified xsi:type="dcterms:W3CDTF">2023-10-12T21:57:15Z</dcterms:modified>
</cp:coreProperties>
</file>