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303" r:id="rId2"/>
    <p:sldId id="306" r:id="rId3"/>
    <p:sldId id="349" r:id="rId4"/>
    <p:sldId id="325" r:id="rId5"/>
    <p:sldId id="350" r:id="rId6"/>
    <p:sldId id="352" r:id="rId7"/>
    <p:sldId id="353" r:id="rId8"/>
    <p:sldId id="354" r:id="rId9"/>
    <p:sldId id="323" r:id="rId10"/>
  </p:sldIdLst>
  <p:sldSz cx="12192000" cy="6858000"/>
  <p:notesSz cx="7010400" cy="92964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40" userDrawn="1">
          <p15:clr>
            <a:srgbClr val="A4A3A4"/>
          </p15:clr>
        </p15:guide>
        <p15:guide id="3" orient="horz" pos="841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pos="172" userDrawn="1">
          <p15:clr>
            <a:srgbClr val="A4A3A4"/>
          </p15:clr>
        </p15:guide>
        <p15:guide id="8" pos="640" userDrawn="1">
          <p15:clr>
            <a:srgbClr val="A4A3A4"/>
          </p15:clr>
        </p15:guide>
        <p15:guide id="9" pos="7040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7508" userDrawn="1">
          <p15:clr>
            <a:srgbClr val="A4A3A4"/>
          </p15:clr>
        </p15:guide>
        <p15:guide id="12" orient="horz" pos="842">
          <p15:clr>
            <a:srgbClr val="A4A3A4"/>
          </p15:clr>
        </p15:guide>
        <p15:guide id="13" pos="168">
          <p15:clr>
            <a:srgbClr val="A4A3A4"/>
          </p15:clr>
        </p15:guide>
        <p15:guide id="14" pos="7514">
          <p15:clr>
            <a:srgbClr val="A4A3A4"/>
          </p15:clr>
        </p15:guide>
        <p15:guide id="15" pos="641">
          <p15:clr>
            <a:srgbClr val="A4A3A4"/>
          </p15:clr>
        </p15:guide>
        <p15:guide id="16" pos="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 Lai" initials="BL" lastIdx="2" clrIdx="0">
    <p:extLst>
      <p:ext uri="{19B8F6BF-5375-455C-9EA6-DF929625EA0E}">
        <p15:presenceInfo xmlns:p15="http://schemas.microsoft.com/office/powerpoint/2012/main" userId="S-1-5-21-527237240-630328440-725345543-423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F2D9"/>
    <a:srgbClr val="FA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0" autoAdjust="0"/>
    <p:restoredTop sz="74124" autoAdjust="0"/>
  </p:normalViewPr>
  <p:slideViewPr>
    <p:cSldViewPr snapToGrid="0">
      <p:cViewPr varScale="1">
        <p:scale>
          <a:sx n="85" d="100"/>
          <a:sy n="85" d="100"/>
        </p:scale>
        <p:origin x="1992" y="90"/>
      </p:cViewPr>
      <p:guideLst>
        <p:guide orient="horz" pos="2160"/>
        <p:guide orient="horz" pos="240"/>
        <p:guide orient="horz" pos="841"/>
        <p:guide orient="horz" pos="4128"/>
        <p:guide orient="horz" pos="3888"/>
        <p:guide orient="horz" pos="432"/>
        <p:guide pos="172"/>
        <p:guide pos="640"/>
        <p:guide pos="7040"/>
        <p:guide pos="3840"/>
        <p:guide pos="7508"/>
        <p:guide orient="horz" pos="842"/>
        <p:guide pos="168"/>
        <p:guide pos="7514"/>
        <p:guide pos="641"/>
        <p:guide pos="1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2808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B8704B-2918-49F7-958D-DB753249CBD3}" type="datetimeFigureOut">
              <a:rPr lang="en-US"/>
              <a:t>10/10/2018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BEC2F3-7D9E-4192-9573-F3A2DE08180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2424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759FBC7-38DD-48ED-9B9A-7E7B1E64B17C}" type="datetimeFigureOut">
              <a:rPr lang="en-US"/>
              <a:t>10/9/2018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6913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3950970"/>
            <a:ext cx="5608320" cy="464820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8FBF18-D258-42AC-A421-336881F9FB6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162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A8056-968F-4BDF-B0D2-6233B8541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696913"/>
            <a:ext cx="5578475" cy="3138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A8056-968F-4BDF-B0D2-6233B85415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696913"/>
            <a:ext cx="5578475" cy="3138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948E6F-1F00-4CE3-8A58-B35B64CFA15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BF18-D258-42AC-A421-336881F9FB6A}" type="slidenum">
              <a:rPr lang="en-US" altLang="zh-TW" smtClean="0"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808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696913"/>
            <a:ext cx="5578475" cy="3138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948E6F-1F00-4CE3-8A58-B35B64CFA15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017 TITLE SLIDE VIDEO"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/>
          <a:stretch/>
        </p:blipFill>
        <p:spPr>
          <a:xfrm>
            <a:off x="0" y="6574788"/>
            <a:ext cx="12192000" cy="29209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1" y="0"/>
            <a:ext cx="12192001" cy="6578282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0447" y="4127812"/>
            <a:ext cx="7983645" cy="1219200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0447" y="5423212"/>
            <a:ext cx="7982659" cy="7620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" y="4402888"/>
            <a:ext cx="3168451" cy="149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/>
          <a:stretch/>
        </p:blipFill>
        <p:spPr>
          <a:xfrm>
            <a:off x="0" y="6574788"/>
            <a:ext cx="12192000" cy="292099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6396" y="6629398"/>
            <a:ext cx="4480560" cy="18288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7226" y="6629398"/>
            <a:ext cx="541725" cy="18288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1FA2017-4488-4033-A37E-4064B866F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>
            <p:custDataLst>
              <p:tags r:id="rId1"/>
            </p:custDataLst>
          </p:nvPr>
        </p:nvSpPr>
        <p:spPr>
          <a:xfrm>
            <a:off x="270935" y="66293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017 TITLE/BLANK-NoGraphics-Full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95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8392" r="624" b="8278"/>
          <a:stretch/>
        </p:blipFill>
        <p:spPr>
          <a:xfrm>
            <a:off x="-15241" y="-15241"/>
            <a:ext cx="12230101" cy="690372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24616" y="-15240"/>
            <a:ext cx="12216616" cy="690372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13" y="1438528"/>
            <a:ext cx="10153839" cy="2438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253" y="3961155"/>
            <a:ext cx="10160000" cy="7620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>
            <p:custDataLst>
              <p:tags r:id="rId1"/>
            </p:custDataLst>
          </p:nvPr>
        </p:nvSpPr>
        <p:spPr>
          <a:xfrm>
            <a:off x="270935" y="66005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b="5286"/>
          <a:stretch/>
        </p:blipFill>
        <p:spPr>
          <a:xfrm>
            <a:off x="-24616" y="0"/>
            <a:ext cx="12216616" cy="68637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24616" y="0"/>
            <a:ext cx="12216616" cy="6863787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13" y="2422238"/>
            <a:ext cx="10153839" cy="145376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253" y="3960233"/>
            <a:ext cx="10160000" cy="7620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>
            <p:custDataLst>
              <p:tags r:id="rId1"/>
            </p:custDataLst>
          </p:nvPr>
        </p:nvSpPr>
        <p:spPr>
          <a:xfrm>
            <a:off x="270935" y="66005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4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" b="5248"/>
          <a:stretch/>
        </p:blipFill>
        <p:spPr>
          <a:xfrm>
            <a:off x="-24404" y="-7620"/>
            <a:ext cx="12216403" cy="688848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24616" y="-7620"/>
            <a:ext cx="12216616" cy="6863787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13" y="2422238"/>
            <a:ext cx="10153839" cy="145376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253" y="3960233"/>
            <a:ext cx="10160000" cy="7620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>
            <p:custDataLst>
              <p:tags r:id="rId1"/>
            </p:custDataLst>
          </p:nvPr>
        </p:nvSpPr>
        <p:spPr>
          <a:xfrm>
            <a:off x="270935" y="66005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b="7892"/>
          <a:stretch/>
        </p:blipFill>
        <p:spPr>
          <a:xfrm>
            <a:off x="-32236" y="7619"/>
            <a:ext cx="12231856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4616" y="-5787"/>
            <a:ext cx="12216616" cy="6863787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33" y="1438528"/>
            <a:ext cx="10153839" cy="2438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873" y="3961155"/>
            <a:ext cx="10160000" cy="7620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>
            <p:custDataLst>
              <p:tags r:id="rId1"/>
            </p:custDataLst>
          </p:nvPr>
        </p:nvSpPr>
        <p:spPr>
          <a:xfrm>
            <a:off x="270935" y="66005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6169" r="2505" b="9857"/>
          <a:stretch/>
        </p:blipFill>
        <p:spPr>
          <a:xfrm>
            <a:off x="0" y="0"/>
            <a:ext cx="12214860" cy="688086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9453"/>
            <a:ext cx="12216616" cy="6871407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13" y="1446148"/>
            <a:ext cx="10153839" cy="2438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3968775"/>
            <a:ext cx="10160000" cy="7620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>
            <p:custDataLst>
              <p:tags r:id="rId1"/>
            </p:custDataLst>
          </p:nvPr>
        </p:nvSpPr>
        <p:spPr>
          <a:xfrm>
            <a:off x="270935" y="66005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5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t="8371" r="988" b="8648"/>
          <a:stretch/>
        </p:blipFill>
        <p:spPr>
          <a:xfrm>
            <a:off x="0" y="-7620"/>
            <a:ext cx="12199620" cy="687324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-13407"/>
            <a:ext cx="12216616" cy="6871407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13" y="1446148"/>
            <a:ext cx="10153839" cy="2438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3968775"/>
            <a:ext cx="10160000" cy="7620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 userDrawn="1">
            <p:custDataLst>
              <p:tags r:id="rId1"/>
            </p:custDataLst>
          </p:nvPr>
        </p:nvSpPr>
        <p:spPr>
          <a:xfrm>
            <a:off x="270935" y="66005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17 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857"/>
            <a:ext cx="12188952" cy="685628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65577" y="3179701"/>
            <a:ext cx="5460854" cy="4985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lnSpc>
                <a:spcPct val="9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SIMPLY</a:t>
            </a:r>
            <a:r>
              <a:rPr lang="en-US" sz="3600" baseline="0" dirty="0">
                <a:solidFill>
                  <a:schemeClr val="bg1"/>
                </a:solidFill>
              </a:rPr>
              <a:t> BETTER EXPERIENCES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>
            <p:custDataLst>
              <p:tags r:id="rId1"/>
            </p:custDataLst>
          </p:nvPr>
        </p:nvSpPr>
        <p:spPr>
          <a:xfrm>
            <a:off x="270935" y="66005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17 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365578" y="3179701"/>
            <a:ext cx="5460854" cy="4985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lnSpc>
                <a:spcPct val="9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1"/>
                </a:solidFill>
              </a:rPr>
              <a:t>SIMPLY BETTER EXPERIENCES</a:t>
            </a:r>
          </a:p>
        </p:txBody>
      </p:sp>
      <p:sp>
        <p:nvSpPr>
          <p:cNvPr id="8" name="TextBox 7"/>
          <p:cNvSpPr txBox="1"/>
          <p:nvPr userDrawn="1">
            <p:custDataLst>
              <p:tags r:id="rId2"/>
            </p:custDataLst>
          </p:nvPr>
        </p:nvSpPr>
        <p:spPr>
          <a:xfrm>
            <a:off x="270935" y="66005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017 TITLE SLIDE HEAD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/>
          <a:stretch/>
        </p:blipFill>
        <p:spPr>
          <a:xfrm>
            <a:off x="0" y="6574788"/>
            <a:ext cx="12192000" cy="292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7038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6436"/>
            <a:ext cx="12192000" cy="6584717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0447" y="4123363"/>
            <a:ext cx="7983645" cy="1219200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0447" y="5422386"/>
            <a:ext cx="7982659" cy="7620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" y="4402888"/>
            <a:ext cx="3168451" cy="149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/>
          <a:stretch/>
        </p:blipFill>
        <p:spPr>
          <a:xfrm>
            <a:off x="0" y="6574788"/>
            <a:ext cx="12192000" cy="292099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6396" y="6629398"/>
            <a:ext cx="4480560" cy="18288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7226" y="6629398"/>
            <a:ext cx="541725" cy="18288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1FA2017-4488-4033-A37E-4064B866F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>
            <p:custDataLst>
              <p:tags r:id="rId1"/>
            </p:custDataLst>
          </p:nvPr>
        </p:nvSpPr>
        <p:spPr>
          <a:xfrm>
            <a:off x="270935" y="66293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017 PROCESS FLOW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/>
          <a:stretch/>
        </p:blipFill>
        <p:spPr>
          <a:xfrm>
            <a:off x="0" y="6574788"/>
            <a:ext cx="12192000" cy="292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0447" y="4127812"/>
            <a:ext cx="7983645" cy="1219200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0447" y="5423212"/>
            <a:ext cx="7982659" cy="7620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" y="4402888"/>
            <a:ext cx="3168451" cy="149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/>
          <a:stretch/>
        </p:blipFill>
        <p:spPr>
          <a:xfrm>
            <a:off x="0" y="6574788"/>
            <a:ext cx="12192000" cy="292099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6396" y="6629398"/>
            <a:ext cx="4480560" cy="18288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7226" y="6629398"/>
            <a:ext cx="541725" cy="18288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1FA2017-4488-4033-A37E-4064B866F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>
            <p:custDataLst>
              <p:tags r:id="rId1"/>
            </p:custDataLst>
          </p:nvPr>
        </p:nvSpPr>
        <p:spPr>
          <a:xfrm>
            <a:off x="270935" y="66293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17 TITL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5" y="1143001"/>
            <a:ext cx="11648016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896396" y="6625898"/>
            <a:ext cx="4480560" cy="182880"/>
          </a:xfrm>
        </p:spPr>
        <p:txBody>
          <a:bodyPr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377226" y="6625898"/>
            <a:ext cx="541725" cy="182880"/>
          </a:xfrm>
        </p:spPr>
        <p:txBody>
          <a:bodyPr/>
          <a:lstStyle/>
          <a:p>
            <a:fld id="{71FA2017-4488-4033-A37E-4064B866FEA5}" type="slidenum">
              <a:rPr/>
              <a:pPr/>
              <a:t>‹#›</a:t>
            </a:fld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/2 COL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A2017-4488-4033-A37E-4064B866FEA5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70935" y="1143001"/>
            <a:ext cx="5689600" cy="52577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229349" y="1143001"/>
            <a:ext cx="5689600" cy="52577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/3 COL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896396" y="6632983"/>
            <a:ext cx="4480560" cy="182881"/>
          </a:xfrm>
        </p:spPr>
        <p:txBody>
          <a:bodyPr/>
          <a:lstStyle/>
          <a:p>
            <a:endParaRPr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377226" y="6632983"/>
            <a:ext cx="541725" cy="182881"/>
          </a:xfrm>
        </p:spPr>
        <p:txBody>
          <a:bodyPr/>
          <a:lstStyle/>
          <a:p>
            <a:fld id="{71FA2017-4488-4033-A37E-4064B866FEA5}" type="slidenum">
              <a:rPr/>
              <a:pPr/>
              <a:t>‹#›</a:t>
            </a:fld>
            <a:endParaRPr/>
          </a:p>
        </p:txBody>
      </p:sp>
      <p:sp>
        <p:nvSpPr>
          <p:cNvPr id="6" name="Content Placeholder 12"/>
          <p:cNvSpPr>
            <a:spLocks noGrp="1"/>
          </p:cNvSpPr>
          <p:nvPr>
            <p:ph sz="quarter" idx="14"/>
          </p:nvPr>
        </p:nvSpPr>
        <p:spPr>
          <a:xfrm>
            <a:off x="270946" y="1143000"/>
            <a:ext cx="3775455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4205189" y="1143000"/>
            <a:ext cx="3775455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6"/>
          </p:nvPr>
        </p:nvSpPr>
        <p:spPr>
          <a:xfrm>
            <a:off x="8139429" y="1143000"/>
            <a:ext cx="377952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/SQUARE QU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896396" y="6632983"/>
            <a:ext cx="4480560" cy="182881"/>
          </a:xfrm>
        </p:spPr>
        <p:txBody>
          <a:bodyPr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377226" y="6632983"/>
            <a:ext cx="541725" cy="182881"/>
          </a:xfrm>
        </p:spPr>
        <p:txBody>
          <a:bodyPr/>
          <a:lstStyle/>
          <a:p>
            <a:fld id="{71FA2017-4488-4033-A37E-4064B866FEA5}" type="slidenum">
              <a:rPr/>
              <a:pPr/>
              <a:t>‹#›</a:t>
            </a:fld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quarter" idx="2"/>
          </p:nvPr>
        </p:nvSpPr>
        <p:spPr>
          <a:xfrm>
            <a:off x="6197599" y="1141280"/>
            <a:ext cx="5721351" cy="2560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4"/>
          <p:cNvSpPr>
            <a:spLocks noGrp="1"/>
          </p:cNvSpPr>
          <p:nvPr>
            <p:ph sz="quarter" idx="3"/>
          </p:nvPr>
        </p:nvSpPr>
        <p:spPr>
          <a:xfrm>
            <a:off x="6197599" y="3838162"/>
            <a:ext cx="5721351" cy="2560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273051" y="1141280"/>
            <a:ext cx="5721349" cy="2560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273051" y="3838162"/>
            <a:ext cx="5721349" cy="2560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/PRODUCT/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896396" y="6632983"/>
            <a:ext cx="4480560" cy="182880"/>
          </a:xfrm>
        </p:spPr>
        <p:txBody>
          <a:bodyPr/>
          <a:lstStyle/>
          <a:p>
            <a:endParaRPr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377226" y="6632983"/>
            <a:ext cx="541725" cy="182880"/>
          </a:xfrm>
        </p:spPr>
        <p:txBody>
          <a:bodyPr/>
          <a:lstStyle/>
          <a:p>
            <a:fld id="{71FA2017-4488-4033-A37E-4064B866FEA5}" type="slidenum">
              <a:rPr/>
              <a:pPr/>
              <a:t>‹#›</a:t>
            </a:fld>
            <a:endParaRPr/>
          </a:p>
        </p:txBody>
      </p:sp>
      <p:sp>
        <p:nvSpPr>
          <p:cNvPr id="6" name="Content Placeholder 12"/>
          <p:cNvSpPr>
            <a:spLocks noGrp="1"/>
          </p:cNvSpPr>
          <p:nvPr>
            <p:ph sz="quarter" idx="14"/>
          </p:nvPr>
        </p:nvSpPr>
        <p:spPr>
          <a:xfrm>
            <a:off x="270935" y="1143000"/>
            <a:ext cx="568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6197599" y="1143000"/>
            <a:ext cx="5721351" cy="2560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6"/>
          </p:nvPr>
        </p:nvSpPr>
        <p:spPr>
          <a:xfrm>
            <a:off x="6197599" y="3839883"/>
            <a:ext cx="5721351" cy="2560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896396" y="6640603"/>
            <a:ext cx="4480560" cy="182880"/>
          </a:xfrm>
        </p:spPr>
        <p:txBody>
          <a:bodyPr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377226" y="6640603"/>
            <a:ext cx="541725" cy="182880"/>
          </a:xfrm>
        </p:spPr>
        <p:txBody>
          <a:bodyPr/>
          <a:lstStyle/>
          <a:p>
            <a:fld id="{71FA2017-4488-4033-A37E-4064B866FEA5}" type="slidenum">
              <a:rPr/>
              <a:pPr/>
              <a:t>‹#›</a:t>
            </a:fld>
            <a:endParaRPr/>
          </a:p>
        </p:txBody>
      </p:sp>
    </p:spTree>
    <p:custDataLst>
      <p:tags r:id="rId1"/>
    </p:custDataLst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914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/>
          <a:stretch/>
        </p:blipFill>
        <p:spPr>
          <a:xfrm>
            <a:off x="0" y="6574788"/>
            <a:ext cx="12192000" cy="2920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936" y="0"/>
            <a:ext cx="9558864" cy="9144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5" y="1143001"/>
            <a:ext cx="11648016" cy="52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6396" y="6629398"/>
            <a:ext cx="4480560" cy="18288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7226" y="6629398"/>
            <a:ext cx="541725" cy="182880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1FA2017-4488-4033-A37E-4064B866FE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/>
          <p:cNvSpPr txBox="1"/>
          <p:nvPr>
            <p:custDataLst>
              <p:tags r:id="rId20"/>
            </p:custDataLst>
          </p:nvPr>
        </p:nvSpPr>
        <p:spPr>
          <a:xfrm>
            <a:off x="270935" y="6629398"/>
            <a:ext cx="29260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bg1"/>
                </a:solidFill>
              </a:rPr>
              <a:t>Copyright 2018 – ARRIS Enterprises, LLC. All rights reserved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9" name="TaggedShape" hidden="1"/>
          <p:cNvSpPr/>
          <p:nvPr>
            <p:custDataLst>
              <p:tags r:id="rId21"/>
            </p:custDataLst>
          </p:nvPr>
        </p:nvSpPr>
        <p:spPr>
          <a:xfrm>
            <a:off x="0" y="-25400"/>
            <a:ext cx="127000" cy="1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736" y="-58101"/>
            <a:ext cx="2022533" cy="9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8" r:id="rId3"/>
    <p:sldLayoutId id="2147483689" r:id="rId4"/>
    <p:sldLayoutId id="2147483688" r:id="rId5"/>
    <p:sldLayoutId id="2147483696" r:id="rId6"/>
    <p:sldLayoutId id="2147483702" r:id="rId7"/>
    <p:sldLayoutId id="2147483697" r:id="rId8"/>
    <p:sldLayoutId id="2147483703" r:id="rId9"/>
    <p:sldLayoutId id="2147483732" r:id="rId10"/>
    <p:sldLayoutId id="2147483700" r:id="rId11"/>
    <p:sldLayoutId id="2147483694" r:id="rId12"/>
    <p:sldLayoutId id="2147483734" r:id="rId13"/>
    <p:sldLayoutId id="2147483701" r:id="rId14"/>
    <p:sldLayoutId id="2147483733" r:id="rId15"/>
    <p:sldLayoutId id="2147483735" r:id="rId16"/>
    <p:sldLayoutId id="2147483730" r:id="rId17"/>
    <p:sldLayoutId id="214748373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400"/>
        </a:spcBef>
        <a:buClr>
          <a:schemeClr val="accent1"/>
        </a:buClr>
        <a:buSzPct val="9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3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gRPC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Oct</a:t>
            </a:r>
            <a:r>
              <a:rPr lang="en-US" dirty="0"/>
              <a:t> 2018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66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A1EA-1DB7-4653-BCB7-2D9986EADF87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F36DCF-6911-46BF-A6E3-CFE293BDB1E3}"/>
              </a:ext>
            </a:extLst>
          </p:cNvPr>
          <p:cNvSpPr txBox="1">
            <a:spLocks/>
          </p:cNvSpPr>
          <p:nvPr/>
        </p:nvSpPr>
        <p:spPr>
          <a:xfrm>
            <a:off x="492189" y="1379254"/>
            <a:ext cx="11238600" cy="5021546"/>
          </a:xfrm>
          <a:prstGeom prst="rect">
            <a:avLst/>
          </a:prstGeom>
        </p:spPr>
        <p:txBody>
          <a:bodyPr>
            <a:noAutofit/>
          </a:bodyPr>
          <a:lstStyle>
            <a:lvl1pPr marL="347663" indent="-32861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ourier New"/>
              <a:buChar char="o"/>
              <a:defRPr sz="2400" b="1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627063" indent="-2794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855663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sz="1800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143000" indent="-2873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Courier New"/>
              <a:buChar char="o"/>
              <a:defRPr sz="1600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0" indent="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>
                <a:solidFill>
                  <a:schemeClr val="accent2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161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Font typeface="Wingdings" pitchFamily="2" charset="2"/>
              <a:buChar char="§"/>
              <a:defRPr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6pPr>
            <a:lvl7pPr marL="207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Font typeface="Wingdings" pitchFamily="2" charset="2"/>
              <a:buChar char="§"/>
              <a:defRPr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7pPr>
            <a:lvl8pPr marL="252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Font typeface="Wingdings" pitchFamily="2" charset="2"/>
              <a:buChar char="§"/>
              <a:defRPr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8pPr>
            <a:lvl9pPr marL="298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Font typeface="Wingdings" pitchFamily="2" charset="2"/>
              <a:buChar char="§"/>
              <a:defRPr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000" kern="0" dirty="0"/>
          </a:p>
          <a:p>
            <a:r>
              <a:rPr lang="en-US" altLang="zh-TW" sz="2000" kern="0" dirty="0"/>
              <a:t>Google Protocol Buffers</a:t>
            </a:r>
          </a:p>
          <a:p>
            <a:endParaRPr lang="en-US" altLang="zh-TW" sz="2000" kern="0" dirty="0"/>
          </a:p>
          <a:p>
            <a:r>
              <a:rPr lang="en-US" altLang="zh-TW" sz="2000" kern="0" dirty="0"/>
              <a:t>gRPC</a:t>
            </a:r>
          </a:p>
          <a:p>
            <a:pPr lvl="1"/>
            <a:r>
              <a:rPr lang="en-US" altLang="zh-TW" sz="1600" kern="0" dirty="0"/>
              <a:t>Service Definition – IDL</a:t>
            </a:r>
          </a:p>
          <a:p>
            <a:pPr lvl="1"/>
            <a:r>
              <a:rPr lang="en-US" altLang="zh-TW" sz="1600" kern="0" dirty="0"/>
              <a:t>Stub</a:t>
            </a:r>
          </a:p>
          <a:p>
            <a:pPr lvl="1"/>
            <a:r>
              <a:rPr lang="en-US" altLang="zh-TW" sz="1600" kern="0" dirty="0"/>
              <a:t>Streaming - Unary / Client streaming / Server streaming / Bidirectional streaming</a:t>
            </a:r>
          </a:p>
          <a:p>
            <a:pPr lvl="1"/>
            <a:r>
              <a:rPr lang="en-US" altLang="zh-TW" sz="1600" kern="0" dirty="0"/>
              <a:t>Metadata </a:t>
            </a:r>
          </a:p>
          <a:p>
            <a:pPr lvl="1"/>
            <a:r>
              <a:rPr lang="en-US" altLang="zh-TW" sz="1600" kern="0" dirty="0"/>
              <a:t>Authentication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7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D3EDF-61A1-489E-9D61-893C96E8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Protocol Buffers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A09369-CFA4-4A19-8EA9-FA9F87F3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ED94B1-AE66-40EC-81EF-F83A4B88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2017-4488-4033-A37E-4064B866FEA5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73F227B-CFDC-42D9-A6D4-8E83BEB9581F}"/>
              </a:ext>
            </a:extLst>
          </p:cNvPr>
          <p:cNvSpPr txBox="1">
            <a:spLocks/>
          </p:cNvSpPr>
          <p:nvPr/>
        </p:nvSpPr>
        <p:spPr>
          <a:xfrm>
            <a:off x="492189" y="1379254"/>
            <a:ext cx="11238600" cy="4511041"/>
          </a:xfrm>
          <a:prstGeom prst="rect">
            <a:avLst/>
          </a:prstGeom>
        </p:spPr>
        <p:txBody>
          <a:bodyPr>
            <a:noAutofit/>
          </a:bodyPr>
          <a:lstStyle>
            <a:lvl1pPr marL="347663" indent="-32861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ourier New"/>
              <a:buChar char="o"/>
              <a:defRPr sz="2400" b="1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627063" indent="-2794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855663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sz="1800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143000" indent="-2873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Courier New"/>
              <a:buChar char="o"/>
              <a:defRPr sz="1600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0" indent="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>
                <a:solidFill>
                  <a:schemeClr val="accent2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161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Font typeface="Wingdings" pitchFamily="2" charset="2"/>
              <a:buChar char="§"/>
              <a:defRPr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6pPr>
            <a:lvl7pPr marL="207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Font typeface="Wingdings" pitchFamily="2" charset="2"/>
              <a:buChar char="§"/>
              <a:defRPr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7pPr>
            <a:lvl8pPr marL="252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Font typeface="Wingdings" pitchFamily="2" charset="2"/>
              <a:buChar char="§"/>
              <a:defRPr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8pPr>
            <a:lvl9pPr marL="298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Font typeface="Wingdings" pitchFamily="2" charset="2"/>
              <a:buChar char="§"/>
              <a:defRPr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Protocol buffers are a language-neutral, platform-neutral extensible mechanism for serializing structured data.</a:t>
            </a:r>
          </a:p>
          <a:p>
            <a:pPr marL="347663" lvl="1" indent="0">
              <a:buNone/>
            </a:pPr>
            <a:endParaRPr lang="en-US" sz="1800" kern="0" dirty="0">
              <a:latin typeface="+mn-lt"/>
            </a:endParaRPr>
          </a:p>
          <a:p>
            <a:r>
              <a:rPr lang="en-US" altLang="zh-TW" dirty="0"/>
              <a:t>Think XML</a:t>
            </a:r>
          </a:p>
          <a:p>
            <a:pPr lvl="1"/>
            <a:r>
              <a:rPr lang="en-US" altLang="zh-TW" dirty="0"/>
              <a:t>But smaller, faster, and simpler</a:t>
            </a:r>
            <a:endParaRPr lang="en-US" sz="1800" kern="0" dirty="0">
              <a:latin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53E6105-7B74-4C34-9089-C06F78DB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32" y="4103583"/>
            <a:ext cx="2410161" cy="149563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08B4BBC-BCE1-4ACA-A2DD-A5655AB1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99" y="4103583"/>
            <a:ext cx="3324689" cy="1495634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5134A1A-B41E-4A03-82E8-0E7788825635}"/>
              </a:ext>
            </a:extLst>
          </p:cNvPr>
          <p:cNvCxnSpPr/>
          <p:nvPr/>
        </p:nvCxnSpPr>
        <p:spPr>
          <a:xfrm>
            <a:off x="5804918" y="4851400"/>
            <a:ext cx="218295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CC59-8EC1-BA46-854B-5FD0FEC4523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3A2E5F-FA67-4F04-827A-8C3CA1FC7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723" y="1365362"/>
            <a:ext cx="6006554" cy="41272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58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51450CC-3DCE-4B47-8884-A5367768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 Definition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AD989A-CFB8-459F-9C98-ECF5C3CC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a service using Protocol Buffers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B1ECAF-6A33-44F0-9E72-1422AA1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210CF-DDF5-4172-BD6A-AAB8BCC7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2017-4488-4033-A37E-4064B866FEA5}" type="slidenum">
              <a:rPr lang="en-US" altLang="zh-TW" smtClean="0"/>
              <a:pPr/>
              <a:t>5</a:t>
            </a:fld>
            <a:endParaRPr lang="en-US" altLang="zh-TW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B5A522-783D-46B9-983A-448AF564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75" y="1921439"/>
            <a:ext cx="6670425" cy="41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C4049-9D2A-413E-AA90-24E92C55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022A-4630-4A46-8C01-EF372C87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Unary</a:t>
            </a:r>
          </a:p>
          <a:p>
            <a:pPr lvl="1"/>
            <a:r>
              <a:rPr lang="en-US" altLang="zh-TW" dirty="0"/>
              <a:t>Just like a normal function call.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Client Streaming</a:t>
            </a:r>
          </a:p>
          <a:p>
            <a:pPr lvl="1"/>
            <a:r>
              <a:rPr lang="en-US" altLang="zh-TW" dirty="0"/>
              <a:t>The client sends a stream of request. The server sends back a single response.</a:t>
            </a:r>
          </a:p>
          <a:p>
            <a:endParaRPr lang="en-US" altLang="zh-TW" dirty="0"/>
          </a:p>
          <a:p>
            <a:r>
              <a:rPr lang="en-US" altLang="zh-TW" dirty="0"/>
              <a:t>Server Streaming</a:t>
            </a:r>
          </a:p>
          <a:p>
            <a:pPr lvl="1"/>
            <a:r>
              <a:rPr lang="en-US" altLang="zh-TW" dirty="0"/>
              <a:t>The client sends a request to the server, and gets a stream to read a sequence of message back. </a:t>
            </a:r>
          </a:p>
          <a:p>
            <a:endParaRPr lang="en-US" altLang="zh-TW" kern="0" dirty="0"/>
          </a:p>
          <a:p>
            <a:r>
              <a:rPr lang="en-US" altLang="zh-TW" kern="0" dirty="0"/>
              <a:t>Bidirectional Streaming</a:t>
            </a:r>
          </a:p>
          <a:p>
            <a:pPr lvl="1"/>
            <a:r>
              <a:rPr lang="en-US" altLang="zh-TW" dirty="0"/>
              <a:t>Bidirectional streaming RPCs where both sides send a sequence of messages using a read-write stream. The two streams operate independently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4FAFAF-A3E4-4605-A3C3-F5957F62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451480-7675-417B-85A8-6B1B1EC1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2017-4488-4033-A37E-4064B866FEA5}" type="slidenum">
              <a:rPr lang="en-US" altLang="zh-TW" smtClean="0"/>
              <a:pPr/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91A923-407E-48B1-ABCD-0DF028A0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201" y="1828799"/>
            <a:ext cx="5309602" cy="3034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5497BB-9EEE-4CA2-8A72-7583EC55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07" y="4261911"/>
            <a:ext cx="5893096" cy="3507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986A588-BDCA-44D6-A2DC-12561ECED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578" y="2961370"/>
            <a:ext cx="6288225" cy="3670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5541F7F-9E12-4CA0-9E43-664D29BFC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010" y="5814559"/>
            <a:ext cx="6703793" cy="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FA1A3-DE77-43EA-919F-4533F98D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E66D1-0142-48A6-AB1A-553BE4D7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Metadata is information about a particular RPC call (such as authentication details) in the form of a list of key-value pairs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Familiar with HTTP headers 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For different RPC lifecycles and scenarios, the metadata can be sent before the first request, or after the last response.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D29B81-9535-4B3C-9387-5BBCD230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2EC104-734D-46AA-BA25-51A1FD47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2017-4488-4033-A37E-4064B866FEA5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656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7C007-4430-4B39-AB85-2745ECBA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 dirty="0"/>
              <a:t>Authentication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C5FFDB-3582-4392-B061-CA6D269C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gRPC java API can accept general certificate chain files, or JAVA </a:t>
            </a:r>
            <a:r>
              <a:rPr lang="en-US" altLang="zh-TW" dirty="0" err="1"/>
              <a:t>keystore</a:t>
            </a:r>
            <a:r>
              <a:rPr lang="en-US" altLang="zh-TW" dirty="0"/>
              <a:t> files (</a:t>
            </a:r>
            <a:r>
              <a:rPr lang="en-US" altLang="zh-TW" dirty="0" err="1"/>
              <a:t>jks</a:t>
            </a:r>
            <a:r>
              <a:rPr lang="en-US" altLang="zh-TW" dirty="0"/>
              <a:t>) </a:t>
            </a:r>
          </a:p>
          <a:p>
            <a:endParaRPr lang="en-US" altLang="zh-TW" dirty="0"/>
          </a:p>
          <a:p>
            <a:r>
              <a:rPr lang="en-US" altLang="zh-TW" dirty="0"/>
              <a:t>SSL/TLS</a:t>
            </a:r>
          </a:p>
          <a:p>
            <a:pPr lvl="1"/>
            <a:r>
              <a:rPr lang="en-US" altLang="zh-TW" dirty="0"/>
              <a:t>The server side provides certificate chain and private key.</a:t>
            </a:r>
          </a:p>
          <a:p>
            <a:pPr lvl="1"/>
            <a:r>
              <a:rPr lang="en-US" altLang="zh-TW" dirty="0"/>
              <a:t>Client-side TLS</a:t>
            </a:r>
            <a:r>
              <a:rPr lang="zh-TW" altLang="en-US" dirty="0"/>
              <a:t> </a:t>
            </a:r>
            <a:r>
              <a:rPr lang="en-US" altLang="zh-TW" dirty="0"/>
              <a:t>(mutual authentication)</a:t>
            </a:r>
          </a:p>
          <a:p>
            <a:pPr lvl="2"/>
            <a:r>
              <a:rPr lang="en-US" altLang="zh-TW" dirty="0"/>
              <a:t>Both sides provide certificate chains  and private keys.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Additional authentication information in metadata</a:t>
            </a:r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79F612-D8F5-45E0-8B85-240EA9F0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59DD0B-F5FD-41F0-BDD4-E8D0DB5F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2017-4488-4033-A37E-4064B866FEA5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67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94" y="6477002"/>
            <a:ext cx="701140" cy="380999"/>
          </a:xfrm>
          <a:prstGeom prst="rect">
            <a:avLst/>
          </a:prstGeom>
        </p:spPr>
        <p:txBody>
          <a:bodyPr/>
          <a:lstStyle/>
          <a:p>
            <a:fld id="{F62BCC59-8EC1-BA46-854B-5FD0FEC4523B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820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RRIS_16X9_2017" val="KMZMRnDx"/>
  <p:tag name="ARTICULATE_PROJECT_OPEN" val="0"/>
  <p:tag name="ARTICULATE_SLIDE_COUNT" val="7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TEMPLATE" val="12/5/2014 3:27:40 P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RIS_UPDATE" val="Copyright %Y – ARRIS Enterprises, Inc. All rights reserved."/>
</p:tagLst>
</file>

<file path=ppt/theme/theme1.xml><?xml version="1.0" encoding="utf-8"?>
<a:theme xmlns:a="http://schemas.openxmlformats.org/drawingml/2006/main" name="ARRIS_16x9_2017">
  <a:themeElements>
    <a:clrScheme name="Ruckus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7722E"/>
      </a:accent1>
      <a:accent2>
        <a:srgbClr val="00A8E1"/>
      </a:accent2>
      <a:accent3>
        <a:srgbClr val="77BD43"/>
      </a:accent3>
      <a:accent4>
        <a:srgbClr val="7C2582"/>
      </a:accent4>
      <a:accent5>
        <a:srgbClr val="0047BA"/>
      </a:accent5>
      <a:accent6>
        <a:srgbClr val="B884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28600" indent="-228600">
          <a:lnSpc>
            <a:spcPct val="90000"/>
          </a:lnSpc>
          <a:buClr>
            <a:schemeClr val="accent1"/>
          </a:buClr>
          <a:buSzPct val="90000"/>
          <a:buFont typeface="Arial" panose="020B0604020202020204" pitchFamily="34" charset="0"/>
          <a:buChar char="•"/>
          <a:defRPr/>
        </a:defPPr>
      </a:lstStyle>
    </a:txDef>
  </a:objectDefaults>
  <a:extraClrSchemeLst/>
  <a:custClrLst>
    <a:custClr name="201|88|25">
      <a:srgbClr val="C95819"/>
    </a:custClr>
    <a:custClr name="164|15|4">
      <a:srgbClr val="A40F04"/>
    </a:custClr>
    <a:custClr name="49|62|115">
      <a:srgbClr val="313E73"/>
    </a:custClr>
    <a:custClr name="97|123|31">
      <a:srgbClr val="617B1F"/>
    </a:custClr>
    <a:custClr name="141|116|97">
      <a:srgbClr val="8D7461"/>
    </a:custClr>
    <a:custClr name="175|176|177">
      <a:srgbClr val="AFB0B1"/>
    </a:custClr>
  </a:custClrLst>
  <a:extLst>
    <a:ext uri="{05A4C25C-085E-4340-85A3-A5531E510DB2}">
      <thm15:themeFamily xmlns:thm15="http://schemas.microsoft.com/office/thememl/2012/main" name="Presentation1" id="{AB7F8DEE-19D1-43BA-9137-346DF37955A8}" vid="{40453117-034F-447C-92DD-36C56A13EEC1}"/>
    </a:ext>
  </a:extLst>
</a:theme>
</file>

<file path=ppt/theme/theme2.xml><?xml version="1.0" encoding="utf-8"?>
<a:theme xmlns:a="http://schemas.openxmlformats.org/drawingml/2006/main" name="Office Theme">
  <a:themeElements>
    <a:clrScheme name="Arris Oct 2014">
      <a:dk1>
        <a:sysClr val="windowText" lastClr="000000"/>
      </a:dk1>
      <a:lt1>
        <a:sysClr val="window" lastClr="FFFFFF"/>
      </a:lt1>
      <a:dk2>
        <a:srgbClr val="58585A"/>
      </a:dk2>
      <a:lt2>
        <a:srgbClr val="DBDBDB"/>
      </a:lt2>
      <a:accent1>
        <a:srgbClr val="F1740D"/>
      </a:accent1>
      <a:accent2>
        <a:srgbClr val="58585A"/>
      </a:accent2>
      <a:accent3>
        <a:srgbClr val="93BB2F"/>
      </a:accent3>
      <a:accent4>
        <a:srgbClr val="37529F"/>
      </a:accent4>
      <a:accent5>
        <a:srgbClr val="8D8F90"/>
      </a:accent5>
      <a:accent6>
        <a:srgbClr val="E3390B"/>
      </a:accent6>
      <a:hlink>
        <a:srgbClr val="37529F"/>
      </a:hlink>
      <a:folHlink>
        <a:srgbClr val="58585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28600" indent="-228600">
          <a:lnSpc>
            <a:spcPct val="90000"/>
          </a:lnSpc>
          <a:buClr>
            <a:schemeClr val="accent1"/>
          </a:buClr>
          <a:buSzPct val="90000"/>
          <a:buFont typeface="Arial" panose="020B0604020202020204" pitchFamily="34" charset="0"/>
          <a:buChar char="•"/>
          <a:defRPr/>
        </a:defPPr>
      </a:lstStyle>
    </a:txDef>
  </a:objectDefaults>
  <a:extraClrSchemeLst/>
  <a:custClrLst>
    <a:custClr name="201|88|25">
      <a:srgbClr val="C95819"/>
    </a:custClr>
    <a:custClr name="164|15|4">
      <a:srgbClr val="A40F04"/>
    </a:custClr>
    <a:custClr name="49|62|115">
      <a:srgbClr val="313E73"/>
    </a:custClr>
    <a:custClr name="97|123|31">
      <a:srgbClr val="617B1F"/>
    </a:custClr>
    <a:custClr name="141|116|97">
      <a:srgbClr val="8D7461"/>
    </a:custClr>
    <a:custClr name="175|176|177">
      <a:srgbClr val="AFB0B1"/>
    </a:custClr>
  </a:custClrLst>
</a:theme>
</file>

<file path=ppt/theme/theme3.xml><?xml version="1.0" encoding="utf-8"?>
<a:theme xmlns:a="http://schemas.openxmlformats.org/drawingml/2006/main" name="Office Theme">
  <a:themeElements>
    <a:clrScheme name="Arris Oct 2014">
      <a:dk1>
        <a:sysClr val="windowText" lastClr="000000"/>
      </a:dk1>
      <a:lt1>
        <a:sysClr val="window" lastClr="FFFFFF"/>
      </a:lt1>
      <a:dk2>
        <a:srgbClr val="58585A"/>
      </a:dk2>
      <a:lt2>
        <a:srgbClr val="DBDBDB"/>
      </a:lt2>
      <a:accent1>
        <a:srgbClr val="F1740D"/>
      </a:accent1>
      <a:accent2>
        <a:srgbClr val="58585A"/>
      </a:accent2>
      <a:accent3>
        <a:srgbClr val="93BB2F"/>
      </a:accent3>
      <a:accent4>
        <a:srgbClr val="37529F"/>
      </a:accent4>
      <a:accent5>
        <a:srgbClr val="8D8F90"/>
      </a:accent5>
      <a:accent6>
        <a:srgbClr val="E3390B"/>
      </a:accent6>
      <a:hlink>
        <a:srgbClr val="37529F"/>
      </a:hlink>
      <a:folHlink>
        <a:srgbClr val="58585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28600" indent="-228600">
          <a:lnSpc>
            <a:spcPct val="90000"/>
          </a:lnSpc>
          <a:buClr>
            <a:schemeClr val="accent1"/>
          </a:buClr>
          <a:buSzPct val="90000"/>
          <a:buFont typeface="Arial" panose="020B0604020202020204" pitchFamily="34" charset="0"/>
          <a:buChar char="•"/>
          <a:defRPr/>
        </a:defPPr>
      </a:lstStyle>
    </a:txDef>
  </a:objectDefaults>
  <a:extraClrSchemeLst/>
  <a:custClrLst>
    <a:custClr name="201|88|25">
      <a:srgbClr val="C95819"/>
    </a:custClr>
    <a:custClr name="164|15|4">
      <a:srgbClr val="A40F04"/>
    </a:custClr>
    <a:custClr name="49|62|115">
      <a:srgbClr val="313E73"/>
    </a:custClr>
    <a:custClr name="97|123|31">
      <a:srgbClr val="617B1F"/>
    </a:custClr>
    <a:custClr name="141|116|97">
      <a:srgbClr val="8D7461"/>
    </a:custClr>
    <a:custClr name="175|176|177">
      <a:srgbClr val="AFB0B1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ruckusCorporate_deck_2018</Template>
  <TotalTime>7012</TotalTime>
  <Words>216</Words>
  <Application>Microsoft Office PowerPoint</Application>
  <PresentationFormat>寬螢幕</PresentationFormat>
  <Paragraphs>67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ＭＳ Ｐゴシック</vt:lpstr>
      <vt:lpstr>新細明體</vt:lpstr>
      <vt:lpstr>Arial</vt:lpstr>
      <vt:lpstr>Calibri</vt:lpstr>
      <vt:lpstr>Courier New</vt:lpstr>
      <vt:lpstr>ARRIS_16x9_2017</vt:lpstr>
      <vt:lpstr>gRPC Introduction</vt:lpstr>
      <vt:lpstr>Agenda</vt:lpstr>
      <vt:lpstr>Protocol Buffers</vt:lpstr>
      <vt:lpstr>gRPC</vt:lpstr>
      <vt:lpstr>Service Definition</vt:lpstr>
      <vt:lpstr>Streaming</vt:lpstr>
      <vt:lpstr>Metadata</vt:lpstr>
      <vt:lpstr>Authentication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 Presentation</dc:title>
  <dc:creator>Lai, Blue</dc:creator>
  <cp:lastModifiedBy>Chi Shin Hsu</cp:lastModifiedBy>
  <cp:revision>168</cp:revision>
  <cp:lastPrinted>2018-02-13T22:22:53Z</cp:lastPrinted>
  <dcterms:created xsi:type="dcterms:W3CDTF">2017-12-26T21:40:54Z</dcterms:created>
  <dcterms:modified xsi:type="dcterms:W3CDTF">2018-10-09T16:40:53Z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1920135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D7.0.2</vt:lpwstr>
  </property>
  <property fmtid="{D5CDD505-2E9C-101B-9397-08002B2CF9AE}" pid="5" name="ArticulateGUID">
    <vt:lpwstr>D5577C57-A829-40FA-BAD3-C39CB5A11167</vt:lpwstr>
  </property>
  <property fmtid="{D5CDD505-2E9C-101B-9397-08002B2CF9AE}" pid="6" name="ArticulatePath">
    <vt:lpwstr>Ruckus ICX Switch Customer PPT 12-26-17 (ARRIS template)</vt:lpwstr>
  </property>
</Properties>
</file>