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70" r:id="rId11"/>
    <p:sldId id="271" r:id="rId12"/>
    <p:sldId id="272" r:id="rId13"/>
    <p:sldId id="264" r:id="rId14"/>
    <p:sldId id="273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0CC09-A5C7-D8EC-237A-995769DFC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D49FE-2EAF-8967-4063-B7ED7E08F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A621-9FFF-E962-121B-88729442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4EA-79F2-EB65-0125-C22F2F04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F619-4A15-CDB3-6E52-633CA3A3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22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77FFE-7F23-8EB4-31DD-007E3AC3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E5433-D0C9-62ED-2613-2B4D9E13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E8E4-4357-8AF9-A22F-5DAB97C7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99BA0-416D-CFAF-FCA4-CBC054FAD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46160-2999-2E39-ACF9-E2B3B62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7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41E3A-BA74-2130-C1AA-E323EC9DF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89CE2-645D-F580-D702-764373DA1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C321-7511-B1AB-9CE0-5CA3DB5B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0F3FB-8C27-8A99-F40A-0CD6EC51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3084-95E2-1F4C-65E6-4C7FA9EF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81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E01D-0CD9-64C2-355A-3F9C6FA01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1CBE8-BEF0-CDA8-EA6D-410A783A0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5F55C-62CA-BA51-9DCC-AC8A80505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9137C-E560-2D4F-D0D4-8AD1C5C13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6D5CD-2EBA-D852-2C82-076533CFF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32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2A5F-CA85-61C7-8B85-B0D78A01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40A2-763A-788E-2A80-2AEBC84AB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DD0AC-5539-067C-4829-2C840A937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74E2-B8ED-33FC-9981-3D94179A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BAC22-07CD-6C69-5220-8F71FA4E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3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BD06-0E84-7C7C-7989-DDA7BD3BF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D9921-652F-BCC8-3436-CA48530E7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5C8DB-D4C7-12D1-68A6-BDC2D8F16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88921F-3B0F-1387-D25D-F96EDDDE8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91099-4C24-2BB9-1F0D-8D97D4FB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C64005-8F1F-5C2D-31D7-09FFCC95B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65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E760-EB34-71CF-AF55-34240A90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F739F-2E4D-3778-1EED-7AE935752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C9FB7-B2ED-FB26-7704-F0ABDA891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07D74-98D4-1BED-FB4E-4BFFCB223E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FE693-F3E1-E75F-157C-DD063755D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443F62-B202-60C4-0DFC-E9E10196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47C42-3067-72D6-86A4-5A44C9BCD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1BF51-4D8B-79A0-8A94-69D3D4DC0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8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6B1B5-E933-F48C-F275-B4A0343D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26304D-29EA-1AB9-F041-429DBF279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05E1E2-4F49-FB73-9783-C3AA6C996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560B01-B8F3-5DBE-6D4B-B978AAF7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7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B474F-5616-BCDD-BDF7-581A170A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F8649-8739-AFF7-530C-A4352F55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89B37-9F62-667E-66AE-2ACDB37A3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0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CF9C-F223-8A10-CA06-444CB1DC2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DFE3-2DC8-B2D9-818A-E08702AA7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224E7-F5A1-5B62-1BC9-94CC86868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5178D-0F55-10CA-3F35-727EF6E2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19953-7FB8-F5FC-ED1D-5FF8A904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44F42-E8E8-AE93-C2D0-E45F305F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76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4CF1-9505-A220-2E88-C1C15134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3E6CE-4C15-185B-6B14-45B832E4C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6CFA7A-AC52-C494-5042-B6460BEF1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36365-F522-639C-47B5-7E60E9BD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FEE8A-5C57-E2BB-CA16-43A6C486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FD9B1E-FBC2-F30B-4760-0C114EA95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3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F14D00-C3FD-0818-6F51-43ED434B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85C1-3DD0-C9AD-908B-195884912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4C2D-AC88-5BCF-1E7E-27AA8ED88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BFD68-4F25-43B0-B17C-B1F25E34B63C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A099A-3693-E066-5A7D-26334F0D9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1822-1F96-1824-8D54-FEC852967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91BDF0-6B39-4397-BC11-1EE43BE28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4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D74A-44D3-5D97-22F7-075FF8F19F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CTEC 445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33FE1-D895-C80A-3376-E077859AE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51468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EA96-2419-75F7-6EC4-61C857962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6C56-6FD0-626D-8CBF-36FEECD0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Data Protection (AES – Key features)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A151-B766-D394-5F3E-C307D58D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Symmetric Encryption: The same key is used for both encryption and decryption.</a:t>
            </a:r>
          </a:p>
          <a:p>
            <a:r>
              <a:rPr lang="en-US" dirty="0"/>
              <a:t>Block Cipher: Encrypts data in fixed-size blocks of 128 bits.</a:t>
            </a:r>
          </a:p>
          <a:p>
            <a:r>
              <a:rPr lang="en-US" dirty="0"/>
              <a:t>Key Sizes: AES supports three key lengths:</a:t>
            </a:r>
          </a:p>
          <a:p>
            <a:pPr lvl="1"/>
            <a:r>
              <a:rPr lang="en-US" dirty="0"/>
              <a:t>AES-128 (128-bit key, 10 encryption rounds)</a:t>
            </a:r>
          </a:p>
          <a:p>
            <a:pPr lvl="1"/>
            <a:r>
              <a:rPr lang="en-US" dirty="0"/>
              <a:t>AES-192 (192-bit key, 12 encryption rounds)</a:t>
            </a:r>
          </a:p>
          <a:p>
            <a:pPr lvl="1"/>
            <a:r>
              <a:rPr lang="en-US" dirty="0"/>
              <a:t>AES-256 (256-bit key, 14 encryption rounds)</a:t>
            </a:r>
          </a:p>
          <a:p>
            <a:r>
              <a:rPr lang="en-US" dirty="0"/>
              <a:t>Secure &amp; Fast: Resistant to most cryptographic attacks while being efficient for both hardware and software implementations.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5F23703-4D49-DA7F-CF23-82637D5E5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881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47EB2-4533-0C1D-902F-A7FA1B60D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1A6-70AD-C4BA-7D22-A04EBCAA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Data Protection (AES – </a:t>
            </a:r>
            <a:r>
              <a:rPr lang="en-US" dirty="0"/>
              <a:t>AES Security Strength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4714-64F3-A49D-B5E7-C0979A20F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Resistant to Brute Force Attacks: AES-256 would take billions of years to crack with current technology.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brute force attack</a:t>
            </a:r>
            <a:r>
              <a:rPr lang="en-US" dirty="0"/>
              <a:t> systematically tries all possible keys until the correct one is found. Classical computers perform this exponentially slow, making AES-256 practically unbreakable.</a:t>
            </a:r>
          </a:p>
          <a:p>
            <a:pPr lvl="1"/>
            <a:r>
              <a:rPr lang="en-US" dirty="0"/>
              <a:t>However, </a:t>
            </a:r>
            <a:r>
              <a:rPr lang="en-US" b="1" dirty="0"/>
              <a:t>quantum computers leverage algorithms like Grover's Algorithm</a:t>
            </a:r>
            <a:r>
              <a:rPr lang="en-US" dirty="0"/>
              <a:t> to speed up brute force attacks exponentially.</a:t>
            </a:r>
          </a:p>
          <a:p>
            <a:pPr lvl="2"/>
            <a:r>
              <a:rPr lang="en-US" b="1" dirty="0"/>
              <a:t>Grover’s Algorithm </a:t>
            </a:r>
            <a:r>
              <a:rPr lang="en-US" dirty="0"/>
              <a:t>reduces the time complexity of brute force attacks from O(2ⁿ) to O(2ⁿ/²).This means that for AES-128, which takes 2¹²⁸ tries to brute force on a classical computer, a quantum computer would only need 2⁶⁴ tries—a massive reduction.</a:t>
            </a:r>
          </a:p>
          <a:p>
            <a:pPr lvl="2"/>
            <a:r>
              <a:rPr lang="en-US" dirty="0"/>
              <a:t>Transition to AES-256 for long-term security against quantum brute-force </a:t>
            </a:r>
            <a:r>
              <a:rPr lang="en-US" dirty="0" err="1"/>
              <a:t>threats.Adopt</a:t>
            </a:r>
            <a:r>
              <a:rPr lang="en-US" dirty="0"/>
              <a:t> Post-Quantum Cryptography (PQC) algorithms being standardized by NIST (like lattice-based cryptography).Hybrid encryption combining classical and quantum-resistant techniques will become more common.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777C6F-C156-3756-C3FD-DAD4E0B2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148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41312-9B28-F826-8C44-AD289C4E6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8087-18F7-17FB-7B0A-271F33C1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Data Protection (AES – </a:t>
            </a:r>
            <a:r>
              <a:rPr lang="en-US" dirty="0"/>
              <a:t>AES Security Strength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49124-79B7-FF10-1457-0BED8F56D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Protection Against Differential and Linear Cryptanalysis: Designed to resist these common attacks.</a:t>
            </a:r>
          </a:p>
          <a:p>
            <a:r>
              <a:rPr lang="en-US" dirty="0"/>
              <a:t>Widely Used: Trusted for securing sensitive data worldwide (e.g., VPNs, SSL/TLS, disk encryption, government communication).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02B83EF-DEC4-BCAE-68A6-41BBCFBDF6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7893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62CF1-5FE5-0DA4-CE66-C85070AD0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BD75-CC6B-2E78-FFC4-A124BB98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Data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EE996-AB0E-E6C5-07AB-6944F0429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Ensure that data is not altered during transmission</a:t>
            </a:r>
          </a:p>
          <a:p>
            <a:r>
              <a:rPr lang="en-US" dirty="0"/>
              <a:t>Uses hashing algorithms like SHA-256 and MD5</a:t>
            </a:r>
          </a:p>
          <a:p>
            <a:pPr lvl="1"/>
            <a:r>
              <a:rPr lang="en-US" dirty="0"/>
              <a:t>SHA-256 (Secure Hash Algorithm 256-bit) is a cryptographic hash function from the SHA-2 family, designed by the National Security Agency (NSA) and standardized by NIST (National Institute of Standards and Technology). It produces a 256-bit (32-byte) hash value, typically represented as a 64-character hexadecimal string.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67487D5-5FA8-FA37-5EB9-5A333CD7E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030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6B12F-8921-B113-8583-7C8C6CCE3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91C2B-7F2C-B4E3-DF3F-8A58DA32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Data Integrity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8AA12-E724-A070-613A-CECC51538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256-bit (32-byte) hash value is typically represented as a 64-character hexadecimal string. </a:t>
            </a:r>
          </a:p>
          <a:p>
            <a:r>
              <a:rPr lang="en-US" dirty="0"/>
              <a:t>Here's an example of an SHA-256 hash output:</a:t>
            </a:r>
          </a:p>
          <a:p>
            <a:r>
              <a:rPr lang="en-US" dirty="0"/>
              <a:t>Example:  The Input is: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Hello, World!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SHA-256 Hash Output (256-bit / 32-byte):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A591a6d40bf420404a011733cfb7b190d62c65bf0bcda32b53e7f0c82bfaec24</a:t>
            </a:r>
          </a:p>
          <a:p>
            <a:r>
              <a:rPr lang="en-US" dirty="0"/>
              <a:t>Explanation:  The output is 64 hexadecimal characters, where each hex character represents 4 bits.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Since 64 characters × 4 bits = 256 bits, this confirms it is a 256-bit hash.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Internally, it is 32 bytes, as 1 byte = 8 bits, and 256 bits ÷ 8 = 32 bytes.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E0C689-8C19-FADB-28CF-EEA8B53C2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866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3E2C-F5A7-D2D4-243F-C3E1E80A6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2E88B-81F5-B1E8-F57D-61A4D424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F42A-85CA-1152-9129-FA8C3121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Verifies the identity of users or devices</a:t>
            </a:r>
          </a:p>
          <a:p>
            <a:r>
              <a:rPr lang="en-US" dirty="0"/>
              <a:t>Techniques include passwords, digital certifications, and biometrics.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B5BFC9F-9556-6F17-8418-6BB61BBA2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154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B7DAA-2B02-56A8-EEAF-901592891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3C56-AE7C-6F52-3284-DCCFB85A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Non-repudiation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0B3D0-40C0-19C0-4A5E-4FC9F0D6D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Prevents denial of actions taken by a user</a:t>
            </a:r>
          </a:p>
          <a:p>
            <a:r>
              <a:rPr lang="en-US" dirty="0"/>
              <a:t>Achieved through digital signatures and audit logs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35D85E0-91C8-F658-3D66-91E6317B4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657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965C8-4EFD-5463-F720-B810D3E0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vs. Stream Data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CE11F-23BB-25DB-A636-06D2239D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Cipher Encryption</a:t>
            </a:r>
          </a:p>
          <a:p>
            <a:pPr lvl="1"/>
            <a:r>
              <a:rPr lang="en-US" dirty="0"/>
              <a:t>Encrypts fixed-size data blocks (e.g., 128-bit blocks in AES). (Examples: AES, DES (Data Encryption Standard).</a:t>
            </a:r>
          </a:p>
          <a:p>
            <a:pPr lvl="1"/>
            <a:r>
              <a:rPr lang="en-US" dirty="0"/>
              <a:t>Strong security but may introduce processing delays.</a:t>
            </a:r>
          </a:p>
          <a:p>
            <a:r>
              <a:rPr lang="en-US" dirty="0"/>
              <a:t>Stream Cipher Encryption</a:t>
            </a:r>
          </a:p>
          <a:p>
            <a:pPr lvl="1"/>
            <a:r>
              <a:rPr lang="en-US" dirty="0"/>
              <a:t>Encrypts data bit-by-bit or byte-by-byte. (Examples: RC4 (Rivest Cipher 4), ChaCha20).</a:t>
            </a:r>
          </a:p>
          <a:p>
            <a:pPr lvl="1"/>
            <a:r>
              <a:rPr lang="en-US" dirty="0"/>
              <a:t>Faster processing but may have vulnerabilities if not used correctly.</a:t>
            </a:r>
          </a:p>
        </p:txBody>
      </p:sp>
    </p:spTree>
    <p:extLst>
      <p:ext uri="{BB962C8B-B14F-4D97-AF65-F5344CB8AC3E}">
        <p14:creationId xmlns:p14="http://schemas.microsoft.com/office/powerpoint/2010/main" val="621266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B7080-0F7C-EDD3-49C5-C98FCB3F0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Signatures for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92B85-6785-EAE4-95B7-C545D109E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Digital signatures provide authentication and integrity verification.</a:t>
            </a:r>
          </a:p>
          <a:p>
            <a:r>
              <a:rPr lang="en-US" dirty="0"/>
              <a:t>How Digital Signatures Work: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sender creates a hash of the message.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hash is encrypted using the sender’s private key.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recipient decrypts the hash using the sender’s public key.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hashes match, authenticity is verified.</a:t>
            </a:r>
          </a:p>
          <a:p>
            <a:r>
              <a:rPr lang="en-US" dirty="0"/>
              <a:t>Used in email security, software verification, and legal documents.</a:t>
            </a:r>
          </a:p>
        </p:txBody>
      </p:sp>
    </p:spTree>
    <p:extLst>
      <p:ext uri="{BB962C8B-B14F-4D97-AF65-F5344CB8AC3E}">
        <p14:creationId xmlns:p14="http://schemas.microsoft.com/office/powerpoint/2010/main" val="289703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A1F6-69E7-333B-4131-7D621211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343E3-12FF-C90D-585E-FEFECA3AF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 is the science and practice of securing communication and information through the use of codes, enabling confidentiality, integrity, authentication, and non-repudiation. It ensures that only intended recipients can access the information, prevents unauthorized modifications, and provides mechanisms to verify the identity of participants in a communication.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73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2B3C4-34FE-A752-6D01-DD2362F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58EC-6EC5-9576-104C-60CFC7A0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Lock and Key System -</a:t>
            </a:r>
            <a:r>
              <a:rPr lang="en-US" dirty="0"/>
              <a:t> Cryptography is like a lock and key. The lock (encryption algorithm) secures the content, and only those with the correct key (decryption key) can unlock it.  </a:t>
            </a:r>
            <a:r>
              <a:rPr lang="en-US" i="1" dirty="0"/>
              <a:t>Just as only someone with the key can access what’s inside a locked box, cryptography ensures that only authorized individuals can read or access encrypted data.</a:t>
            </a:r>
          </a:p>
          <a:p>
            <a:r>
              <a:rPr lang="en-US" b="1" dirty="0"/>
              <a:t>Secret Code Language - </a:t>
            </a:r>
            <a:r>
              <a:rPr lang="en-US" dirty="0"/>
              <a:t>Two friends communicating in a secret language they both understand, but others around them can’t decode. </a:t>
            </a:r>
            <a:r>
              <a:rPr lang="en-US" i="1" dirty="0"/>
              <a:t>The secret language is like the encryption algorithm, and only those who know the “language rules” (encryption key) can understand the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49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DD9CA-3DAC-669E-C0BF-1314E481E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D0D3-544D-9851-8DE3-7A6311EB1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62C49-3FC3-EC0A-096A-0DF0E6478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Sealed Envelope with a Wax Seal -</a:t>
            </a:r>
            <a:r>
              <a:rPr lang="en-US" dirty="0"/>
              <a:t> Encrypting data is like sealing a letter in an envelope and stamping it with a wax seal. Only the intended recipient, who recognizes the seal and can open it without breaking it, can verify and read the letter.  </a:t>
            </a:r>
            <a:r>
              <a:rPr lang="en-US" i="1" dirty="0"/>
              <a:t>The wax seal provides both authentication (proving the sender's identity) and data integrity (ensuring the message hasn’t been tampered with).</a:t>
            </a:r>
          </a:p>
          <a:p>
            <a:r>
              <a:rPr lang="en-US" b="1" dirty="0"/>
              <a:t>Safe Deposit Box with Two Keys - </a:t>
            </a:r>
            <a:r>
              <a:rPr lang="en-US" dirty="0"/>
              <a:t> Cryptography can be compared to a safe deposit box that requires two keys to open -  One held by the bank and one by the customer.  </a:t>
            </a:r>
            <a:r>
              <a:rPr lang="en-US" i="1" dirty="0"/>
              <a:t>This represents public key cryptography, where one key (public) is used to lock the box, and a different, private key is used to unlock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75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67749-DA53-90CC-5C70-F3F7E22A4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01083-B0C8-29B2-4242-DAB9F468C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Online Banking and Payment Systems - </a:t>
            </a:r>
            <a:r>
              <a:rPr lang="en-US" sz="2000" dirty="0"/>
              <a:t> PayPal, your data is encrypted using protocols like HTTPS.  </a:t>
            </a:r>
            <a:r>
              <a:rPr lang="en-US" sz="2000" i="1" dirty="0"/>
              <a:t>Encryption ensures that sensitive information, such as your login credentials or credit card numbers, cannot be intercepted during transmission.</a:t>
            </a:r>
          </a:p>
          <a:p>
            <a:r>
              <a:rPr lang="en-US" sz="2000" b="1" dirty="0"/>
              <a:t>E-Commerce Websites - </a:t>
            </a:r>
            <a:r>
              <a:rPr lang="en-US" sz="2000" dirty="0"/>
              <a:t> Shopping online, websites display a padlock icon in the browser’s address bar, indicating encryption via SSL/TLS protocols. </a:t>
            </a:r>
            <a:r>
              <a:rPr lang="en-US" sz="2000" i="1" dirty="0"/>
              <a:t>Encryption protects your personal and payment information from being stolen by hackers during transactions.</a:t>
            </a:r>
          </a:p>
          <a:p>
            <a:r>
              <a:rPr lang="en-US" sz="2000" b="1" dirty="0"/>
              <a:t>Digital Certificates - </a:t>
            </a:r>
            <a:r>
              <a:rPr lang="en-US" sz="2000" dirty="0"/>
              <a:t> Certificates issued by Certificate Authorities (CAs) authenticate websites to ensure they are legitimate (e.g., Google's certificate for </a:t>
            </a:r>
            <a:r>
              <a:rPr lang="en-US" sz="2000" dirty="0">
                <a:hlinkClick r:id="rId2"/>
              </a:rPr>
              <a:t>www.google.com</a:t>
            </a:r>
            <a:r>
              <a:rPr lang="en-US" sz="2000" dirty="0"/>
              <a:t>).  </a:t>
            </a:r>
            <a:r>
              <a:rPr lang="en-US" sz="2000" i="1" dirty="0"/>
              <a:t>Cryptographic signatures verify the website's identity and prevent attackers from impersonating it.</a:t>
            </a:r>
          </a:p>
          <a:p>
            <a:r>
              <a:rPr lang="en-US" sz="2000" b="1" dirty="0"/>
              <a:t>Password Storage – </a:t>
            </a:r>
            <a:r>
              <a:rPr lang="en-US" sz="2000" dirty="0"/>
              <a:t>Creating an account on a website, your password is hashed and stored securely.  </a:t>
            </a:r>
            <a:r>
              <a:rPr lang="en-US" sz="2000" i="1" dirty="0"/>
              <a:t>Hashing transforms your password into a fixed-length string that cannot be reversed, ensuring it’s protected even if the database is breached.</a:t>
            </a:r>
          </a:p>
          <a:p>
            <a:endParaRPr lang="en-US" sz="22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D1EA4-37FD-9163-9807-3BBAC9D6A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2CDD-0DF1-7E4D-E64B-00F65C871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2797-07E4-E7A5-A6A3-6D78A546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Contactless Payments and Smart Cards -</a:t>
            </a:r>
            <a:r>
              <a:rPr lang="en-US" sz="2000" dirty="0"/>
              <a:t> Credit/debit cards, Apple Pay, and Google Pay use cryptographic protocols like tokenization</a:t>
            </a:r>
            <a:r>
              <a:rPr lang="en-US" sz="2000" i="1" dirty="0"/>
              <a:t>.   Instead of transmitting your actual card details, a unique, encrypted token is used for the transaction, reducing the risk of fraud.</a:t>
            </a:r>
          </a:p>
          <a:p>
            <a:r>
              <a:rPr lang="en-US" sz="2000" b="1" dirty="0"/>
              <a:t>Two-Factor Authentication (2FA) -</a:t>
            </a:r>
            <a:r>
              <a:rPr lang="en-US" sz="2000" dirty="0"/>
              <a:t> When you log into accounts with an OTP (one-time password) sent to your phone, cryptography secures the process.  </a:t>
            </a:r>
            <a:r>
              <a:rPr lang="en-US" sz="2000" i="1" dirty="0"/>
              <a:t>Cryptographic algorithms ensure the OTP is valid and linked to your session, adding a layer of security.</a:t>
            </a:r>
          </a:p>
          <a:p>
            <a:r>
              <a:rPr lang="en-US" sz="2000" b="1" dirty="0"/>
              <a:t>Virtual Private Networks (VPNs) -</a:t>
            </a:r>
            <a:r>
              <a:rPr lang="en-US" sz="2000" dirty="0"/>
              <a:t> VPNs encrypt your internet traffic, protecting your online activity from being tracked.  </a:t>
            </a:r>
            <a:r>
              <a:rPr lang="en-US" sz="2000" i="1" dirty="0"/>
              <a:t>All data between your device and the VPN server is encrypted, ensuring privacy and security on public networks.</a:t>
            </a:r>
          </a:p>
          <a:p>
            <a:r>
              <a:rPr lang="en-US" sz="2000" b="1" dirty="0"/>
              <a:t>GPS and Navigation Systems -</a:t>
            </a:r>
            <a:r>
              <a:rPr lang="en-US" sz="2000" dirty="0"/>
              <a:t> Your smartphone or car's navigation system relies on encrypted signals from satellites</a:t>
            </a:r>
            <a:r>
              <a:rPr lang="en-US" sz="2000" i="1" dirty="0"/>
              <a:t>.  Cryptography ensures that GPS signals cannot be spoofed or tampered with.</a:t>
            </a:r>
          </a:p>
          <a:p>
            <a:endParaRPr lang="en-US" sz="1100" i="1" dirty="0"/>
          </a:p>
          <a:p>
            <a:endParaRPr lang="en-US" sz="1600" i="1" dirty="0"/>
          </a:p>
          <a:p>
            <a:endParaRPr lang="en-US" sz="22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3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7C90E-9093-1340-BEF2-C5D1300F5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5EF35-1567-2812-BB8F-65E13E45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F6FA4-8F9E-0A3D-993B-00F0E427C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Protection: Discuss encryption techniques (e.g., AES for confidentiality).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Integrity: Explain how hashing (e.g., SHA-256) ensures that data has not been tampered with.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Authentication: Introduce the concept of proving identity, referencing systems like passwords or certificates.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Non-Repudiation: Describe how cryptography ensures actions (like sending a message) cannot be denied, often using digital signatures.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4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60D8A-866F-6DA4-CA08-1E5BE77C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Data Protection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5A8B-F748-7F27-0EC3-7B1F801E2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Encryption techniques transform readable data (plaintext) into an unreadable format (ciphertext) to protect it from unauthorized access. Among these techniques, AES (Advanced Encryption Standard)is a widely used and highly secure symmetric encryption standard. Below is a discussion of AES and other related encryption techniques.</a:t>
            </a:r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3A066C1-DF20-4E87-054B-55AA38D1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449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EAC90-5D9B-4BC4-8772-727D6D731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C835-A2CC-B47D-2845-0C8B28246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 Functions of Cryptography</a:t>
            </a:r>
            <a:b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Data Protection (AES)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72CBE-DC1D-A603-1059-C7881849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AES (Advanced Encryption Standard) - is a symmetric encryption algorithm widely used to secure digital data. It was established by the </a:t>
            </a:r>
            <a:r>
              <a:rPr lang="en-US" b="1" dirty="0"/>
              <a:t>U.S. National Institute of Standards and Technology (NIST)</a:t>
            </a:r>
            <a:r>
              <a:rPr lang="en-US" dirty="0"/>
              <a:t> in 2001 to replace the older </a:t>
            </a:r>
            <a:r>
              <a:rPr lang="en-US" b="1" dirty="0"/>
              <a:t>Data Encryption Standard (DES)</a:t>
            </a:r>
            <a:r>
              <a:rPr lang="en-US" dirty="0"/>
              <a:t>. AES is used globally for encrypting sensitive information in government, financial, and cybersecurity applications.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EFC6BB1-0E82-3903-F3B7-9A7F35A5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995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1584</Words>
  <Application>Microsoft Office PowerPoint</Application>
  <PresentationFormat>Widescreen</PresentationFormat>
  <Paragraphs>92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CTEC 445</vt:lpstr>
      <vt:lpstr>Cryptography</vt:lpstr>
      <vt:lpstr>Analogies</vt:lpstr>
      <vt:lpstr>Analogies</vt:lpstr>
      <vt:lpstr>Examples</vt:lpstr>
      <vt:lpstr>Examples</vt:lpstr>
      <vt:lpstr>Security Functions of Cryptography </vt:lpstr>
      <vt:lpstr>Security Functions of Cryptography 1. Data Protection</vt:lpstr>
      <vt:lpstr>Security Functions of Cryptography 1. Data Protection (AES)</vt:lpstr>
      <vt:lpstr>Security Functions of Cryptography 1. Data Protection (AES – Key features)</vt:lpstr>
      <vt:lpstr>Security Functions of Cryptography 1. Data Protection (AES – AES Security Strength)</vt:lpstr>
      <vt:lpstr>Security Functions of Cryptography 1. Data Protection (AES – AES Security Strength)</vt:lpstr>
      <vt:lpstr>Security Functions of Cryptography 2. Data Integrity</vt:lpstr>
      <vt:lpstr>Security Functions of Cryptography 2. Data Integrity</vt:lpstr>
      <vt:lpstr>Security Functions of Cryptography 3. Authentication</vt:lpstr>
      <vt:lpstr>Security Functions of Cryptography 4. Non-repudiation</vt:lpstr>
      <vt:lpstr>Block vs. Stream Data Encryption</vt:lpstr>
      <vt:lpstr>Digital Signatures for Authentication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Lethia Jackson</dc:creator>
  <cp:lastModifiedBy>Lethia Jackson</cp:lastModifiedBy>
  <cp:revision>5</cp:revision>
  <dcterms:created xsi:type="dcterms:W3CDTF">2025-01-20T19:55:35Z</dcterms:created>
  <dcterms:modified xsi:type="dcterms:W3CDTF">2025-01-30T15:32:22Z</dcterms:modified>
</cp:coreProperties>
</file>