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1" r:id="rId7"/>
    <p:sldId id="264" r:id="rId8"/>
    <p:sldId id="266" r:id="rId9"/>
    <p:sldId id="268" r:id="rId10"/>
    <p:sldId id="261" r:id="rId11"/>
    <p:sldId id="274" r:id="rId12"/>
    <p:sldId id="273" r:id="rId13"/>
    <p:sldId id="272" r:id="rId14"/>
    <p:sldId id="270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1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174CC-2859-41B2-917E-D798A52807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9F599E-F4FC-44DB-9A77-280379E36629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3112AED1-192B-4B44-BB26-13EF12CA93BC}" type="parTrans" cxnId="{3CACB41B-DDC8-4E41-8407-A13D20C22D32}">
      <dgm:prSet/>
      <dgm:spPr/>
      <dgm:t>
        <a:bodyPr/>
        <a:lstStyle/>
        <a:p>
          <a:endParaRPr lang="en-US"/>
        </a:p>
      </dgm:t>
    </dgm:pt>
    <dgm:pt modelId="{FE56556E-8C5B-4968-AAD8-7948F8840055}" type="sibTrans" cxnId="{3CACB41B-DDC8-4E41-8407-A13D20C22D32}">
      <dgm:prSet/>
      <dgm:spPr/>
      <dgm:t>
        <a:bodyPr/>
        <a:lstStyle/>
        <a:p>
          <a:endParaRPr lang="en-US"/>
        </a:p>
      </dgm:t>
    </dgm:pt>
    <dgm:pt modelId="{6823A3E9-207B-4B11-96A9-D9432AA5BF4B}">
      <dgm:prSet/>
      <dgm:spPr/>
      <dgm:t>
        <a:bodyPr/>
        <a:lstStyle/>
        <a:p>
          <a:r>
            <a:rPr lang="en-US"/>
            <a:t>Summary of CTEC 128 paper </a:t>
          </a:r>
        </a:p>
      </dgm:t>
    </dgm:pt>
    <dgm:pt modelId="{A568F47B-EA39-4CC9-B4A2-B4286053B744}" type="parTrans" cxnId="{10A442E1-ECA3-4794-BA51-A588D58515BD}">
      <dgm:prSet/>
      <dgm:spPr/>
      <dgm:t>
        <a:bodyPr/>
        <a:lstStyle/>
        <a:p>
          <a:endParaRPr lang="en-US"/>
        </a:p>
      </dgm:t>
    </dgm:pt>
    <dgm:pt modelId="{B91200CB-F41C-4B71-9B74-C8B5950F70F2}" type="sibTrans" cxnId="{10A442E1-ECA3-4794-BA51-A588D58515BD}">
      <dgm:prSet/>
      <dgm:spPr/>
      <dgm:t>
        <a:bodyPr/>
        <a:lstStyle/>
        <a:p>
          <a:endParaRPr lang="en-US"/>
        </a:p>
      </dgm:t>
    </dgm:pt>
    <dgm:pt modelId="{1DC7D747-7D84-489B-98A3-B02FB61E29F9}">
      <dgm:prSet/>
      <dgm:spPr/>
      <dgm:t>
        <a:bodyPr/>
        <a:lstStyle/>
        <a:p>
          <a:r>
            <a:rPr lang="en-US" dirty="0"/>
            <a:t>Description of CTEC material submitted </a:t>
          </a:r>
        </a:p>
      </dgm:t>
    </dgm:pt>
    <dgm:pt modelId="{E2B9FA00-005F-40B3-8072-8C5A7048B592}" type="parTrans" cxnId="{5F21AB36-EBA5-42B6-8F52-BB5B7FA3E259}">
      <dgm:prSet/>
      <dgm:spPr/>
      <dgm:t>
        <a:bodyPr/>
        <a:lstStyle/>
        <a:p>
          <a:endParaRPr lang="en-US"/>
        </a:p>
      </dgm:t>
    </dgm:pt>
    <dgm:pt modelId="{F7C91DA4-9BED-4004-8B9E-9639B5C9F223}" type="sibTrans" cxnId="{5F21AB36-EBA5-42B6-8F52-BB5B7FA3E259}">
      <dgm:prSet/>
      <dgm:spPr/>
      <dgm:t>
        <a:bodyPr/>
        <a:lstStyle/>
        <a:p>
          <a:endParaRPr lang="en-US"/>
        </a:p>
      </dgm:t>
    </dgm:pt>
    <dgm:pt modelId="{30BF9479-8150-4436-90B2-54D99D151542}">
      <dgm:prSet/>
      <dgm:spPr/>
      <dgm:t>
        <a:bodyPr/>
        <a:lstStyle/>
        <a:p>
          <a:r>
            <a:rPr lang="en-US" dirty="0"/>
            <a:t>Description of the plot deliverables </a:t>
          </a:r>
        </a:p>
      </dgm:t>
    </dgm:pt>
    <dgm:pt modelId="{45395A5A-B8A6-4AA7-A40D-08B96F5A456A}" type="parTrans" cxnId="{10E7A7AC-035C-4E46-B370-78A09C8F0E7F}">
      <dgm:prSet/>
      <dgm:spPr/>
      <dgm:t>
        <a:bodyPr/>
        <a:lstStyle/>
        <a:p>
          <a:endParaRPr lang="en-US"/>
        </a:p>
      </dgm:t>
    </dgm:pt>
    <dgm:pt modelId="{09C6EB26-8716-4EB2-8098-E2CFF496154D}" type="sibTrans" cxnId="{10E7A7AC-035C-4E46-B370-78A09C8F0E7F}">
      <dgm:prSet/>
      <dgm:spPr/>
      <dgm:t>
        <a:bodyPr/>
        <a:lstStyle/>
        <a:p>
          <a:endParaRPr lang="en-US"/>
        </a:p>
      </dgm:t>
    </dgm:pt>
    <dgm:pt modelId="{8421E54B-1D54-424A-B4B3-10E8DC3F6B53}">
      <dgm:prSet/>
      <dgm:spPr/>
      <dgm:t>
        <a:bodyPr/>
        <a:lstStyle/>
        <a:p>
          <a:r>
            <a:rPr lang="en-US"/>
            <a:t>Summary/conclusion </a:t>
          </a:r>
        </a:p>
      </dgm:t>
    </dgm:pt>
    <dgm:pt modelId="{592DF9E9-FA8E-42CE-A705-02BBC79266B0}" type="parTrans" cxnId="{0FA76EDF-EF35-45C9-AAA9-A795AB6C1DB8}">
      <dgm:prSet/>
      <dgm:spPr/>
      <dgm:t>
        <a:bodyPr/>
        <a:lstStyle/>
        <a:p>
          <a:endParaRPr lang="en-US"/>
        </a:p>
      </dgm:t>
    </dgm:pt>
    <dgm:pt modelId="{AFA3DC93-CDC0-4785-B972-C500D93C80C4}" type="sibTrans" cxnId="{0FA76EDF-EF35-45C9-AAA9-A795AB6C1DB8}">
      <dgm:prSet/>
      <dgm:spPr/>
      <dgm:t>
        <a:bodyPr/>
        <a:lstStyle/>
        <a:p>
          <a:endParaRPr lang="en-US"/>
        </a:p>
      </dgm:t>
    </dgm:pt>
    <dgm:pt modelId="{EF5DFBAB-58D1-4AE4-8135-1FB3712ADF57}">
      <dgm:prSet/>
      <dgm:spPr/>
      <dgm:t>
        <a:bodyPr/>
        <a:lstStyle/>
        <a:p>
          <a:r>
            <a:rPr lang="en-US"/>
            <a:t>References </a:t>
          </a:r>
        </a:p>
      </dgm:t>
    </dgm:pt>
    <dgm:pt modelId="{43511803-F1E4-4A35-8FA7-939C6F2FA197}" type="parTrans" cxnId="{5282943F-668E-4857-A117-799046DA5BD8}">
      <dgm:prSet/>
      <dgm:spPr/>
      <dgm:t>
        <a:bodyPr/>
        <a:lstStyle/>
        <a:p>
          <a:endParaRPr lang="en-US"/>
        </a:p>
      </dgm:t>
    </dgm:pt>
    <dgm:pt modelId="{E6C283E5-5AFC-4BE3-B151-DCD8E07AAC1A}" type="sibTrans" cxnId="{5282943F-668E-4857-A117-799046DA5BD8}">
      <dgm:prSet/>
      <dgm:spPr/>
      <dgm:t>
        <a:bodyPr/>
        <a:lstStyle/>
        <a:p>
          <a:endParaRPr lang="en-US"/>
        </a:p>
      </dgm:t>
    </dgm:pt>
    <dgm:pt modelId="{FA03E8DE-CC30-4182-B3D6-F64EA6E43585}" type="pres">
      <dgm:prSet presAssocID="{11D174CC-2859-41B2-917E-D798A528074C}" presName="linear" presStyleCnt="0">
        <dgm:presLayoutVars>
          <dgm:animLvl val="lvl"/>
          <dgm:resizeHandles val="exact"/>
        </dgm:presLayoutVars>
      </dgm:prSet>
      <dgm:spPr/>
    </dgm:pt>
    <dgm:pt modelId="{C356E263-5F1E-46A4-AABD-D668112C4C5B}" type="pres">
      <dgm:prSet presAssocID="{689F599E-F4FC-44DB-9A77-280379E3662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41D7E4D-B3F3-4B15-B439-F6C61646DCD4}" type="pres">
      <dgm:prSet presAssocID="{FE56556E-8C5B-4968-AAD8-7948F8840055}" presName="spacer" presStyleCnt="0"/>
      <dgm:spPr/>
    </dgm:pt>
    <dgm:pt modelId="{E383E535-00EC-48B8-9FB3-0B3E2692CB56}" type="pres">
      <dgm:prSet presAssocID="{6823A3E9-207B-4B11-96A9-D9432AA5BF4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F093272-D0EE-4293-A3C2-E0E345575AC4}" type="pres">
      <dgm:prSet presAssocID="{B91200CB-F41C-4B71-9B74-C8B5950F70F2}" presName="spacer" presStyleCnt="0"/>
      <dgm:spPr/>
    </dgm:pt>
    <dgm:pt modelId="{62386FA8-E96B-4F48-AE3E-110BC562AB9C}" type="pres">
      <dgm:prSet presAssocID="{1DC7D747-7D84-489B-98A3-B02FB61E29F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AD0D96A-CEA9-4E57-A18B-F5D150BE4320}" type="pres">
      <dgm:prSet presAssocID="{F7C91DA4-9BED-4004-8B9E-9639B5C9F223}" presName="spacer" presStyleCnt="0"/>
      <dgm:spPr/>
    </dgm:pt>
    <dgm:pt modelId="{D07044FD-0CFD-481B-8D51-7ECD16B3E863}" type="pres">
      <dgm:prSet presAssocID="{30BF9479-8150-4436-90B2-54D99D15154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8E53EFE-79E6-401E-BCD9-510B4EC085FA}" type="pres">
      <dgm:prSet presAssocID="{09C6EB26-8716-4EB2-8098-E2CFF496154D}" presName="spacer" presStyleCnt="0"/>
      <dgm:spPr/>
    </dgm:pt>
    <dgm:pt modelId="{F546AB48-D230-42B4-ADCE-A86B15B30B14}" type="pres">
      <dgm:prSet presAssocID="{8421E54B-1D54-424A-B4B3-10E8DC3F6B5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D80BD1A-9C3D-4AD6-B5BD-096D2DDA7895}" type="pres">
      <dgm:prSet presAssocID="{AFA3DC93-CDC0-4785-B972-C500D93C80C4}" presName="spacer" presStyleCnt="0"/>
      <dgm:spPr/>
    </dgm:pt>
    <dgm:pt modelId="{4206708F-5FA0-4913-9BF3-9CBA8CBAFBC9}" type="pres">
      <dgm:prSet presAssocID="{EF5DFBAB-58D1-4AE4-8135-1FB3712ADF5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CACB41B-DDC8-4E41-8407-A13D20C22D32}" srcId="{11D174CC-2859-41B2-917E-D798A528074C}" destId="{689F599E-F4FC-44DB-9A77-280379E36629}" srcOrd="0" destOrd="0" parTransId="{3112AED1-192B-4B44-BB26-13EF12CA93BC}" sibTransId="{FE56556E-8C5B-4968-AAD8-7948F8840055}"/>
    <dgm:cxn modelId="{E207022F-450C-4345-A38B-C0C944B7EE1A}" type="presOf" srcId="{6823A3E9-207B-4B11-96A9-D9432AA5BF4B}" destId="{E383E535-00EC-48B8-9FB3-0B3E2692CB56}" srcOrd="0" destOrd="0" presId="urn:microsoft.com/office/officeart/2005/8/layout/vList2"/>
    <dgm:cxn modelId="{5F21AB36-EBA5-42B6-8F52-BB5B7FA3E259}" srcId="{11D174CC-2859-41B2-917E-D798A528074C}" destId="{1DC7D747-7D84-489B-98A3-B02FB61E29F9}" srcOrd="2" destOrd="0" parTransId="{E2B9FA00-005F-40B3-8072-8C5A7048B592}" sibTransId="{F7C91DA4-9BED-4004-8B9E-9639B5C9F223}"/>
    <dgm:cxn modelId="{5282943F-668E-4857-A117-799046DA5BD8}" srcId="{11D174CC-2859-41B2-917E-D798A528074C}" destId="{EF5DFBAB-58D1-4AE4-8135-1FB3712ADF57}" srcOrd="5" destOrd="0" parTransId="{43511803-F1E4-4A35-8FA7-939C6F2FA197}" sibTransId="{E6C283E5-5AFC-4BE3-B151-DCD8E07AAC1A}"/>
    <dgm:cxn modelId="{0F6DA35C-2528-4446-9B3A-DC87DF471382}" type="presOf" srcId="{30BF9479-8150-4436-90B2-54D99D151542}" destId="{D07044FD-0CFD-481B-8D51-7ECD16B3E863}" srcOrd="0" destOrd="0" presId="urn:microsoft.com/office/officeart/2005/8/layout/vList2"/>
    <dgm:cxn modelId="{65539561-A4B8-4830-A5F2-F5D3A3033661}" type="presOf" srcId="{EF5DFBAB-58D1-4AE4-8135-1FB3712ADF57}" destId="{4206708F-5FA0-4913-9BF3-9CBA8CBAFBC9}" srcOrd="0" destOrd="0" presId="urn:microsoft.com/office/officeart/2005/8/layout/vList2"/>
    <dgm:cxn modelId="{58FF4859-328F-4EB4-9D78-6DE7DCB0680A}" type="presOf" srcId="{1DC7D747-7D84-489B-98A3-B02FB61E29F9}" destId="{62386FA8-E96B-4F48-AE3E-110BC562AB9C}" srcOrd="0" destOrd="0" presId="urn:microsoft.com/office/officeart/2005/8/layout/vList2"/>
    <dgm:cxn modelId="{AF0AA889-1E74-4CF6-8C8F-66A572EB7CB3}" type="presOf" srcId="{11D174CC-2859-41B2-917E-D798A528074C}" destId="{FA03E8DE-CC30-4182-B3D6-F64EA6E43585}" srcOrd="0" destOrd="0" presId="urn:microsoft.com/office/officeart/2005/8/layout/vList2"/>
    <dgm:cxn modelId="{36FA6192-FB43-43D5-9D9B-DB6EA462BAEC}" type="presOf" srcId="{689F599E-F4FC-44DB-9A77-280379E36629}" destId="{C356E263-5F1E-46A4-AABD-D668112C4C5B}" srcOrd="0" destOrd="0" presId="urn:microsoft.com/office/officeart/2005/8/layout/vList2"/>
    <dgm:cxn modelId="{10E7A7AC-035C-4E46-B370-78A09C8F0E7F}" srcId="{11D174CC-2859-41B2-917E-D798A528074C}" destId="{30BF9479-8150-4436-90B2-54D99D151542}" srcOrd="3" destOrd="0" parTransId="{45395A5A-B8A6-4AA7-A40D-08B96F5A456A}" sibTransId="{09C6EB26-8716-4EB2-8098-E2CFF496154D}"/>
    <dgm:cxn modelId="{B10235BE-9AB6-4E11-8527-7DFE224D2AFB}" type="presOf" srcId="{8421E54B-1D54-424A-B4B3-10E8DC3F6B53}" destId="{F546AB48-D230-42B4-ADCE-A86B15B30B14}" srcOrd="0" destOrd="0" presId="urn:microsoft.com/office/officeart/2005/8/layout/vList2"/>
    <dgm:cxn modelId="{0FA76EDF-EF35-45C9-AAA9-A795AB6C1DB8}" srcId="{11D174CC-2859-41B2-917E-D798A528074C}" destId="{8421E54B-1D54-424A-B4B3-10E8DC3F6B53}" srcOrd="4" destOrd="0" parTransId="{592DF9E9-FA8E-42CE-A705-02BBC79266B0}" sibTransId="{AFA3DC93-CDC0-4785-B972-C500D93C80C4}"/>
    <dgm:cxn modelId="{10A442E1-ECA3-4794-BA51-A588D58515BD}" srcId="{11D174CC-2859-41B2-917E-D798A528074C}" destId="{6823A3E9-207B-4B11-96A9-D9432AA5BF4B}" srcOrd="1" destOrd="0" parTransId="{A568F47B-EA39-4CC9-B4A2-B4286053B744}" sibTransId="{B91200CB-F41C-4B71-9B74-C8B5950F70F2}"/>
    <dgm:cxn modelId="{3C4BE0F2-8FEA-41DF-8E26-C697687CE300}" type="presParOf" srcId="{FA03E8DE-CC30-4182-B3D6-F64EA6E43585}" destId="{C356E263-5F1E-46A4-AABD-D668112C4C5B}" srcOrd="0" destOrd="0" presId="urn:microsoft.com/office/officeart/2005/8/layout/vList2"/>
    <dgm:cxn modelId="{A39A7D71-374C-43A0-B9EC-5CB9670A3AD8}" type="presParOf" srcId="{FA03E8DE-CC30-4182-B3D6-F64EA6E43585}" destId="{941D7E4D-B3F3-4B15-B439-F6C61646DCD4}" srcOrd="1" destOrd="0" presId="urn:microsoft.com/office/officeart/2005/8/layout/vList2"/>
    <dgm:cxn modelId="{E1B10E79-68EF-4682-9AC9-6495178F01F5}" type="presParOf" srcId="{FA03E8DE-CC30-4182-B3D6-F64EA6E43585}" destId="{E383E535-00EC-48B8-9FB3-0B3E2692CB56}" srcOrd="2" destOrd="0" presId="urn:microsoft.com/office/officeart/2005/8/layout/vList2"/>
    <dgm:cxn modelId="{94FB7751-68ED-41CF-B300-8A52F8069CC7}" type="presParOf" srcId="{FA03E8DE-CC30-4182-B3D6-F64EA6E43585}" destId="{7F093272-D0EE-4293-A3C2-E0E345575AC4}" srcOrd="3" destOrd="0" presId="urn:microsoft.com/office/officeart/2005/8/layout/vList2"/>
    <dgm:cxn modelId="{71F64C92-DCCB-44B0-A688-67963AE2B99D}" type="presParOf" srcId="{FA03E8DE-CC30-4182-B3D6-F64EA6E43585}" destId="{62386FA8-E96B-4F48-AE3E-110BC562AB9C}" srcOrd="4" destOrd="0" presId="urn:microsoft.com/office/officeart/2005/8/layout/vList2"/>
    <dgm:cxn modelId="{F752B06A-0C5B-494F-B67A-B56FCDA0ACC6}" type="presParOf" srcId="{FA03E8DE-CC30-4182-B3D6-F64EA6E43585}" destId="{4AD0D96A-CEA9-4E57-A18B-F5D150BE4320}" srcOrd="5" destOrd="0" presId="urn:microsoft.com/office/officeart/2005/8/layout/vList2"/>
    <dgm:cxn modelId="{AF9A7327-75FC-45CB-9D34-21C3E7C85988}" type="presParOf" srcId="{FA03E8DE-CC30-4182-B3D6-F64EA6E43585}" destId="{D07044FD-0CFD-481B-8D51-7ECD16B3E863}" srcOrd="6" destOrd="0" presId="urn:microsoft.com/office/officeart/2005/8/layout/vList2"/>
    <dgm:cxn modelId="{C90ABA47-FB70-4D29-A5D3-13C3BE250FA2}" type="presParOf" srcId="{FA03E8DE-CC30-4182-B3D6-F64EA6E43585}" destId="{58E53EFE-79E6-401E-BCD9-510B4EC085FA}" srcOrd="7" destOrd="0" presId="urn:microsoft.com/office/officeart/2005/8/layout/vList2"/>
    <dgm:cxn modelId="{C2EFC2CB-7BF0-4EAE-9A79-3A9719654911}" type="presParOf" srcId="{FA03E8DE-CC30-4182-B3D6-F64EA6E43585}" destId="{F546AB48-D230-42B4-ADCE-A86B15B30B14}" srcOrd="8" destOrd="0" presId="urn:microsoft.com/office/officeart/2005/8/layout/vList2"/>
    <dgm:cxn modelId="{79FD7F9D-31B5-45CC-83EB-FE8DB6418202}" type="presParOf" srcId="{FA03E8DE-CC30-4182-B3D6-F64EA6E43585}" destId="{DD80BD1A-9C3D-4AD6-B5BD-096D2DDA7895}" srcOrd="9" destOrd="0" presId="urn:microsoft.com/office/officeart/2005/8/layout/vList2"/>
    <dgm:cxn modelId="{0F51D523-E044-4170-AFCF-3F65908C794F}" type="presParOf" srcId="{FA03E8DE-CC30-4182-B3D6-F64EA6E43585}" destId="{4206708F-5FA0-4913-9BF3-9CBA8CBAFBC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C7B73C-59DF-4D7E-8751-562376B42F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1544CC-2DCC-49B8-B8CF-85E879068413}">
      <dgm:prSet/>
      <dgm:spPr/>
      <dgm:t>
        <a:bodyPr/>
        <a:lstStyle/>
        <a:p>
          <a:r>
            <a:rPr lang="en-US"/>
            <a:t>Using these different sources and tools for our work has allowed us to gain more experience in ways to view and input data </a:t>
          </a:r>
        </a:p>
      </dgm:t>
    </dgm:pt>
    <dgm:pt modelId="{E1701D64-88AA-462C-89AD-04C3C110AEFF}" type="parTrans" cxnId="{BBF85648-F092-4B5E-B6FE-2C00BCF25714}">
      <dgm:prSet/>
      <dgm:spPr/>
      <dgm:t>
        <a:bodyPr/>
        <a:lstStyle/>
        <a:p>
          <a:endParaRPr lang="en-US"/>
        </a:p>
      </dgm:t>
    </dgm:pt>
    <dgm:pt modelId="{0D0A81C6-C56D-4C5F-AAF4-61D94B36BC34}" type="sibTrans" cxnId="{BBF85648-F092-4B5E-B6FE-2C00BCF25714}">
      <dgm:prSet/>
      <dgm:spPr/>
      <dgm:t>
        <a:bodyPr/>
        <a:lstStyle/>
        <a:p>
          <a:endParaRPr lang="en-US"/>
        </a:p>
      </dgm:t>
    </dgm:pt>
    <dgm:pt modelId="{E403D801-42E3-476F-BE7C-C9ED9259238F}">
      <dgm:prSet/>
      <dgm:spPr/>
      <dgm:t>
        <a:bodyPr/>
        <a:lstStyle/>
        <a:p>
          <a:r>
            <a:rPr lang="en-US"/>
            <a:t>Through plots and graph </a:t>
          </a:r>
        </a:p>
      </dgm:t>
    </dgm:pt>
    <dgm:pt modelId="{7CD006DB-82DF-4022-9D46-7969DF53A5B3}" type="parTrans" cxnId="{776449AB-6EC7-4EE7-BD0A-3166F0192373}">
      <dgm:prSet/>
      <dgm:spPr/>
      <dgm:t>
        <a:bodyPr/>
        <a:lstStyle/>
        <a:p>
          <a:endParaRPr lang="en-US"/>
        </a:p>
      </dgm:t>
    </dgm:pt>
    <dgm:pt modelId="{0DFCEB5F-7805-4356-BB95-54C328FBEC02}" type="sibTrans" cxnId="{776449AB-6EC7-4EE7-BD0A-3166F0192373}">
      <dgm:prSet/>
      <dgm:spPr/>
      <dgm:t>
        <a:bodyPr/>
        <a:lstStyle/>
        <a:p>
          <a:endParaRPr lang="en-US"/>
        </a:p>
      </dgm:t>
    </dgm:pt>
    <dgm:pt modelId="{66FFDA0E-6419-4646-890D-EA797EF27ADC}">
      <dgm:prSet/>
      <dgm:spPr/>
      <dgm:t>
        <a:bodyPr/>
        <a:lstStyle/>
        <a:p>
          <a:r>
            <a:rPr lang="en-US"/>
            <a:t>Using the coding information that we learned in the tutorials </a:t>
          </a:r>
        </a:p>
      </dgm:t>
    </dgm:pt>
    <dgm:pt modelId="{9B89CEE8-B8FA-4629-BA8E-ED6F78B7F708}" type="parTrans" cxnId="{2B3E76A9-41F9-4D6E-AD39-90F344E40FD9}">
      <dgm:prSet/>
      <dgm:spPr/>
      <dgm:t>
        <a:bodyPr/>
        <a:lstStyle/>
        <a:p>
          <a:endParaRPr lang="en-US"/>
        </a:p>
      </dgm:t>
    </dgm:pt>
    <dgm:pt modelId="{9B62CB0D-1991-456F-A5C9-1AAF611DA650}" type="sibTrans" cxnId="{2B3E76A9-41F9-4D6E-AD39-90F344E40FD9}">
      <dgm:prSet/>
      <dgm:spPr/>
      <dgm:t>
        <a:bodyPr/>
        <a:lstStyle/>
        <a:p>
          <a:endParaRPr lang="en-US"/>
        </a:p>
      </dgm:t>
    </dgm:pt>
    <dgm:pt modelId="{2EE168D9-D204-4C96-88E0-AFC29BC8BE70}">
      <dgm:prSet/>
      <dgm:spPr/>
      <dgm:t>
        <a:bodyPr/>
        <a:lstStyle/>
        <a:p>
          <a:r>
            <a:rPr lang="en-US"/>
            <a:t>Different tools to execute the data </a:t>
          </a:r>
        </a:p>
      </dgm:t>
    </dgm:pt>
    <dgm:pt modelId="{A87A3254-31AA-4F10-9205-BA96EB03BC5C}" type="parTrans" cxnId="{BCE6DEE2-9821-4825-8BC3-73A7007F3319}">
      <dgm:prSet/>
      <dgm:spPr/>
      <dgm:t>
        <a:bodyPr/>
        <a:lstStyle/>
        <a:p>
          <a:endParaRPr lang="en-US"/>
        </a:p>
      </dgm:t>
    </dgm:pt>
    <dgm:pt modelId="{7FCCC556-C930-4AEE-A2A6-720F28E119BD}" type="sibTrans" cxnId="{BCE6DEE2-9821-4825-8BC3-73A7007F3319}">
      <dgm:prSet/>
      <dgm:spPr/>
      <dgm:t>
        <a:bodyPr/>
        <a:lstStyle/>
        <a:p>
          <a:endParaRPr lang="en-US"/>
        </a:p>
      </dgm:t>
    </dgm:pt>
    <dgm:pt modelId="{AD0985A0-3980-4B6C-A834-FD86CB78056F}">
      <dgm:prSet/>
      <dgm:spPr/>
      <dgm:t>
        <a:bodyPr/>
        <a:lstStyle/>
        <a:p>
          <a:r>
            <a:rPr lang="en-US"/>
            <a:t>Different tools to store data </a:t>
          </a:r>
        </a:p>
      </dgm:t>
    </dgm:pt>
    <dgm:pt modelId="{71BF40AD-2E96-4EF0-A793-74F59F41CF38}" type="parTrans" cxnId="{56FF1918-4C57-4E5E-A29F-7379392A0DC2}">
      <dgm:prSet/>
      <dgm:spPr/>
      <dgm:t>
        <a:bodyPr/>
        <a:lstStyle/>
        <a:p>
          <a:endParaRPr lang="en-US"/>
        </a:p>
      </dgm:t>
    </dgm:pt>
    <dgm:pt modelId="{60CE5A17-9FE2-49CB-89F8-43654C2EBA95}" type="sibTrans" cxnId="{56FF1918-4C57-4E5E-A29F-7379392A0DC2}">
      <dgm:prSet/>
      <dgm:spPr/>
      <dgm:t>
        <a:bodyPr/>
        <a:lstStyle/>
        <a:p>
          <a:endParaRPr lang="en-US"/>
        </a:p>
      </dgm:t>
    </dgm:pt>
    <dgm:pt modelId="{5ECC2D43-E52E-4FEB-B603-8024EBA175B4}" type="pres">
      <dgm:prSet presAssocID="{DFC7B73C-59DF-4D7E-8751-562376B42F0D}" presName="linear" presStyleCnt="0">
        <dgm:presLayoutVars>
          <dgm:animLvl val="lvl"/>
          <dgm:resizeHandles val="exact"/>
        </dgm:presLayoutVars>
      </dgm:prSet>
      <dgm:spPr/>
    </dgm:pt>
    <dgm:pt modelId="{F751FE52-A6E6-4C35-A11A-7D89CD26381F}" type="pres">
      <dgm:prSet presAssocID="{781544CC-2DCC-49B8-B8CF-85E87906841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849D33D-079B-47E4-8557-89005C0AD8F6}" type="pres">
      <dgm:prSet presAssocID="{0D0A81C6-C56D-4C5F-AAF4-61D94B36BC34}" presName="spacer" presStyleCnt="0"/>
      <dgm:spPr/>
    </dgm:pt>
    <dgm:pt modelId="{36B86FDF-9EA1-4A5B-94EE-8469CCDD2D2E}" type="pres">
      <dgm:prSet presAssocID="{E403D801-42E3-476F-BE7C-C9ED9259238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99816A-4A3B-4198-B69C-FBF1E6755DB8}" type="pres">
      <dgm:prSet presAssocID="{0DFCEB5F-7805-4356-BB95-54C328FBEC02}" presName="spacer" presStyleCnt="0"/>
      <dgm:spPr/>
    </dgm:pt>
    <dgm:pt modelId="{4E01DB78-B776-42DA-A00D-91D921550776}" type="pres">
      <dgm:prSet presAssocID="{66FFDA0E-6419-4646-890D-EA797EF27AD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3E6F10F-DBDE-4ECF-B82C-7A0ED8B7AE40}" type="pres">
      <dgm:prSet presAssocID="{9B62CB0D-1991-456F-A5C9-1AAF611DA650}" presName="spacer" presStyleCnt="0"/>
      <dgm:spPr/>
    </dgm:pt>
    <dgm:pt modelId="{05ADC461-FD36-41EC-B51D-1F6D56155170}" type="pres">
      <dgm:prSet presAssocID="{2EE168D9-D204-4C96-88E0-AFC29BC8BE7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5332750-AAF4-44DB-8222-F7C845EC3979}" type="pres">
      <dgm:prSet presAssocID="{7FCCC556-C930-4AEE-A2A6-720F28E119BD}" presName="spacer" presStyleCnt="0"/>
      <dgm:spPr/>
    </dgm:pt>
    <dgm:pt modelId="{971DBCE6-6758-4661-94D0-73FB99B6420D}" type="pres">
      <dgm:prSet presAssocID="{AD0985A0-3980-4B6C-A834-FD86CB78056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F899410-32FF-4E91-8B5C-9A7FA15F0959}" type="presOf" srcId="{66FFDA0E-6419-4646-890D-EA797EF27ADC}" destId="{4E01DB78-B776-42DA-A00D-91D921550776}" srcOrd="0" destOrd="0" presId="urn:microsoft.com/office/officeart/2005/8/layout/vList2"/>
    <dgm:cxn modelId="{56FF1918-4C57-4E5E-A29F-7379392A0DC2}" srcId="{DFC7B73C-59DF-4D7E-8751-562376B42F0D}" destId="{AD0985A0-3980-4B6C-A834-FD86CB78056F}" srcOrd="4" destOrd="0" parTransId="{71BF40AD-2E96-4EF0-A793-74F59F41CF38}" sibTransId="{60CE5A17-9FE2-49CB-89F8-43654C2EBA95}"/>
    <dgm:cxn modelId="{BBF85648-F092-4B5E-B6FE-2C00BCF25714}" srcId="{DFC7B73C-59DF-4D7E-8751-562376B42F0D}" destId="{781544CC-2DCC-49B8-B8CF-85E879068413}" srcOrd="0" destOrd="0" parTransId="{E1701D64-88AA-462C-89AD-04C3C110AEFF}" sibTransId="{0D0A81C6-C56D-4C5F-AAF4-61D94B36BC34}"/>
    <dgm:cxn modelId="{91F74F8A-EEA5-4867-B63E-5E64657B0ACC}" type="presOf" srcId="{AD0985A0-3980-4B6C-A834-FD86CB78056F}" destId="{971DBCE6-6758-4661-94D0-73FB99B6420D}" srcOrd="0" destOrd="0" presId="urn:microsoft.com/office/officeart/2005/8/layout/vList2"/>
    <dgm:cxn modelId="{97408E97-B7C2-44B1-82C6-07E789C51EB9}" type="presOf" srcId="{781544CC-2DCC-49B8-B8CF-85E879068413}" destId="{F751FE52-A6E6-4C35-A11A-7D89CD26381F}" srcOrd="0" destOrd="0" presId="urn:microsoft.com/office/officeart/2005/8/layout/vList2"/>
    <dgm:cxn modelId="{2B3E76A9-41F9-4D6E-AD39-90F344E40FD9}" srcId="{DFC7B73C-59DF-4D7E-8751-562376B42F0D}" destId="{66FFDA0E-6419-4646-890D-EA797EF27ADC}" srcOrd="2" destOrd="0" parTransId="{9B89CEE8-B8FA-4629-BA8E-ED6F78B7F708}" sibTransId="{9B62CB0D-1991-456F-A5C9-1AAF611DA650}"/>
    <dgm:cxn modelId="{776449AB-6EC7-4EE7-BD0A-3166F0192373}" srcId="{DFC7B73C-59DF-4D7E-8751-562376B42F0D}" destId="{E403D801-42E3-476F-BE7C-C9ED9259238F}" srcOrd="1" destOrd="0" parTransId="{7CD006DB-82DF-4022-9D46-7969DF53A5B3}" sibTransId="{0DFCEB5F-7805-4356-BB95-54C328FBEC02}"/>
    <dgm:cxn modelId="{1639EFD7-1508-4B91-AD41-955CD37FEF99}" type="presOf" srcId="{E403D801-42E3-476F-BE7C-C9ED9259238F}" destId="{36B86FDF-9EA1-4A5B-94EE-8469CCDD2D2E}" srcOrd="0" destOrd="0" presId="urn:microsoft.com/office/officeart/2005/8/layout/vList2"/>
    <dgm:cxn modelId="{BCE6DEE2-9821-4825-8BC3-73A7007F3319}" srcId="{DFC7B73C-59DF-4D7E-8751-562376B42F0D}" destId="{2EE168D9-D204-4C96-88E0-AFC29BC8BE70}" srcOrd="3" destOrd="0" parTransId="{A87A3254-31AA-4F10-9205-BA96EB03BC5C}" sibTransId="{7FCCC556-C930-4AEE-A2A6-720F28E119BD}"/>
    <dgm:cxn modelId="{59D3FCF4-6B9C-4E6F-912D-427891ED6C63}" type="presOf" srcId="{DFC7B73C-59DF-4D7E-8751-562376B42F0D}" destId="{5ECC2D43-E52E-4FEB-B603-8024EBA175B4}" srcOrd="0" destOrd="0" presId="urn:microsoft.com/office/officeart/2005/8/layout/vList2"/>
    <dgm:cxn modelId="{635A07FC-8ED3-4D5E-9CB4-A35045493D04}" type="presOf" srcId="{2EE168D9-D204-4C96-88E0-AFC29BC8BE70}" destId="{05ADC461-FD36-41EC-B51D-1F6D56155170}" srcOrd="0" destOrd="0" presId="urn:microsoft.com/office/officeart/2005/8/layout/vList2"/>
    <dgm:cxn modelId="{B69DDAA9-9F3A-47A1-B45F-C557FA28D738}" type="presParOf" srcId="{5ECC2D43-E52E-4FEB-B603-8024EBA175B4}" destId="{F751FE52-A6E6-4C35-A11A-7D89CD26381F}" srcOrd="0" destOrd="0" presId="urn:microsoft.com/office/officeart/2005/8/layout/vList2"/>
    <dgm:cxn modelId="{60D6AD1A-39E7-48A1-B538-9F55BE4A1581}" type="presParOf" srcId="{5ECC2D43-E52E-4FEB-B603-8024EBA175B4}" destId="{8849D33D-079B-47E4-8557-89005C0AD8F6}" srcOrd="1" destOrd="0" presId="urn:microsoft.com/office/officeart/2005/8/layout/vList2"/>
    <dgm:cxn modelId="{0A1C42C3-A73F-496B-B50B-4F03CAD159B2}" type="presParOf" srcId="{5ECC2D43-E52E-4FEB-B603-8024EBA175B4}" destId="{36B86FDF-9EA1-4A5B-94EE-8469CCDD2D2E}" srcOrd="2" destOrd="0" presId="urn:microsoft.com/office/officeart/2005/8/layout/vList2"/>
    <dgm:cxn modelId="{C9D040CD-162D-4A32-8150-11C099614257}" type="presParOf" srcId="{5ECC2D43-E52E-4FEB-B603-8024EBA175B4}" destId="{3299816A-4A3B-4198-B69C-FBF1E6755DB8}" srcOrd="3" destOrd="0" presId="urn:microsoft.com/office/officeart/2005/8/layout/vList2"/>
    <dgm:cxn modelId="{F24ACB0C-600D-4F4E-BA63-62AEBCA0B3FB}" type="presParOf" srcId="{5ECC2D43-E52E-4FEB-B603-8024EBA175B4}" destId="{4E01DB78-B776-42DA-A00D-91D921550776}" srcOrd="4" destOrd="0" presId="urn:microsoft.com/office/officeart/2005/8/layout/vList2"/>
    <dgm:cxn modelId="{6CC4F1AD-1FEA-498F-BD1E-4092D3BCFDDC}" type="presParOf" srcId="{5ECC2D43-E52E-4FEB-B603-8024EBA175B4}" destId="{E3E6F10F-DBDE-4ECF-B82C-7A0ED8B7AE40}" srcOrd="5" destOrd="0" presId="urn:microsoft.com/office/officeart/2005/8/layout/vList2"/>
    <dgm:cxn modelId="{974406F8-6D84-481A-BE8B-9588D15E121D}" type="presParOf" srcId="{5ECC2D43-E52E-4FEB-B603-8024EBA175B4}" destId="{05ADC461-FD36-41EC-B51D-1F6D56155170}" srcOrd="6" destOrd="0" presId="urn:microsoft.com/office/officeart/2005/8/layout/vList2"/>
    <dgm:cxn modelId="{513D4971-6444-4028-8EF5-95F041C2571F}" type="presParOf" srcId="{5ECC2D43-E52E-4FEB-B603-8024EBA175B4}" destId="{55332750-AAF4-44DB-8222-F7C845EC3979}" srcOrd="7" destOrd="0" presId="urn:microsoft.com/office/officeart/2005/8/layout/vList2"/>
    <dgm:cxn modelId="{BB1C80AE-AE57-44EB-922A-60AA2DE918AA}" type="presParOf" srcId="{5ECC2D43-E52E-4FEB-B603-8024EBA175B4}" destId="{971DBCE6-6758-4661-94D0-73FB99B6420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6E263-5F1E-46A4-AABD-D668112C4C5B}">
      <dsp:nvSpPr>
        <dsp:cNvPr id="0" name=""/>
        <dsp:cNvSpPr/>
      </dsp:nvSpPr>
      <dsp:spPr>
        <a:xfrm>
          <a:off x="0" y="49328"/>
          <a:ext cx="524734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Introduction </a:t>
          </a:r>
        </a:p>
      </dsp:txBody>
      <dsp:txXfrm>
        <a:off x="25188" y="74516"/>
        <a:ext cx="5196964" cy="465594"/>
      </dsp:txXfrm>
    </dsp:sp>
    <dsp:sp modelId="{E383E535-00EC-48B8-9FB3-0B3E2692CB56}">
      <dsp:nvSpPr>
        <dsp:cNvPr id="0" name=""/>
        <dsp:cNvSpPr/>
      </dsp:nvSpPr>
      <dsp:spPr>
        <a:xfrm>
          <a:off x="0" y="625778"/>
          <a:ext cx="524734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Summary of CTEC 128 paper </a:t>
          </a:r>
        </a:p>
      </dsp:txBody>
      <dsp:txXfrm>
        <a:off x="25188" y="650966"/>
        <a:ext cx="5196964" cy="465594"/>
      </dsp:txXfrm>
    </dsp:sp>
    <dsp:sp modelId="{62386FA8-E96B-4F48-AE3E-110BC562AB9C}">
      <dsp:nvSpPr>
        <dsp:cNvPr id="0" name=""/>
        <dsp:cNvSpPr/>
      </dsp:nvSpPr>
      <dsp:spPr>
        <a:xfrm>
          <a:off x="0" y="1202228"/>
          <a:ext cx="524734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Description of CTEC material submitted </a:t>
          </a:r>
        </a:p>
      </dsp:txBody>
      <dsp:txXfrm>
        <a:off x="25188" y="1227416"/>
        <a:ext cx="5196964" cy="465594"/>
      </dsp:txXfrm>
    </dsp:sp>
    <dsp:sp modelId="{D07044FD-0CFD-481B-8D51-7ECD16B3E863}">
      <dsp:nvSpPr>
        <dsp:cNvPr id="0" name=""/>
        <dsp:cNvSpPr/>
      </dsp:nvSpPr>
      <dsp:spPr>
        <a:xfrm>
          <a:off x="0" y="1778678"/>
          <a:ext cx="524734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Description of the plot deliverables </a:t>
          </a:r>
        </a:p>
      </dsp:txBody>
      <dsp:txXfrm>
        <a:off x="25188" y="1803866"/>
        <a:ext cx="5196964" cy="465594"/>
      </dsp:txXfrm>
    </dsp:sp>
    <dsp:sp modelId="{F546AB48-D230-42B4-ADCE-A86B15B30B14}">
      <dsp:nvSpPr>
        <dsp:cNvPr id="0" name=""/>
        <dsp:cNvSpPr/>
      </dsp:nvSpPr>
      <dsp:spPr>
        <a:xfrm>
          <a:off x="0" y="2355129"/>
          <a:ext cx="524734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Summary/conclusion </a:t>
          </a:r>
        </a:p>
      </dsp:txBody>
      <dsp:txXfrm>
        <a:off x="25188" y="2380317"/>
        <a:ext cx="5196964" cy="465594"/>
      </dsp:txXfrm>
    </dsp:sp>
    <dsp:sp modelId="{4206708F-5FA0-4913-9BF3-9CBA8CBAFBC9}">
      <dsp:nvSpPr>
        <dsp:cNvPr id="0" name=""/>
        <dsp:cNvSpPr/>
      </dsp:nvSpPr>
      <dsp:spPr>
        <a:xfrm>
          <a:off x="0" y="2931579"/>
          <a:ext cx="524734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References </a:t>
          </a:r>
        </a:p>
      </dsp:txBody>
      <dsp:txXfrm>
        <a:off x="25188" y="2956767"/>
        <a:ext cx="5196964" cy="465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1FE52-A6E6-4C35-A11A-7D89CD26381F}">
      <dsp:nvSpPr>
        <dsp:cNvPr id="0" name=""/>
        <dsp:cNvSpPr/>
      </dsp:nvSpPr>
      <dsp:spPr>
        <a:xfrm>
          <a:off x="0" y="714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Using these different sources and tools for our work has allowed us to gain more experience in ways to view and input data </a:t>
          </a:r>
        </a:p>
      </dsp:txBody>
      <dsp:txXfrm>
        <a:off x="38838" y="110307"/>
        <a:ext cx="10437924" cy="717924"/>
      </dsp:txXfrm>
    </dsp:sp>
    <dsp:sp modelId="{36B86FDF-9EA1-4A5B-94EE-8469CCDD2D2E}">
      <dsp:nvSpPr>
        <dsp:cNvPr id="0" name=""/>
        <dsp:cNvSpPr/>
      </dsp:nvSpPr>
      <dsp:spPr>
        <a:xfrm>
          <a:off x="0" y="9246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Through plots and graph </a:t>
          </a:r>
        </a:p>
      </dsp:txBody>
      <dsp:txXfrm>
        <a:off x="38838" y="963507"/>
        <a:ext cx="10437924" cy="717924"/>
      </dsp:txXfrm>
    </dsp:sp>
    <dsp:sp modelId="{4E01DB78-B776-42DA-A00D-91D921550776}">
      <dsp:nvSpPr>
        <dsp:cNvPr id="0" name=""/>
        <dsp:cNvSpPr/>
      </dsp:nvSpPr>
      <dsp:spPr>
        <a:xfrm>
          <a:off x="0" y="17778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Using the coding information that we learned in the tutorials </a:t>
          </a:r>
        </a:p>
      </dsp:txBody>
      <dsp:txXfrm>
        <a:off x="38838" y="1816707"/>
        <a:ext cx="10437924" cy="717924"/>
      </dsp:txXfrm>
    </dsp:sp>
    <dsp:sp modelId="{05ADC461-FD36-41EC-B51D-1F6D56155170}">
      <dsp:nvSpPr>
        <dsp:cNvPr id="0" name=""/>
        <dsp:cNvSpPr/>
      </dsp:nvSpPr>
      <dsp:spPr>
        <a:xfrm>
          <a:off x="0" y="26310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Different tools to execute the data </a:t>
          </a:r>
        </a:p>
      </dsp:txBody>
      <dsp:txXfrm>
        <a:off x="38838" y="2669907"/>
        <a:ext cx="10437924" cy="717924"/>
      </dsp:txXfrm>
    </dsp:sp>
    <dsp:sp modelId="{971DBCE6-6758-4661-94D0-73FB99B6420D}">
      <dsp:nvSpPr>
        <dsp:cNvPr id="0" name=""/>
        <dsp:cNvSpPr/>
      </dsp:nvSpPr>
      <dsp:spPr>
        <a:xfrm>
          <a:off x="0" y="34842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Different tools to store data </a:t>
          </a:r>
        </a:p>
      </dsp:txBody>
      <dsp:txXfrm>
        <a:off x="38838" y="3523107"/>
        <a:ext cx="10437924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C049-37E6-E753-93BC-1D78B2314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433AF-1280-7630-A9DF-50D67C439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B8FA-0581-154F-405B-765424FC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09C4-C84C-4EFB-AED8-B3776C11BF5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7A65-5D3C-017B-483F-F4BC1B5D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6630-AB49-FD2E-0BB9-F05A5583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41-5077-42F7-B4FE-94F7ED0D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E2E8-A54F-03B9-5D8A-11B02671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76A28-814B-8288-8C8A-C8E7053D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4D57-001C-86FB-ECD8-8EC6D02B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09C4-C84C-4EFB-AED8-B3776C11BF5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04E88-E59C-D458-04FA-B9B35EE7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1AD8D-5432-E14E-8E26-5B88BF75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41-5077-42F7-B4FE-94F7ED0D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5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D5CE5-6305-7A4B-B229-37E9D9FA8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7DAD3-FC23-850E-E269-8099961F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C27E-B512-223E-D85C-585D24FF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09C4-C84C-4EFB-AED8-B3776C11BF5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FD85-222F-CB97-742D-E35D3CB4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4B0BC-2904-BC78-FDFD-89BBAA43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41-5077-42F7-B4FE-94F7ED0D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1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1094-1AED-70EF-80FF-5ACBD5CE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A607-7C77-966E-D9C4-27FCC2F8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B2C-B901-7479-3741-3BFBA61F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09C4-C84C-4EFB-AED8-B3776C11BF5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A190-5E46-DFE9-3291-2226AA38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4F0E9-29C2-AE69-A3F4-D8E04474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41-5077-42F7-B4FE-94F7ED0D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6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9DD4-1D6E-38B8-C284-EEAC2571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19233-C354-7950-3551-6D458DA97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B799D-8B65-AD2B-4C51-8D67741B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09C4-C84C-4EFB-AED8-B3776C11BF5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A0B0F-6F84-ADC8-87B5-384852F8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5B51-CC06-DAE3-8587-3CAEA904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41-5077-42F7-B4FE-94F7ED0D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61E6-9167-049B-AA86-8867069D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16E6-6B21-BF1E-E8B9-02F8D515F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AEC06-DA58-0375-2394-64523D9A2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05AA8-96BF-FC6E-0703-9B2AC253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09C4-C84C-4EFB-AED8-B3776C11BF5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C809-95B3-279D-9AA5-DB33E981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9471C-9F2F-70F4-EF4D-E6A2F55A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41-5077-42F7-B4FE-94F7ED0D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3864-29D7-113B-5067-4D80F2F4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36E84-A91C-146F-76EC-DD60CFA1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0527-A51A-5350-DE88-C69EEFA1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0F9CA-3CB5-E31B-F218-0057BA681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61216-286B-9C9B-CBB5-8C637F248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C5795-8C6E-1E39-B217-16FD5D9A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09C4-C84C-4EFB-AED8-B3776C11BF5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E94A2-6B36-6E5A-27A8-17819E54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9ED6D-21A5-2534-13D3-6FC34F6E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41-5077-42F7-B4FE-94F7ED0D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148B-4D60-3F1B-3EF8-50E1D316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AF15-A493-395F-3E74-E2AAE97D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09C4-C84C-4EFB-AED8-B3776C11BF5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0448C-4435-9447-1BE2-64B98F12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8ECC0-D897-2689-CB01-04E6585B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41-5077-42F7-B4FE-94F7ED0D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2F525-47EA-BB44-E91B-95D5A057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09C4-C84C-4EFB-AED8-B3776C11BF5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AFA82-DF4B-C575-6114-C613FC39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8CC1C-ADDF-A6C9-EF1A-01DE1CB4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41-5077-42F7-B4FE-94F7ED0D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706B-8D4C-C3A4-0FF4-17C6BD66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8474-1E32-24FB-435C-6AC71F62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4BC21-D2BE-3036-4A3B-6F16C6A1E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E604A-4626-B41F-D101-907945BA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09C4-C84C-4EFB-AED8-B3776C11BF5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58AE-490F-3C9C-AF22-2E261843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32CBF-66A6-452F-D98A-4D81D2A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41-5077-42F7-B4FE-94F7ED0D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1105-6CC0-EC70-3A36-A29B7328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EE578-A9E2-CA9F-09A5-AA87086D8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1CEB3-FC35-C8C0-0C57-7261D862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D2CA5-A9A0-D08C-CF7D-86A256F1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909C4-C84C-4EFB-AED8-B3776C11BF5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474FC-63DD-3744-8F53-B5B2152B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0FD62-6901-4D2A-73D1-5E277DA0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41-5077-42F7-B4FE-94F7ED0D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833D4-1420-41EF-20EF-A0CAACA6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5B777-E1A6-376D-B299-0A77E555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E9DF-4C28-D9CD-D64C-C064F39E6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9909C4-C84C-4EFB-AED8-B3776C11BF5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E3E2-0ADD-10A1-FA21-7C429904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2868-615E-575D-9092-3AC50B62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74141-5077-42F7-B4FE-94F7ED0D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" TargetMode="External"/><Relationship Id="rId2" Type="http://schemas.openxmlformats.org/officeDocument/2006/relationships/hyperlink" Target="https://github.com/dashbo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s://www.learnpython.org/en/Hello%2C_World%2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7203C-9204-A9D4-9C2D-8C631BBE5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Data information </a:t>
            </a:r>
            <a:r>
              <a:rPr lang="en-US" sz="4800">
                <a:solidFill>
                  <a:srgbClr val="FFFFFF"/>
                </a:solidFill>
              </a:rPr>
              <a:t>and completion of CTEC 298   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F210F-9987-137C-AC5A-15645F404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CTEC 298 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BY: Jire Dada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E2C1F-F40D-47A0-43EE-A0B9F781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/>
              <a:t>Description of the plot deliverables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91E6C3CD-90F1-CA18-EFDC-E3AA5A0C1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21E6-D097-6EC0-5A22-7ECC92B1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r>
              <a:rPr lang="en-US" sz="2000"/>
              <a:t>Plotting x and y points </a:t>
            </a:r>
          </a:p>
          <a:p>
            <a:r>
              <a:rPr lang="en-US" sz="2000"/>
              <a:t>Bar chart </a:t>
            </a:r>
          </a:p>
          <a:p>
            <a:r>
              <a:rPr lang="en-US" sz="2000"/>
              <a:t>Histogram </a:t>
            </a:r>
          </a:p>
          <a:p>
            <a:r>
              <a:rPr lang="en-US" sz="2000"/>
              <a:t>Scatter plots </a:t>
            </a:r>
          </a:p>
          <a:p>
            <a:r>
              <a:rPr lang="en-US" sz="2000"/>
              <a:t>Pie charts </a:t>
            </a:r>
          </a:p>
          <a:p>
            <a:r>
              <a:rPr lang="en-US" sz="2000"/>
              <a:t>Stem and leaf plot </a:t>
            </a:r>
          </a:p>
        </p:txBody>
      </p:sp>
    </p:spTree>
    <p:extLst>
      <p:ext uri="{BB962C8B-B14F-4D97-AF65-F5344CB8AC3E}">
        <p14:creationId xmlns:p14="http://schemas.microsoft.com/office/powerpoint/2010/main" val="210231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8E80-B3BE-F65A-E70D-1CFD20C1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Plotting X and Y in matplotlib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45C4-E600-BD0E-A8BB-12B5E87C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en-US" sz="1400" dirty="0"/>
              <a:t>The plot() function is used to draw points (markers) in a diagram. By default, the plot() function draws a line from point to point. The function takes parameters for specifying points in the diagram. Parameter 1 is an array containing the points on the x-axis. Parameter 2 is an array containing the points on the y-</a:t>
            </a:r>
            <a:r>
              <a:rPr lang="en-US" sz="1400" dirty="0" err="1"/>
              <a:t>axis.Here</a:t>
            </a:r>
            <a:r>
              <a:rPr lang="en-US" sz="1400" dirty="0"/>
              <a:t> is a sample code for plotting X and Y: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matplotlib.pyplot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np</a:t>
            </a:r>
          </a:p>
          <a:p>
            <a:pPr marL="0" indent="0">
              <a:buNone/>
            </a:pPr>
            <a:r>
              <a:rPr lang="en-US" sz="1400" dirty="0" err="1"/>
              <a:t>xpoints</a:t>
            </a:r>
            <a:r>
              <a:rPr lang="en-US" sz="1400" dirty="0"/>
              <a:t> = </a:t>
            </a:r>
            <a:r>
              <a:rPr lang="en-US" sz="1400" dirty="0" err="1"/>
              <a:t>np.array</a:t>
            </a:r>
            <a:r>
              <a:rPr lang="en-US" sz="1400" dirty="0"/>
              <a:t>([10, 90])</a:t>
            </a:r>
          </a:p>
          <a:p>
            <a:pPr marL="0" indent="0">
              <a:buNone/>
            </a:pPr>
            <a:r>
              <a:rPr lang="en-US" sz="1400" dirty="0" err="1"/>
              <a:t>ypoints</a:t>
            </a:r>
            <a:r>
              <a:rPr lang="en-US" sz="1400" dirty="0"/>
              <a:t> = </a:t>
            </a:r>
            <a:r>
              <a:rPr lang="en-US" sz="1400" dirty="0" err="1"/>
              <a:t>np.array</a:t>
            </a:r>
            <a:r>
              <a:rPr lang="en-US" sz="1400" dirty="0"/>
              <a:t>([30, 100])</a:t>
            </a:r>
          </a:p>
          <a:p>
            <a:pPr marL="0" indent="0">
              <a:buNone/>
            </a:pPr>
            <a:r>
              <a:rPr lang="en-US" sz="1400" dirty="0" err="1"/>
              <a:t>plt.plot</a:t>
            </a:r>
            <a:r>
              <a:rPr lang="en-US" sz="1400" dirty="0"/>
              <a:t>(</a:t>
            </a:r>
            <a:r>
              <a:rPr lang="en-US" sz="1400" dirty="0" err="1"/>
              <a:t>xpoints</a:t>
            </a:r>
            <a:r>
              <a:rPr lang="en-US" sz="1400" dirty="0"/>
              <a:t>, </a:t>
            </a:r>
            <a:r>
              <a:rPr lang="en-US" sz="1400" dirty="0" err="1"/>
              <a:t>ypoints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EC269E0-14E6-E3FF-E207-1129E2B07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2" r="19189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67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A3D50-77FF-72DF-AC72-1C9EED5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 Chart and Histogram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64B3-8B55-8A34-D67B-D41D99D4B544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4702346" cy="39488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 chart is a graph that shows the picture of the variables in plotting the chart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to plot a Bar chart is: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np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matplotlib.pyplot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creating the dataset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= {'C':20, 'C++':15, 'Java':30, 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'Python':35}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courses = list(</a:t>
            </a: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data.keys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= list(</a:t>
            </a: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data.values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 = </a:t>
            </a: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plt.figure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figsize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(10, 5))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creating the bar plot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plt.bar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(courses, values, color ='maroon', 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width = 0.4)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plt.xlabel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("Courses offered")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plt.ylabel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("No. of students enrolled")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plt.title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("Students enrolled in different courses")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plt.show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0F26-DA79-6C04-4E2C-ECF48A7F6AEC}"/>
              </a:ext>
            </a:extLst>
          </p:cNvPr>
          <p:cNvSpPr>
            <a:spLocks/>
          </p:cNvSpPr>
          <p:nvPr/>
        </p:nvSpPr>
        <p:spPr>
          <a:xfrm>
            <a:off x="6165152" y="2228087"/>
            <a:ext cx="4702346" cy="394887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Histogram displays the graphical representation of the parameters of the variable used in the table created from the data set.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is a code to produce a histogram in matplotlib: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matplotlib.pyplot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np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Generate random data for the histogram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=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np.random.randn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Plotting a basic histogram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plt.hist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(data, bins=30, color='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skyblue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edgecolor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='black')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Adding labels and title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plt.xlabel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('Values')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plt.ylabel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('Frequency')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plt.title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('Basic Histogram')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Display the plot</a:t>
            </a:r>
          </a:p>
          <a:p>
            <a:pPr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plt.show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79F37-2A73-7D63-B34F-FFDE5721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21" y="2589332"/>
            <a:ext cx="2565922" cy="218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CA6AD-F53E-78DF-B6BD-27D81804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185" y="4087823"/>
            <a:ext cx="2489478" cy="15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9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E8BF5-3589-79D3-82EF-EFAF8749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Scatter plot and pie chart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41FD-8D6A-0443-0D00-169E1FC847D8}"/>
              </a:ext>
            </a:extLst>
          </p:cNvPr>
          <p:cNvSpPr>
            <a:spLocks/>
          </p:cNvSpPr>
          <p:nvPr/>
        </p:nvSpPr>
        <p:spPr>
          <a:xfrm>
            <a:off x="854449" y="1938607"/>
            <a:ext cx="4820466" cy="77002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 plot shows the dots that represent the variables incorporated in the plot 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7F944-8A9C-BF86-B0DE-509C24CFB3B3}"/>
              </a:ext>
            </a:extLst>
          </p:cNvPr>
          <p:cNvSpPr>
            <a:spLocks/>
          </p:cNvSpPr>
          <p:nvPr/>
        </p:nvSpPr>
        <p:spPr>
          <a:xfrm>
            <a:off x="854449" y="2708634"/>
            <a:ext cx="4820466" cy="344361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for scatter plot in matplotlib goes as followed: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Import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matplotlib.pyplot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Import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np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plt.style.use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np.random.seed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x=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np.random.normal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(0,2,24)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np.random.normal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(0,2,len(x))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sizes=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np.random.uniform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(15,80,len(x))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ax=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plt.subplot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ax.scatter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x,y,s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sizes,vmin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=0,vmax=100)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ax.set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xlim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=(0,8),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xticks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np.arange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(1,8),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ylim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=(0,8),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yticks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np.arange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(1,8))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61821-FB18-DDC4-F84E-437A603BBC22}"/>
              </a:ext>
            </a:extLst>
          </p:cNvPr>
          <p:cNvSpPr>
            <a:spLocks/>
          </p:cNvSpPr>
          <p:nvPr/>
        </p:nvSpPr>
        <p:spPr>
          <a:xfrm>
            <a:off x="5817347" y="1800911"/>
            <a:ext cx="4700385" cy="90772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 chart shows the various proportions allocated to each of the segments that make up the circle.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18E04-FD5E-2824-30D0-CFBC4C18604E}"/>
              </a:ext>
            </a:extLst>
          </p:cNvPr>
          <p:cNvSpPr>
            <a:spLocks/>
          </p:cNvSpPr>
          <p:nvPr/>
        </p:nvSpPr>
        <p:spPr>
          <a:xfrm>
            <a:off x="5838119" y="2708634"/>
            <a:ext cx="4844205" cy="34436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executed for pie chart is executed as followed: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matplotlib.pyplot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maplotlib.pu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slices = [7,2,2,13]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activities = ['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sleeping','eating','working','playing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cols = ['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c','m','r','b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']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plt.pie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(slices,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labels=activities,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colors=cols,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startangle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=90,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shadow= True,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explode=(0,0.1,0,0),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autopct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='%1.1f%%')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plt.title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('Interesting Graph')</a:t>
            </a:r>
          </a:p>
          <a:p>
            <a:pPr defTabSz="850392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plt.show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840F8-9ED0-B457-FF07-AECA3509C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116" y="2845529"/>
            <a:ext cx="2421571" cy="2427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693870-07CB-0EF2-9880-8596B719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109" y="2967708"/>
            <a:ext cx="3691441" cy="31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1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33" name="Rectangle 723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5E2B2-AAE5-C718-1E96-15F0BB2F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Stem and leaf plot </a:t>
            </a:r>
          </a:p>
        </p:txBody>
      </p:sp>
      <p:sp>
        <p:nvSpPr>
          <p:cNvPr id="7192" name="Content Placeholder 7191">
            <a:extLst>
              <a:ext uri="{FF2B5EF4-FFF2-40B4-BE49-F238E27FC236}">
                <a16:creationId xmlns:a16="http://schemas.microsoft.com/office/drawing/2014/main" id="{C03C955A-F575-0A2F-CC65-E055F1A9D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465" y="2405894"/>
            <a:ext cx="6727648" cy="4211216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en-US" sz="2500" dirty="0"/>
              <a:t>Stem and a leaf plot. This plot retains the original </a:t>
            </a:r>
            <a:r>
              <a:rPr lang="en-US" sz="2500" dirty="0" err="1"/>
              <a:t>data,the</a:t>
            </a:r>
            <a:r>
              <a:rPr lang="en-US" sz="2500" dirty="0"/>
              <a:t> leaf is the last significant digit in each data value and the stem is the last value or the remaining digit of the data.  The code is shown below </a:t>
            </a:r>
          </a:p>
          <a:p>
            <a:pPr marL="0" indent="0">
              <a:buNone/>
            </a:pPr>
            <a:r>
              <a:rPr lang="en-US" sz="2500" dirty="0"/>
              <a:t>import </a:t>
            </a:r>
            <a:r>
              <a:rPr lang="en-US" sz="2500" dirty="0" err="1"/>
              <a:t>matplotlib.pyplot</a:t>
            </a:r>
            <a:r>
              <a:rPr lang="en-US" sz="2500" dirty="0"/>
              <a:t> as </a:t>
            </a:r>
            <a:r>
              <a:rPr lang="en-US" sz="2500" dirty="0" err="1"/>
              <a:t>plt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days = [1, 2, 3, 4, 5]</a:t>
            </a:r>
          </a:p>
          <a:p>
            <a:pPr marL="0" indent="0">
              <a:buNone/>
            </a:pPr>
            <a:r>
              <a:rPr lang="en-US" sz="2500" dirty="0" err="1"/>
              <a:t>facebook</a:t>
            </a:r>
            <a:r>
              <a:rPr lang="en-US" sz="2500" dirty="0"/>
              <a:t> = [100, 200, 150, 300]</a:t>
            </a:r>
          </a:p>
          <a:p>
            <a:pPr marL="0" indent="0">
              <a:buNone/>
            </a:pPr>
            <a:r>
              <a:rPr lang="en-US" sz="2500" dirty="0"/>
              <a:t>google = [200, 100, 200, 150]</a:t>
            </a:r>
          </a:p>
          <a:p>
            <a:pPr marL="0" indent="0">
              <a:buNone/>
            </a:pPr>
            <a:r>
              <a:rPr lang="en-US" sz="2500" dirty="0"/>
              <a:t>tv =  [300, 350, 200, 150]</a:t>
            </a:r>
          </a:p>
          <a:p>
            <a:pPr marL="0" indent="0">
              <a:buNone/>
            </a:pPr>
            <a:r>
              <a:rPr lang="en-US" sz="2500" dirty="0"/>
              <a:t>newspaper =  [100, 120, 200, 220]</a:t>
            </a:r>
          </a:p>
          <a:p>
            <a:pPr marL="0" indent="0">
              <a:buNone/>
            </a:pPr>
            <a:r>
              <a:rPr lang="en-US" sz="2500" dirty="0" err="1"/>
              <a:t>plt.stackplot</a:t>
            </a:r>
            <a:r>
              <a:rPr lang="en-US" sz="2500" dirty="0"/>
              <a:t>(</a:t>
            </a:r>
          </a:p>
          <a:p>
            <a:pPr marL="0" indent="0">
              <a:buNone/>
            </a:pPr>
            <a:r>
              <a:rPr lang="en-US" sz="2500" dirty="0"/>
              <a:t>  days,</a:t>
            </a:r>
          </a:p>
          <a:p>
            <a:pPr marL="0" indent="0">
              <a:buNone/>
            </a:pPr>
            <a:r>
              <a:rPr lang="en-US" sz="2500" dirty="0"/>
              <a:t>  </a:t>
            </a:r>
            <a:r>
              <a:rPr lang="en-US" sz="2500" dirty="0" err="1"/>
              <a:t>facebook</a:t>
            </a:r>
            <a:r>
              <a:rPr lang="en-US" sz="2500" dirty="0"/>
              <a:t>,  google, tv,  newspaper)</a:t>
            </a:r>
          </a:p>
          <a:p>
            <a:pPr marL="0" indent="0">
              <a:buNone/>
            </a:pPr>
            <a:r>
              <a:rPr lang="en-US" sz="2500" dirty="0" err="1"/>
              <a:t>plt.show</a:t>
            </a:r>
            <a:r>
              <a:rPr lang="en-US" sz="2500" dirty="0"/>
              <a:t>()</a:t>
            </a:r>
          </a:p>
          <a:p>
            <a:pPr marL="0" indent="0">
              <a:buNone/>
            </a:pPr>
            <a:r>
              <a:rPr lang="en-US" sz="2500" dirty="0"/>
              <a:t>2.import </a:t>
            </a:r>
            <a:r>
              <a:rPr lang="en-US" sz="2500" dirty="0" err="1"/>
              <a:t>matplotlib.pyplot</a:t>
            </a:r>
            <a:r>
              <a:rPr lang="en-US" sz="2500" dirty="0"/>
              <a:t> as </a:t>
            </a:r>
            <a:r>
              <a:rPr lang="en-US" sz="2500" dirty="0" err="1"/>
              <a:t>plt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x = [1, 2, 3, 4, 5]</a:t>
            </a:r>
          </a:p>
          <a:p>
            <a:pPr marL="0" indent="0">
              <a:buNone/>
            </a:pPr>
            <a:r>
              <a:rPr lang="en-US" sz="2500" dirty="0"/>
              <a:t>y1 = [5, 6, 4, 5, 7]</a:t>
            </a:r>
          </a:p>
          <a:p>
            <a:pPr marL="0" indent="0">
              <a:buNone/>
            </a:pPr>
            <a:r>
              <a:rPr lang="en-US" sz="2500" dirty="0"/>
              <a:t>y2 = [1, 6, 4, 5, 6]</a:t>
            </a:r>
          </a:p>
          <a:p>
            <a:pPr marL="0" indent="0">
              <a:buNone/>
            </a:pPr>
            <a:r>
              <a:rPr lang="en-US" sz="2500" dirty="0"/>
              <a:t>y3 = [1, 1, 2, 3, 2]</a:t>
            </a:r>
          </a:p>
          <a:p>
            <a:pPr marL="0" indent="0">
              <a:buNone/>
            </a:pPr>
            <a:r>
              <a:rPr lang="en-US" sz="2500" dirty="0"/>
              <a:t>fig, ax = </a:t>
            </a:r>
            <a:r>
              <a:rPr lang="en-US" sz="2500" dirty="0" err="1"/>
              <a:t>plt.subplots</a:t>
            </a:r>
            <a:r>
              <a:rPr lang="en-US" sz="2500" dirty="0"/>
              <a:t>()</a:t>
            </a:r>
          </a:p>
          <a:p>
            <a:pPr marL="0" indent="0">
              <a:buNone/>
            </a:pPr>
            <a:r>
              <a:rPr lang="en-US" sz="2500" dirty="0" err="1"/>
              <a:t>ax.stackplot</a:t>
            </a:r>
            <a:r>
              <a:rPr lang="en-US" sz="2500" dirty="0"/>
              <a:t>(x, y1, y2, y3)</a:t>
            </a:r>
          </a:p>
          <a:p>
            <a:pPr marL="0" indent="0">
              <a:buNone/>
            </a:pPr>
            <a:r>
              <a:rPr lang="en-US" sz="2500" dirty="0" err="1"/>
              <a:t>plt.show</a:t>
            </a:r>
            <a:r>
              <a:rPr lang="en-US" sz="2500" dirty="0"/>
              <a:t>()</a:t>
            </a:r>
          </a:p>
          <a:p>
            <a:endParaRPr lang="en-US" sz="500" dirty="0"/>
          </a:p>
        </p:txBody>
      </p:sp>
      <p:sp>
        <p:nvSpPr>
          <p:cNvPr id="7235" name="Rectangle 723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7" name="Rectangle 723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39" name="Rectangle 723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41" name="Rectangle 724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A graph with green and blue lines with Crust in the background&#10;&#10;Description automatically generated">
            <a:extLst>
              <a:ext uri="{FF2B5EF4-FFF2-40B4-BE49-F238E27FC236}">
                <a16:creationId xmlns:a16="http://schemas.microsoft.com/office/drawing/2014/main" id="{D04EE96C-429C-EDC1-438E-34CDF31FB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880998"/>
            <a:ext cx="4170530" cy="312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3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B2C1-0931-7B6D-2DA0-385EE417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Summary/Conclusion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1D06AD4-1143-3F5A-A3EA-3B06032732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95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CA668-E56B-6ECE-417B-E5381CD6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DCE6-25E4-9DA1-6259-0836B2B1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https://www2.deloitte.com/us/en/insights/deloitte-review/issue-12/telling-a-story-with-data.html</a:t>
            </a:r>
          </a:p>
          <a:p>
            <a:r>
              <a:rPr lang="en-US" sz="2000" dirty="0"/>
              <a:t>Matplotlib Plotting (w3schools.com)</a:t>
            </a:r>
          </a:p>
          <a:p>
            <a:r>
              <a:rPr lang="en-US" sz="2000" dirty="0">
                <a:hlinkClick r:id="rId2"/>
              </a:rPr>
              <a:t>https://github.com/dashboard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https://www.tableau.com/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https://www.learnpython.org/en/Hello%2C_World%21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674027E0-543A-47C3-F517-CA76672834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38" r="1936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tack of magazines on table">
            <a:extLst>
              <a:ext uri="{FF2B5EF4-FFF2-40B4-BE49-F238E27FC236}">
                <a16:creationId xmlns:a16="http://schemas.microsoft.com/office/drawing/2014/main" id="{C5265C26-FBA7-3219-13C1-9579C91B8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6" r="7335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E420B-90CB-83D9-78F7-670C254E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Table of contents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60E9766-0A04-F309-62BC-5CD0864FC0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5317" y="2743200"/>
          <a:ext cx="5247340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564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3B307-F69D-B48A-4700-D725CCC1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ADCB-8532-8F0F-2D19-E6822AE5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This presentation is a representation of the tutorials and different repositories used id this course </a:t>
            </a:r>
          </a:p>
          <a:p>
            <a:r>
              <a:rPr lang="en-US" sz="2200"/>
              <a:t>Different python tutorials used </a:t>
            </a:r>
          </a:p>
          <a:p>
            <a:r>
              <a:rPr lang="en-US" sz="2200"/>
              <a:t>Matplotlib </a:t>
            </a:r>
          </a:p>
          <a:p>
            <a:r>
              <a:rPr lang="en-US" sz="2200"/>
              <a:t>Jupyter notebooks </a:t>
            </a:r>
          </a:p>
          <a:p>
            <a:endParaRPr lang="en-US" sz="2200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1BA0674C-D411-FF36-7CE4-33DA0380B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5" r="2399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756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EE7C2-0113-D7C9-9B84-2A3BD52E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Summary of CTEC 128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A859-728C-5338-B6C1-EDE89C9A1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Using </a:t>
            </a:r>
            <a:r>
              <a:rPr lang="en-US" sz="2000" dirty="0" err="1"/>
              <a:t>Jupyter</a:t>
            </a:r>
            <a:r>
              <a:rPr lang="en-US" sz="2000" dirty="0"/>
              <a:t> notebooks from a csv file from data on companies and their profit in millions</a:t>
            </a:r>
          </a:p>
          <a:p>
            <a:r>
              <a:rPr lang="en-US" sz="2000" dirty="0"/>
              <a:t>To get the file in </a:t>
            </a:r>
            <a:r>
              <a:rPr lang="en-US" sz="2000" dirty="0" err="1"/>
              <a:t>jupyter</a:t>
            </a:r>
            <a:r>
              <a:rPr lang="en-US" sz="2000" dirty="0"/>
              <a:t> notebooks we had to execute the following code:</a:t>
            </a:r>
          </a:p>
          <a:p>
            <a:pPr marL="0" indent="0">
              <a:buNone/>
            </a:pPr>
            <a:r>
              <a:rPr lang="en-US" sz="2000" dirty="0"/>
              <a:t>           Import pandas as pd </a:t>
            </a:r>
          </a:p>
          <a:p>
            <a:pPr marL="0" indent="0">
              <a:buNone/>
            </a:pPr>
            <a:r>
              <a:rPr lang="en-US" sz="2000" dirty="0"/>
              <a:t>           Pd        </a:t>
            </a:r>
            <a:r>
              <a:rPr lang="en-US" sz="2000" dirty="0" err="1"/>
              <a:t>Df</a:t>
            </a:r>
            <a:r>
              <a:rPr lang="en-US" sz="2000" dirty="0"/>
              <a:t>=</a:t>
            </a:r>
            <a:r>
              <a:rPr lang="en-US" sz="2000" dirty="0" err="1"/>
              <a:t>pd.read_csv</a:t>
            </a:r>
            <a:r>
              <a:rPr lang="en-US" sz="2000" dirty="0"/>
              <a:t>(“C:\\Users\</a:t>
            </a:r>
            <a:r>
              <a:rPr lang="en-US" sz="2000" dirty="0" err="1"/>
              <a:t>dadaj</a:t>
            </a:r>
            <a:r>
              <a:rPr lang="en-US" sz="2000" dirty="0"/>
              <a:t>\\Downloads\\fortune500.csv”)</a:t>
            </a:r>
          </a:p>
        </p:txBody>
      </p:sp>
    </p:spTree>
    <p:extLst>
      <p:ext uri="{BB962C8B-B14F-4D97-AF65-F5344CB8AC3E}">
        <p14:creationId xmlns:p14="http://schemas.microsoft.com/office/powerpoint/2010/main" val="38626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6BA63-2F42-4F88-D218-0CB0A5F0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Output of the code executed </a:t>
            </a:r>
          </a:p>
        </p:txBody>
      </p:sp>
      <p:sp>
        <p:nvSpPr>
          <p:cNvPr id="206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446DC47D-8A39-32BE-4491-25AE9C64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The execution of the code output showed the results of the companies in the fortune 500 archives </a:t>
            </a:r>
          </a:p>
          <a:p>
            <a:r>
              <a:rPr lang="en-US" sz="2200" dirty="0"/>
              <a:t>There are a variety of fortune 500 companies that are contained on this file to where it is displayed as 25500 rows by 5 columns </a:t>
            </a:r>
          </a:p>
          <a:p>
            <a:r>
              <a:rPr lang="en-US" sz="2200" dirty="0"/>
              <a:t>It displays the revenue by millions and profit in millions  over a time span of 50 years of the  lists first publication in 1955</a:t>
            </a:r>
          </a:p>
          <a:p>
            <a:r>
              <a:rPr lang="en-US" sz="2200" dirty="0"/>
              <a:t>It is displayed in tableau and in </a:t>
            </a:r>
            <a:r>
              <a:rPr lang="en-US" sz="2200" dirty="0" err="1"/>
              <a:t>jupyter</a:t>
            </a:r>
            <a:r>
              <a:rPr lang="en-US" sz="2200" dirty="0"/>
              <a:t> notebooks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7B2F66-47E0-B9B3-635B-8AED1A148E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915169"/>
            <a:ext cx="4014216" cy="22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F0568ADD-358E-CFCD-1573-804FCA3B7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40" y="4079193"/>
            <a:ext cx="3868928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5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BE1108-6423-4E53-85A1-81768304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38805-2AFD-DADF-2415-A8F36979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66" y="543070"/>
            <a:ext cx="6870954" cy="1675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 of CTEC material submitted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BEFDA8-77CF-CB35-1829-33E31D576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8108"/>
          <a:stretch/>
        </p:blipFill>
        <p:spPr>
          <a:xfrm>
            <a:off x="20" y="1"/>
            <a:ext cx="4187091" cy="2164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F9549-BC2A-66D2-F4F2-5178CDA5C6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06" r="3" b="3"/>
          <a:stretch/>
        </p:blipFill>
        <p:spPr>
          <a:xfrm>
            <a:off x="20" y="2342320"/>
            <a:ext cx="4187091" cy="216432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13EA6C-323E-8E23-85EC-9E25532A0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8106" r="3" b="3"/>
          <a:stretch/>
        </p:blipFill>
        <p:spPr>
          <a:xfrm>
            <a:off x="20" y="4693680"/>
            <a:ext cx="4187091" cy="21643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47E2-0B46-0192-B876-7C4BF9331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33366" y="2399720"/>
            <a:ext cx="6870954" cy="37365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We had to submit our work through github, jupyter notebook, and google drive)</a:t>
            </a:r>
          </a:p>
          <a:p>
            <a:r>
              <a:rPr lang="en-US" sz="2000"/>
              <a:t>Github is platform for software development, collaboration, and security. Developers can create, store, manage, and share their code.</a:t>
            </a:r>
          </a:p>
          <a:p>
            <a:r>
              <a:rPr lang="en-US" sz="2000"/>
              <a:t>Jupyter notebooks a powerful web-based interactive computing platform that allows you to create and share computational documents. </a:t>
            </a:r>
          </a:p>
          <a:p>
            <a:r>
              <a:rPr lang="en-US" sz="2000"/>
              <a:t>Google drive  is a file storage and synchronization service developed by Google.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755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BFD3E-1C2D-E248-773C-D6779C3F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Example of Print Hello World in Tutorials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FA3174-8BE0-D938-DC61-674D90D9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736720"/>
            <a:ext cx="5628018" cy="31516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963725C-3BCE-A08C-09A2-7849C529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following code is used to print Hello World </a:t>
            </a:r>
          </a:p>
          <a:p>
            <a:pPr marL="0" indent="0">
              <a:buNone/>
            </a:pPr>
            <a:r>
              <a:rPr lang="en-US" sz="1800" dirty="0"/>
              <a:t>              print(“Hello, World”)</a:t>
            </a:r>
          </a:p>
          <a:p>
            <a:r>
              <a:rPr lang="en-US" sz="1800" dirty="0"/>
              <a:t>Print is used as a function in python 3 and it needs to have to parenthesis.</a:t>
            </a:r>
          </a:p>
          <a:p>
            <a:r>
              <a:rPr lang="en-US" sz="1800" dirty="0"/>
              <a:t>In python 2 print is used as a statement and it does not need to have parenthesis when it is run.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5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9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9F0B8E-B5E4-CFB6-1056-D79274A7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Completion of Numpy and Pandas </a:t>
            </a:r>
          </a:p>
        </p:txBody>
      </p:sp>
      <p:sp>
        <p:nvSpPr>
          <p:cNvPr id="310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EFB891E4-B5BC-D7C6-F242-C29BDE45D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NumPy is a library for the Python programming language, adding support for large, multi-dimensional arrays and matrices, along with a large collection of high-level mathematical functions.</a:t>
            </a:r>
          </a:p>
          <a:p>
            <a:r>
              <a:rPr lang="en-US" sz="2200" dirty="0"/>
              <a:t>Pandas a software library written for the Python programming language for data manipulation and analysis.</a:t>
            </a:r>
          </a:p>
        </p:txBody>
      </p:sp>
      <p:pic>
        <p:nvPicPr>
          <p:cNvPr id="3076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178032-8EFF-AD1A-0F2C-CFF296F6248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40" y="915169"/>
            <a:ext cx="4014216" cy="22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965F520-61DC-264E-9B70-647945890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7340" y="4079193"/>
            <a:ext cx="3868928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5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42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44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46" name="Group 4145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4147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48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C37295-15AC-CBF7-C5EA-8B250B1B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3647" y="2098627"/>
            <a:ext cx="4730214" cy="26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50" name="Group 414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151" name="Freeform: Shape 415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52" name="Freeform: Shape 415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53" name="Freeform: Shape 415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54" name="Freeform: Shape 415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55" name="Freeform: Shape 415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56" name="Freeform: Shape 415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57" name="Freeform: Shape 415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6BCF06-DFA2-1E93-7D36-11CDAAF7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Vizualization in Tableau</a:t>
            </a:r>
          </a:p>
        </p:txBody>
      </p:sp>
      <p:sp>
        <p:nvSpPr>
          <p:cNvPr id="4139" name="Content Placeholder 4138">
            <a:extLst>
              <a:ext uri="{FF2B5EF4-FFF2-40B4-BE49-F238E27FC236}">
                <a16:creationId xmlns:a16="http://schemas.microsoft.com/office/drawing/2014/main" id="{2B136FC6-C055-DC27-0B31-38EA30D63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 Tableau is a visual analytics platform that helps people see, understand, and act on data.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provides fully integrated AI/ML capabilities, allowing you to leverage artificial intelligence and machine learning algorithms to drive deeper insights and make better decisions.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 the example shown is population and birth rate in the year 2002 </a:t>
            </a:r>
          </a:p>
        </p:txBody>
      </p:sp>
    </p:spTree>
    <p:extLst>
      <p:ext uri="{BB962C8B-B14F-4D97-AF65-F5344CB8AC3E}">
        <p14:creationId xmlns:p14="http://schemas.microsoft.com/office/powerpoint/2010/main" val="134977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1452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Data information and completion of CTEC 298   </vt:lpstr>
      <vt:lpstr>Table of contents</vt:lpstr>
      <vt:lpstr>Introduction</vt:lpstr>
      <vt:lpstr>Summary of CTEC 128 </vt:lpstr>
      <vt:lpstr>Output of the code executed </vt:lpstr>
      <vt:lpstr>Description of CTEC material submitted </vt:lpstr>
      <vt:lpstr>Example of Print Hello World in Tutorials </vt:lpstr>
      <vt:lpstr>Completion of Numpy and Pandas </vt:lpstr>
      <vt:lpstr>Vizualization in Tableau</vt:lpstr>
      <vt:lpstr>Description of the plot deliverables </vt:lpstr>
      <vt:lpstr>Plotting X and Y in matplotlib </vt:lpstr>
      <vt:lpstr>Bar Chart and Histogram </vt:lpstr>
      <vt:lpstr>Scatter plot and pie chart </vt:lpstr>
      <vt:lpstr>Stem and leaf plot </vt:lpstr>
      <vt:lpstr>Summary/Conclusion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Gregory Brockjr</dc:creator>
  <cp:lastModifiedBy>omolara oshin</cp:lastModifiedBy>
  <cp:revision>2</cp:revision>
  <dcterms:created xsi:type="dcterms:W3CDTF">2024-05-13T18:18:49Z</dcterms:created>
  <dcterms:modified xsi:type="dcterms:W3CDTF">2024-05-16T06:53:57Z</dcterms:modified>
</cp:coreProperties>
</file>