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5B23-B5AC-C84D-17C0-15B01A410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2D6980-DDE4-ED74-7072-B1D8C998A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C4A435-C9A1-45B0-BB73-AFE90FA607D3}"/>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5" name="Footer Placeholder 4">
            <a:extLst>
              <a:ext uri="{FF2B5EF4-FFF2-40B4-BE49-F238E27FC236}">
                <a16:creationId xmlns:a16="http://schemas.microsoft.com/office/drawing/2014/main" id="{9EA0BD91-C967-5D65-F3A3-8C5F5CEED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717CA-F63D-F592-D75F-E5C77FF45543}"/>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395677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585D-2EC3-A921-1FAB-B0923B121F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F11C12-BBFE-68F8-ECD8-F93CAAAFF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40412-B47C-A551-D854-D52CE3C9B275}"/>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5" name="Footer Placeholder 4">
            <a:extLst>
              <a:ext uri="{FF2B5EF4-FFF2-40B4-BE49-F238E27FC236}">
                <a16:creationId xmlns:a16="http://schemas.microsoft.com/office/drawing/2014/main" id="{EA545782-ADFF-1F7B-6650-DFDCEDADB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8E58D-1EA0-B3ED-8C67-65622189AE45}"/>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296008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F2279-D7EF-4148-CC71-9EB15E95E4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3B500D-90B2-141F-B1BC-E4463C777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B2EF6-E401-59D8-29EF-14727F9B35C2}"/>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5" name="Footer Placeholder 4">
            <a:extLst>
              <a:ext uri="{FF2B5EF4-FFF2-40B4-BE49-F238E27FC236}">
                <a16:creationId xmlns:a16="http://schemas.microsoft.com/office/drawing/2014/main" id="{7D649C8D-CFE7-169D-4897-B0F553EAD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914FA-4527-29CC-0E75-48EF4FD54278}"/>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23486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13C3-3BB9-07D1-10B8-3475C3E80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C77D6-FAB0-3B36-BFA6-7169BD8C9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799D7-E0D4-4401-5AE2-03C02099FD5F}"/>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5" name="Footer Placeholder 4">
            <a:extLst>
              <a:ext uri="{FF2B5EF4-FFF2-40B4-BE49-F238E27FC236}">
                <a16:creationId xmlns:a16="http://schemas.microsoft.com/office/drawing/2014/main" id="{B4E1CECA-54B0-8160-C521-A3A2A5CE1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67406-06D7-28CA-7FFE-39A74645C199}"/>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173886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9874-E558-6E28-821F-678C105EC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FE627-A4BB-B94A-2A14-30E79B16E3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AD04A-6DCF-2240-A091-9F15E76F9627}"/>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5" name="Footer Placeholder 4">
            <a:extLst>
              <a:ext uri="{FF2B5EF4-FFF2-40B4-BE49-F238E27FC236}">
                <a16:creationId xmlns:a16="http://schemas.microsoft.com/office/drawing/2014/main" id="{7E11A1BE-F358-2139-B53C-DB8ABBA6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AD6C8-7B06-26CD-0BEF-F87AC5E7DC88}"/>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188156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8B97-5FA2-6F12-C50C-7E3063A1E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AAD607-BB7D-89D9-7A65-4CAE88551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7450C4-AACA-027C-58CF-56E9FF517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6373F9-C92F-9CB2-4B75-ECB4E40F4BB6}"/>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6" name="Footer Placeholder 5">
            <a:extLst>
              <a:ext uri="{FF2B5EF4-FFF2-40B4-BE49-F238E27FC236}">
                <a16:creationId xmlns:a16="http://schemas.microsoft.com/office/drawing/2014/main" id="{D2F4CDD4-1013-7AEB-2D16-E655D18FB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C3742-E960-2CFF-B919-1F04B47FC0EE}"/>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272547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A8D8-0A71-3228-3FF5-1E72A4280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AEDA1C-8581-6781-C9EA-3AD3E171A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76A47-BD04-6C6C-A114-3E13CE6A9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3493A-DEA8-F52A-DB60-E5CC5EA61C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FCB4A-0E13-B2EA-6190-3560F83BE7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8D1709-1A4B-96A6-A6FD-95BBB436260E}"/>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8" name="Footer Placeholder 7">
            <a:extLst>
              <a:ext uri="{FF2B5EF4-FFF2-40B4-BE49-F238E27FC236}">
                <a16:creationId xmlns:a16="http://schemas.microsoft.com/office/drawing/2014/main" id="{BDF5CC68-107D-71AE-C7E8-AD758687DA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1F7193-3F2B-0DFD-66EC-A42F2529CDCE}"/>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160676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8ED5-3D6A-B494-0C38-128950E3B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0E455D-7827-1555-412E-BAD533FE11E3}"/>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4" name="Footer Placeholder 3">
            <a:extLst>
              <a:ext uri="{FF2B5EF4-FFF2-40B4-BE49-F238E27FC236}">
                <a16:creationId xmlns:a16="http://schemas.microsoft.com/office/drawing/2014/main" id="{E7E8DB48-09C4-7916-8D39-565A086DFD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D15BD-1F1D-C527-3D67-774C4EE2E7F2}"/>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219136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13702-3ECE-6E5A-DB9E-B65ED9A95E1E}"/>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3" name="Footer Placeholder 2">
            <a:extLst>
              <a:ext uri="{FF2B5EF4-FFF2-40B4-BE49-F238E27FC236}">
                <a16:creationId xmlns:a16="http://schemas.microsoft.com/office/drawing/2014/main" id="{3E739AB2-170A-5323-1354-1B7884C137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834FE2-9A4A-513A-D42D-90AADF5A61A1}"/>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200155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A559-59DF-F693-7865-F31EA78AC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ED53E5-CBDF-602D-6F6B-8113EFB39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172B9D-6ADF-5E9F-A0D3-183B5D3DB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0B773-7352-10EF-91F2-B118F9BB17A6}"/>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6" name="Footer Placeholder 5">
            <a:extLst>
              <a:ext uri="{FF2B5EF4-FFF2-40B4-BE49-F238E27FC236}">
                <a16:creationId xmlns:a16="http://schemas.microsoft.com/office/drawing/2014/main" id="{0E57122B-A216-3ECB-5FD3-123B5EE54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18FC6-D429-1168-31D0-B2C553CE297F}"/>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428367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4268-9FDE-04A9-57CD-D085A0F61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D04EF4-508D-833D-EB32-0083A5A391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0027D1-74A7-B941-179D-10B13A088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CAE14-08C2-2C84-EF76-20827A9F8CB1}"/>
              </a:ext>
            </a:extLst>
          </p:cNvPr>
          <p:cNvSpPr>
            <a:spLocks noGrp="1"/>
          </p:cNvSpPr>
          <p:nvPr>
            <p:ph type="dt" sz="half" idx="10"/>
          </p:nvPr>
        </p:nvSpPr>
        <p:spPr/>
        <p:txBody>
          <a:bodyPr/>
          <a:lstStyle/>
          <a:p>
            <a:fld id="{2CAF8B29-9D19-4545-A68A-35EE2505D868}" type="datetimeFigureOut">
              <a:rPr lang="en-US" smtClean="0"/>
              <a:t>4/27/2024</a:t>
            </a:fld>
            <a:endParaRPr lang="en-US"/>
          </a:p>
        </p:txBody>
      </p:sp>
      <p:sp>
        <p:nvSpPr>
          <p:cNvPr id="6" name="Footer Placeholder 5">
            <a:extLst>
              <a:ext uri="{FF2B5EF4-FFF2-40B4-BE49-F238E27FC236}">
                <a16:creationId xmlns:a16="http://schemas.microsoft.com/office/drawing/2014/main" id="{1E281061-1414-3AF7-A2D2-0361323ED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D8A37-7080-D50B-5D69-C3B95590A90E}"/>
              </a:ext>
            </a:extLst>
          </p:cNvPr>
          <p:cNvSpPr>
            <a:spLocks noGrp="1"/>
          </p:cNvSpPr>
          <p:nvPr>
            <p:ph type="sldNum" sz="quarter" idx="12"/>
          </p:nvPr>
        </p:nvSpPr>
        <p:spPr/>
        <p:txBody>
          <a:bodyPr/>
          <a:lstStyle/>
          <a:p>
            <a:fld id="{85775FF7-4F09-49DF-988E-D31A934F292A}" type="slidenum">
              <a:rPr lang="en-US" smtClean="0"/>
              <a:t>‹#›</a:t>
            </a:fld>
            <a:endParaRPr lang="en-US"/>
          </a:p>
        </p:txBody>
      </p:sp>
    </p:spTree>
    <p:extLst>
      <p:ext uri="{BB962C8B-B14F-4D97-AF65-F5344CB8AC3E}">
        <p14:creationId xmlns:p14="http://schemas.microsoft.com/office/powerpoint/2010/main" val="413368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C8BAF-5687-A7AA-EF2B-911ED85AD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9BBBC4-82A5-15EF-7B33-12D5D5F8A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FE2F1-171E-EF2C-C47D-A783E8EE30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CAF8B29-9D19-4545-A68A-35EE2505D868}" type="datetimeFigureOut">
              <a:rPr lang="en-US" smtClean="0"/>
              <a:t>4/27/2024</a:t>
            </a:fld>
            <a:endParaRPr lang="en-US"/>
          </a:p>
        </p:txBody>
      </p:sp>
      <p:sp>
        <p:nvSpPr>
          <p:cNvPr id="5" name="Footer Placeholder 4">
            <a:extLst>
              <a:ext uri="{FF2B5EF4-FFF2-40B4-BE49-F238E27FC236}">
                <a16:creationId xmlns:a16="http://schemas.microsoft.com/office/drawing/2014/main" id="{EC31E20E-EE9B-4030-555E-062A6AC4A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9AE1081-13DD-3E24-1616-4FD582298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775FF7-4F09-49DF-988E-D31A934F292A}" type="slidenum">
              <a:rPr lang="en-US" smtClean="0"/>
              <a:t>‹#›</a:t>
            </a:fld>
            <a:endParaRPr lang="en-US"/>
          </a:p>
        </p:txBody>
      </p:sp>
    </p:spTree>
    <p:extLst>
      <p:ext uri="{BB962C8B-B14F-4D97-AF65-F5344CB8AC3E}">
        <p14:creationId xmlns:p14="http://schemas.microsoft.com/office/powerpoint/2010/main" val="652204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oursera.org/articles/what-is-a-scatter-plo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1712-2C5B-7089-2FBC-8DECA5612596}"/>
              </a:ext>
            </a:extLst>
          </p:cNvPr>
          <p:cNvSpPr>
            <a:spLocks noGrp="1"/>
          </p:cNvSpPr>
          <p:nvPr>
            <p:ph type="ctrTitle"/>
          </p:nvPr>
        </p:nvSpPr>
        <p:spPr/>
        <p:txBody>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Scatter Plot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Jire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Dada</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CTEC298</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Professor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Bemley</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5/09/2024</a:t>
            </a:r>
            <a:endParaRPr lang="en-US" dirty="0"/>
          </a:p>
        </p:txBody>
      </p:sp>
      <p:sp>
        <p:nvSpPr>
          <p:cNvPr id="3" name="Subtitle 2">
            <a:extLst>
              <a:ext uri="{FF2B5EF4-FFF2-40B4-BE49-F238E27FC236}">
                <a16:creationId xmlns:a16="http://schemas.microsoft.com/office/drawing/2014/main" id="{1F40FCC6-23C1-A01B-2F63-55C855A8EAE3}"/>
              </a:ext>
            </a:extLst>
          </p:cNvPr>
          <p:cNvSpPr>
            <a:spLocks noGrp="1"/>
          </p:cNvSpPr>
          <p:nvPr>
            <p:ph type="subTitle" idx="1"/>
          </p:nvPr>
        </p:nvSpPr>
        <p:spPr>
          <a:xfrm>
            <a:off x="1420091" y="1350963"/>
            <a:ext cx="9144000" cy="2387600"/>
          </a:xfrm>
        </p:spPr>
        <p:txBody>
          <a:bodyPr/>
          <a:lstStyle/>
          <a:p>
            <a:r>
              <a:rPr lang="en-US" dirty="0"/>
              <a:t>PowerPoint Presentation of</a:t>
            </a:r>
          </a:p>
        </p:txBody>
      </p:sp>
    </p:spTree>
    <p:extLst>
      <p:ext uri="{BB962C8B-B14F-4D97-AF65-F5344CB8AC3E}">
        <p14:creationId xmlns:p14="http://schemas.microsoft.com/office/powerpoint/2010/main" val="286489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2D4AE-809E-3930-6E87-EA952061624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effectLst/>
                <a:latin typeface="+mj-lt"/>
                <a:ea typeface="+mj-ea"/>
                <a:cs typeface="+mj-cs"/>
              </a:rPr>
              <a:t>Introduction</a:t>
            </a:r>
            <a:br>
              <a:rPr lang="en-US" sz="3600" kern="1200">
                <a:solidFill>
                  <a:srgbClr val="FFFFFF"/>
                </a:solidFill>
                <a:effectLst/>
                <a:latin typeface="+mj-lt"/>
                <a:ea typeface="+mj-ea"/>
                <a:cs typeface="+mj-cs"/>
              </a:rPr>
            </a:br>
            <a:endParaRPr lang="en-US" sz="36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51290FE8-87E3-C0A5-20E6-CEE43F161EF6}"/>
              </a:ext>
            </a:extLst>
          </p:cNvPr>
          <p:cNvPicPr>
            <a:picLocks noGrp="1" noChangeAspect="1"/>
          </p:cNvPicPr>
          <p:nvPr>
            <p:ph idx="1"/>
          </p:nvPr>
        </p:nvPicPr>
        <p:blipFill>
          <a:blip r:embed="rId2"/>
          <a:stretch>
            <a:fillRect/>
          </a:stretch>
        </p:blipFill>
        <p:spPr>
          <a:xfrm>
            <a:off x="5153515" y="643466"/>
            <a:ext cx="6028302" cy="5568739"/>
          </a:xfrm>
          <a:prstGeom prst="rect">
            <a:avLst/>
          </a:prstGeom>
        </p:spPr>
      </p:pic>
    </p:spTree>
    <p:extLst>
      <p:ext uri="{BB962C8B-B14F-4D97-AF65-F5344CB8AC3E}">
        <p14:creationId xmlns:p14="http://schemas.microsoft.com/office/powerpoint/2010/main" val="42967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92C32-BECB-DB75-EA00-27DBFED41BE5}"/>
              </a:ext>
            </a:extLst>
          </p:cNvPr>
          <p:cNvSpPr>
            <a:spLocks noGrp="1"/>
          </p:cNvSpPr>
          <p:nvPr>
            <p:ph type="title"/>
          </p:nvPr>
        </p:nvSpPr>
        <p:spPr>
          <a:xfrm>
            <a:off x="686834" y="1153572"/>
            <a:ext cx="3200400" cy="4461163"/>
          </a:xfrm>
        </p:spPr>
        <p:txBody>
          <a:bodyPr>
            <a:normAutofit/>
          </a:bodyPr>
          <a:lstStyle/>
          <a:p>
            <a:pPr marL="228600" marR="0">
              <a:spcBef>
                <a:spcPts val="0"/>
              </a:spcBef>
              <a:spcAft>
                <a:spcPts val="800"/>
              </a:spcAft>
            </a:pPr>
            <a:r>
              <a:rPr lang="en-US"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 </a:t>
            </a:r>
            <a:br>
              <a:rPr lang="en-US"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r>
              <a:rPr lang="en-US"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Summary</a:t>
            </a:r>
            <a:br>
              <a:rPr lang="en-US"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br>
            <a:r>
              <a:rPr lang="en-US"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CTEC128</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435FFA-269F-F392-B08A-005ADACCFF3B}"/>
              </a:ext>
            </a:extLst>
          </p:cNvPr>
          <p:cNvSpPr>
            <a:spLocks noGrp="1"/>
          </p:cNvSpPr>
          <p:nvPr>
            <p:ph idx="1"/>
          </p:nvPr>
        </p:nvSpPr>
        <p:spPr>
          <a:xfrm>
            <a:off x="4447308" y="591344"/>
            <a:ext cx="6906491" cy="5585619"/>
          </a:xfrm>
        </p:spPr>
        <p:txBody>
          <a:bodyPr anchor="ctr">
            <a:normAutofit/>
          </a:bodyPr>
          <a:lstStyle/>
          <a:p>
            <a:r>
              <a:rPr lang="en-US" sz="2600" b="1">
                <a:effectLst/>
                <a:latin typeface="Aptos" panose="020B0004020202020204" pitchFamily="34" charset="0"/>
                <a:ea typeface="Aptos" panose="020B0004020202020204" pitchFamily="34" charset="0"/>
                <a:cs typeface="Times New Roman" panose="02020603050405020304" pitchFamily="18" charset="0"/>
              </a:rPr>
              <a:t>Scatter plots are not confined to one field of study. They are versatile tools that can be used in a multitude of scenarios. For instance, a human resources director may use a scatter plot to explore the connection between employees' salary and their sense of job satisfaction. After administering a job satisfaction survey, they could plot the survey results along with the salary of each participating employee and look for the connection between the two. This example showcases the versatility of scatter plots and how they can be applied in different contexts, inspiring you to explore their potential in your own field.</a:t>
            </a:r>
          </a:p>
          <a:p>
            <a:endParaRPr lang="en-US" sz="2600"/>
          </a:p>
        </p:txBody>
      </p:sp>
    </p:spTree>
    <p:extLst>
      <p:ext uri="{BB962C8B-B14F-4D97-AF65-F5344CB8AC3E}">
        <p14:creationId xmlns:p14="http://schemas.microsoft.com/office/powerpoint/2010/main" val="111128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95953A-7DC0-3F46-6E96-31FBC9B1A0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0503" y="-18309"/>
            <a:ext cx="4438566" cy="6883029"/>
            <a:chOff x="7760503" y="-18309"/>
            <a:chExt cx="4438566" cy="6883029"/>
          </a:xfrm>
        </p:grpSpPr>
        <p:sp>
          <p:nvSpPr>
            <p:cNvPr id="10" name="Rectangle 9">
              <a:extLst>
                <a:ext uri="{FF2B5EF4-FFF2-40B4-BE49-F238E27FC236}">
                  <a16:creationId xmlns:a16="http://schemas.microsoft.com/office/drawing/2014/main" id="{707A3D96-0FAB-1097-EDDA-3FEF83BF3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512" y="-11580"/>
              <a:ext cx="4431490" cy="6876300"/>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EAB96BF-DFB3-4E65-F857-5FB098087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760503" y="1713600"/>
              <a:ext cx="4431496"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1F350EA2-C795-0DD6-A39B-C92018940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509" y="-11586"/>
              <a:ext cx="3264743"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AC1597-691C-C2BF-535E-B9DBBAA76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547151" y="1202115"/>
              <a:ext cx="6872341" cy="4431494"/>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D8C9222-69C3-40B7-5594-C0DBC2EAF718}"/>
              </a:ext>
            </a:extLst>
          </p:cNvPr>
          <p:cNvSpPr>
            <a:spLocks noGrp="1"/>
          </p:cNvSpPr>
          <p:nvPr>
            <p:ph type="title"/>
          </p:nvPr>
        </p:nvSpPr>
        <p:spPr>
          <a:xfrm>
            <a:off x="8328214" y="1489363"/>
            <a:ext cx="3310215" cy="2987269"/>
          </a:xfrm>
        </p:spPr>
        <p:txBody>
          <a:bodyPr vert="horz" lIns="91440" tIns="45720" rIns="91440" bIns="45720" rtlCol="0" anchor="t">
            <a:normAutofit/>
          </a:bodyPr>
          <a:lstStyle/>
          <a:p>
            <a:r>
              <a:rPr lang="en-US" sz="3200" kern="1200">
                <a:solidFill>
                  <a:srgbClr val="FFFFFF"/>
                </a:solidFill>
                <a:latin typeface="+mj-lt"/>
                <a:ea typeface="+mj-ea"/>
                <a:cs typeface="+mj-cs"/>
              </a:rPr>
              <a:t>Description</a:t>
            </a:r>
          </a:p>
        </p:txBody>
      </p:sp>
      <p:pic>
        <p:nvPicPr>
          <p:cNvPr id="4" name="Content Placeholder 3">
            <a:extLst>
              <a:ext uri="{FF2B5EF4-FFF2-40B4-BE49-F238E27FC236}">
                <a16:creationId xmlns:a16="http://schemas.microsoft.com/office/drawing/2014/main" id="{CD7C6102-4635-BE12-4BA3-905693AD6C8B}"/>
              </a:ext>
            </a:extLst>
          </p:cNvPr>
          <p:cNvPicPr>
            <a:picLocks noGrp="1" noChangeAspect="1"/>
          </p:cNvPicPr>
          <p:nvPr>
            <p:ph idx="1"/>
          </p:nvPr>
        </p:nvPicPr>
        <p:blipFill>
          <a:blip r:embed="rId2"/>
          <a:stretch>
            <a:fillRect/>
          </a:stretch>
        </p:blipFill>
        <p:spPr>
          <a:xfrm>
            <a:off x="1816938" y="684399"/>
            <a:ext cx="4099654" cy="5514449"/>
          </a:xfrm>
          <a:prstGeom prst="rect">
            <a:avLst/>
          </a:prstGeom>
        </p:spPr>
      </p:pic>
    </p:spTree>
    <p:extLst>
      <p:ext uri="{BB962C8B-B14F-4D97-AF65-F5344CB8AC3E}">
        <p14:creationId xmlns:p14="http://schemas.microsoft.com/office/powerpoint/2010/main" val="317789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62E889-E808-8F63-AC56-C1F4601692CC}"/>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3700">
                <a:effectLst/>
              </a:rPr>
              <a:t>Description of scatter plot deliverable</a:t>
            </a:r>
            <a:br>
              <a:rPr lang="en-US" sz="3700">
                <a:effectLst/>
              </a:rPr>
            </a:br>
            <a:endParaRPr lang="en-US" sz="3700"/>
          </a:p>
        </p:txBody>
      </p:sp>
      <p:sp>
        <p:nvSpPr>
          <p:cNvPr id="1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0DA5E449-A385-C60D-A74F-800ED98F2F15}"/>
              </a:ext>
            </a:extLst>
          </p:cNvPr>
          <p:cNvSpPr>
            <a:spLocks noChangeArrowheads="1"/>
          </p:cNvSpPr>
          <p:nvPr/>
        </p:nvSpPr>
        <p:spPr bwMode="auto">
          <a:xfrm>
            <a:off x="5541263" y="457200"/>
            <a:ext cx="6007608" cy="192938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Drawing one by hand can help you understand how it works. To start, gather your data and record it in a two-column chart. If you want to create the scatter plot by hand, draw a graph and assign a variable to the x-axis and the y-axis. For each data set, place a dot on the spot where the two values intersect on the graph.</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                                                                                                                                        Heat        Temperature</a:t>
            </a:r>
          </a:p>
        </p:txBody>
      </p:sp>
      <p:pic>
        <p:nvPicPr>
          <p:cNvPr id="4" name="Graphic 6" descr="Statistics">
            <a:extLst>
              <a:ext uri="{FF2B5EF4-FFF2-40B4-BE49-F238E27FC236}">
                <a16:creationId xmlns:a16="http://schemas.microsoft.com/office/drawing/2014/main" id="{1DAD1C3A-7755-CB18-81E0-7DEEA341B0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0932" y="2569464"/>
            <a:ext cx="3678936" cy="3678936"/>
          </a:xfrm>
          <a:prstGeom prst="rect">
            <a:avLst/>
          </a:prstGeom>
        </p:spPr>
      </p:pic>
      <p:graphicFrame>
        <p:nvGraphicFramePr>
          <p:cNvPr id="5" name="Table 4">
            <a:extLst>
              <a:ext uri="{FF2B5EF4-FFF2-40B4-BE49-F238E27FC236}">
                <a16:creationId xmlns:a16="http://schemas.microsoft.com/office/drawing/2014/main" id="{71804367-9402-F525-2123-F76A7291ADD6}"/>
              </a:ext>
            </a:extLst>
          </p:cNvPr>
          <p:cNvGraphicFramePr>
            <a:graphicFrameLocks noGrp="1"/>
          </p:cNvGraphicFramePr>
          <p:nvPr>
            <p:extLst>
              <p:ext uri="{D42A27DB-BD31-4B8C-83A1-F6EECF244321}">
                <p14:modId xmlns:p14="http://schemas.microsoft.com/office/powerpoint/2010/main" val="1756353962"/>
              </p:ext>
            </p:extLst>
          </p:nvPr>
        </p:nvGraphicFramePr>
        <p:xfrm>
          <a:off x="6254496" y="3356264"/>
          <a:ext cx="5468122" cy="271938"/>
        </p:xfrm>
        <a:graphic>
          <a:graphicData uri="http://schemas.openxmlformats.org/drawingml/2006/table">
            <a:tbl>
              <a:tblPr firstRow="1" firstCol="1" bandRow="1"/>
              <a:tblGrid>
                <a:gridCol w="260607">
                  <a:extLst>
                    <a:ext uri="{9D8B030D-6E8A-4147-A177-3AD203B41FA5}">
                      <a16:colId xmlns:a16="http://schemas.microsoft.com/office/drawing/2014/main" val="1626957495"/>
                    </a:ext>
                  </a:extLst>
                </a:gridCol>
                <a:gridCol w="122461">
                  <a:extLst>
                    <a:ext uri="{9D8B030D-6E8A-4147-A177-3AD203B41FA5}">
                      <a16:colId xmlns:a16="http://schemas.microsoft.com/office/drawing/2014/main" val="3948768347"/>
                    </a:ext>
                  </a:extLst>
                </a:gridCol>
                <a:gridCol w="260607">
                  <a:extLst>
                    <a:ext uri="{9D8B030D-6E8A-4147-A177-3AD203B41FA5}">
                      <a16:colId xmlns:a16="http://schemas.microsoft.com/office/drawing/2014/main" val="2259905562"/>
                    </a:ext>
                  </a:extLst>
                </a:gridCol>
                <a:gridCol w="133521">
                  <a:extLst>
                    <a:ext uri="{9D8B030D-6E8A-4147-A177-3AD203B41FA5}">
                      <a16:colId xmlns:a16="http://schemas.microsoft.com/office/drawing/2014/main" val="2574578570"/>
                    </a:ext>
                  </a:extLst>
                </a:gridCol>
                <a:gridCol w="260607">
                  <a:extLst>
                    <a:ext uri="{9D8B030D-6E8A-4147-A177-3AD203B41FA5}">
                      <a16:colId xmlns:a16="http://schemas.microsoft.com/office/drawing/2014/main" val="4134049987"/>
                    </a:ext>
                  </a:extLst>
                </a:gridCol>
                <a:gridCol w="260607">
                  <a:extLst>
                    <a:ext uri="{9D8B030D-6E8A-4147-A177-3AD203B41FA5}">
                      <a16:colId xmlns:a16="http://schemas.microsoft.com/office/drawing/2014/main" val="3077913443"/>
                    </a:ext>
                  </a:extLst>
                </a:gridCol>
                <a:gridCol w="260607">
                  <a:extLst>
                    <a:ext uri="{9D8B030D-6E8A-4147-A177-3AD203B41FA5}">
                      <a16:colId xmlns:a16="http://schemas.microsoft.com/office/drawing/2014/main" val="1390088949"/>
                    </a:ext>
                  </a:extLst>
                </a:gridCol>
                <a:gridCol w="260607">
                  <a:extLst>
                    <a:ext uri="{9D8B030D-6E8A-4147-A177-3AD203B41FA5}">
                      <a16:colId xmlns:a16="http://schemas.microsoft.com/office/drawing/2014/main" val="3206268482"/>
                    </a:ext>
                  </a:extLst>
                </a:gridCol>
                <a:gridCol w="260607">
                  <a:extLst>
                    <a:ext uri="{9D8B030D-6E8A-4147-A177-3AD203B41FA5}">
                      <a16:colId xmlns:a16="http://schemas.microsoft.com/office/drawing/2014/main" val="2754636827"/>
                    </a:ext>
                  </a:extLst>
                </a:gridCol>
                <a:gridCol w="260607">
                  <a:extLst>
                    <a:ext uri="{9D8B030D-6E8A-4147-A177-3AD203B41FA5}">
                      <a16:colId xmlns:a16="http://schemas.microsoft.com/office/drawing/2014/main" val="2580953005"/>
                    </a:ext>
                  </a:extLst>
                </a:gridCol>
                <a:gridCol w="260607">
                  <a:extLst>
                    <a:ext uri="{9D8B030D-6E8A-4147-A177-3AD203B41FA5}">
                      <a16:colId xmlns:a16="http://schemas.microsoft.com/office/drawing/2014/main" val="1013608227"/>
                    </a:ext>
                  </a:extLst>
                </a:gridCol>
                <a:gridCol w="260607">
                  <a:extLst>
                    <a:ext uri="{9D8B030D-6E8A-4147-A177-3AD203B41FA5}">
                      <a16:colId xmlns:a16="http://schemas.microsoft.com/office/drawing/2014/main" val="824663250"/>
                    </a:ext>
                  </a:extLst>
                </a:gridCol>
                <a:gridCol w="260607">
                  <a:extLst>
                    <a:ext uri="{9D8B030D-6E8A-4147-A177-3AD203B41FA5}">
                      <a16:colId xmlns:a16="http://schemas.microsoft.com/office/drawing/2014/main" val="310659509"/>
                    </a:ext>
                  </a:extLst>
                </a:gridCol>
                <a:gridCol w="260607">
                  <a:extLst>
                    <a:ext uri="{9D8B030D-6E8A-4147-A177-3AD203B41FA5}">
                      <a16:colId xmlns:a16="http://schemas.microsoft.com/office/drawing/2014/main" val="4291869288"/>
                    </a:ext>
                  </a:extLst>
                </a:gridCol>
                <a:gridCol w="260607">
                  <a:extLst>
                    <a:ext uri="{9D8B030D-6E8A-4147-A177-3AD203B41FA5}">
                      <a16:colId xmlns:a16="http://schemas.microsoft.com/office/drawing/2014/main" val="2068806377"/>
                    </a:ext>
                  </a:extLst>
                </a:gridCol>
                <a:gridCol w="260607">
                  <a:extLst>
                    <a:ext uri="{9D8B030D-6E8A-4147-A177-3AD203B41FA5}">
                      <a16:colId xmlns:a16="http://schemas.microsoft.com/office/drawing/2014/main" val="3671602401"/>
                    </a:ext>
                  </a:extLst>
                </a:gridCol>
                <a:gridCol w="260607">
                  <a:extLst>
                    <a:ext uri="{9D8B030D-6E8A-4147-A177-3AD203B41FA5}">
                      <a16:colId xmlns:a16="http://schemas.microsoft.com/office/drawing/2014/main" val="1377562770"/>
                    </a:ext>
                  </a:extLst>
                </a:gridCol>
                <a:gridCol w="260607">
                  <a:extLst>
                    <a:ext uri="{9D8B030D-6E8A-4147-A177-3AD203B41FA5}">
                      <a16:colId xmlns:a16="http://schemas.microsoft.com/office/drawing/2014/main" val="2869242033"/>
                    </a:ext>
                  </a:extLst>
                </a:gridCol>
                <a:gridCol w="260607">
                  <a:extLst>
                    <a:ext uri="{9D8B030D-6E8A-4147-A177-3AD203B41FA5}">
                      <a16:colId xmlns:a16="http://schemas.microsoft.com/office/drawing/2014/main" val="1361049319"/>
                    </a:ext>
                  </a:extLst>
                </a:gridCol>
                <a:gridCol w="260607">
                  <a:extLst>
                    <a:ext uri="{9D8B030D-6E8A-4147-A177-3AD203B41FA5}">
                      <a16:colId xmlns:a16="http://schemas.microsoft.com/office/drawing/2014/main" val="3874028883"/>
                    </a:ext>
                  </a:extLst>
                </a:gridCol>
                <a:gridCol w="260607">
                  <a:extLst>
                    <a:ext uri="{9D8B030D-6E8A-4147-A177-3AD203B41FA5}">
                      <a16:colId xmlns:a16="http://schemas.microsoft.com/office/drawing/2014/main" val="3332848839"/>
                    </a:ext>
                  </a:extLst>
                </a:gridCol>
                <a:gridCol w="260607">
                  <a:extLst>
                    <a:ext uri="{9D8B030D-6E8A-4147-A177-3AD203B41FA5}">
                      <a16:colId xmlns:a16="http://schemas.microsoft.com/office/drawing/2014/main" val="4176471981"/>
                    </a:ext>
                  </a:extLst>
                </a:gridCol>
              </a:tblGrid>
              <a:tr h="0">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r" fontAlgn="b">
                        <a:lnSpc>
                          <a:spcPct val="115000"/>
                        </a:lnSpc>
                        <a:spcBef>
                          <a:spcPts val="0"/>
                        </a:spcBef>
                        <a:spcAft>
                          <a:spcPts val="0"/>
                        </a:spcAft>
                      </a:pPr>
                      <a:r>
                        <a:rPr lang="en-US" sz="300" b="0" i="0" u="none" strike="noStrike">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600" b="0" i="0" u="none" strike="noStrike">
                        <a:effectLst/>
                        <a:latin typeface="Arial" panose="020B0604020202020204" pitchFamily="34" charset="0"/>
                      </a:endParaRPr>
                    </a:p>
                  </a:txBody>
                  <a:tcPr marL="21717" marR="21717" marT="301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L="0" marR="0" algn="r" fontAlgn="b">
                        <a:lnSpc>
                          <a:spcPct val="115000"/>
                        </a:lnSpc>
                        <a:spcBef>
                          <a:spcPts val="0"/>
                        </a:spcBef>
                        <a:spcAft>
                          <a:spcPts val="0"/>
                        </a:spcAft>
                      </a:pPr>
                      <a:r>
                        <a:rPr lang="en-US" sz="300" b="0" i="0" u="none" strike="noStrike">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a:t>
                      </a:r>
                      <a:endParaRPr lang="en-US" sz="600" b="0" i="0" u="none" strike="noStrike">
                        <a:effectLst/>
                        <a:latin typeface="Arial" panose="020B0604020202020204" pitchFamily="34" charset="0"/>
                      </a:endParaRPr>
                    </a:p>
                  </a:txBody>
                  <a:tcPr marL="21717" marR="21717" marT="30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extLst>
                  <a:ext uri="{0D108BD9-81ED-4DB2-BD59-A6C34878D82A}">
                    <a16:rowId xmlns:a16="http://schemas.microsoft.com/office/drawing/2014/main" val="2282012275"/>
                  </a:ext>
                </a:extLst>
              </a:tr>
              <a:tr h="0">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L="0" marR="0" algn="r" fontAlgn="b">
                        <a:lnSpc>
                          <a:spcPct val="115000"/>
                        </a:lnSpc>
                        <a:spcBef>
                          <a:spcPts val="0"/>
                        </a:spcBef>
                        <a:spcAft>
                          <a:spcPts val="0"/>
                        </a:spcAft>
                      </a:pPr>
                      <a:r>
                        <a:rPr lang="en-US" sz="300" b="0" i="0" u="none" strike="noStrike">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en-US" sz="600" b="0" i="0" u="none" strike="noStrike">
                        <a:effectLst/>
                        <a:latin typeface="Arial" panose="020B0604020202020204" pitchFamily="34" charset="0"/>
                      </a:endParaRPr>
                    </a:p>
                  </a:txBody>
                  <a:tcPr marL="21717" marR="21717" marT="301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marL="0" marR="0" algn="r" fontAlgn="b">
                        <a:lnSpc>
                          <a:spcPct val="115000"/>
                        </a:lnSpc>
                        <a:spcBef>
                          <a:spcPts val="0"/>
                        </a:spcBef>
                        <a:spcAft>
                          <a:spcPts val="0"/>
                        </a:spcAft>
                      </a:pPr>
                      <a:r>
                        <a:rPr lang="en-US" sz="300" b="0" i="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a:t>
                      </a:r>
                      <a:endParaRPr lang="en-US" sz="600" b="0" i="0" u="none" strike="noStrike" dirty="0">
                        <a:effectLst/>
                        <a:latin typeface="Arial" panose="020B0604020202020204" pitchFamily="34" charset="0"/>
                      </a:endParaRPr>
                    </a:p>
                  </a:txBody>
                  <a:tcPr marL="21717" marR="21717" marT="30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extLst>
                  <a:ext uri="{0D108BD9-81ED-4DB2-BD59-A6C34878D82A}">
                    <a16:rowId xmlns:a16="http://schemas.microsoft.com/office/drawing/2014/main" val="1834769934"/>
                  </a:ext>
                </a:extLst>
              </a:tr>
              <a:tr h="0">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marL="0" marR="0" algn="r" fontAlgn="b">
                        <a:lnSpc>
                          <a:spcPct val="115000"/>
                        </a:lnSpc>
                        <a:spcBef>
                          <a:spcPts val="0"/>
                        </a:spcBef>
                        <a:spcAft>
                          <a:spcPts val="0"/>
                        </a:spcAft>
                      </a:pPr>
                      <a:r>
                        <a:rPr lang="en-US" sz="300" b="0" i="0" u="none" strike="noStrike">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a:t>
                      </a:r>
                      <a:endParaRPr lang="en-US" sz="600" b="0" i="0" u="none" strike="noStrike">
                        <a:effectLst/>
                        <a:latin typeface="Arial" panose="020B0604020202020204" pitchFamily="34" charset="0"/>
                      </a:endParaRPr>
                    </a:p>
                  </a:txBody>
                  <a:tcPr marL="21717" marR="21717" marT="3016"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marL="0" marR="0" algn="r" fontAlgn="b">
                        <a:lnSpc>
                          <a:spcPct val="115000"/>
                        </a:lnSpc>
                        <a:spcBef>
                          <a:spcPts val="0"/>
                        </a:spcBef>
                        <a:spcAft>
                          <a:spcPts val="0"/>
                        </a:spcAft>
                      </a:pPr>
                      <a:r>
                        <a:rPr lang="en-US" sz="300" b="0" i="0" u="none" strike="noStrike">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a:t>
                      </a:r>
                      <a:endParaRPr lang="en-US" sz="600" b="0" i="0" u="none" strike="noStrike">
                        <a:effectLst/>
                        <a:latin typeface="Arial" panose="020B0604020202020204" pitchFamily="34" charset="0"/>
                      </a:endParaRPr>
                    </a:p>
                  </a:txBody>
                  <a:tcPr marL="21717" marR="21717" marT="301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a:effectLst/>
                        <a:latin typeface="Arial" panose="020B0604020202020204" pitchFamily="34" charset="0"/>
                      </a:endParaRPr>
                    </a:p>
                  </a:txBody>
                  <a:tcPr marL="21717" marR="21717" marT="3016" marB="0" anchor="b">
                    <a:lnL>
                      <a:noFill/>
                    </a:lnL>
                    <a:lnR>
                      <a:noFill/>
                    </a:lnR>
                    <a:lnT>
                      <a:noFill/>
                    </a:lnT>
                    <a:lnB>
                      <a:noFill/>
                    </a:lnB>
                    <a:noFill/>
                  </a:tcPr>
                </a:tc>
                <a:tc>
                  <a:txBody>
                    <a:bodyPr/>
                    <a:lstStyle/>
                    <a:p>
                      <a:pPr algn="l" fontAlgn="b">
                        <a:lnSpc>
                          <a:spcPct val="115000"/>
                        </a:lnSpc>
                        <a:spcBef>
                          <a:spcPts val="0"/>
                        </a:spcBef>
                        <a:spcAft>
                          <a:spcPts val="0"/>
                        </a:spcAft>
                      </a:pPr>
                      <a:endParaRPr lang="en-US" sz="600" b="0" i="0" u="none" strike="noStrike" dirty="0">
                        <a:effectLst/>
                        <a:latin typeface="Arial" panose="020B0604020202020204" pitchFamily="34" charset="0"/>
                      </a:endParaRPr>
                    </a:p>
                  </a:txBody>
                  <a:tcPr marL="21717" marR="21717" marT="3016" marB="0" anchor="b">
                    <a:lnL>
                      <a:noFill/>
                    </a:lnL>
                    <a:lnR>
                      <a:noFill/>
                    </a:lnR>
                    <a:lnT>
                      <a:noFill/>
                    </a:lnT>
                    <a:lnB>
                      <a:noFill/>
                    </a:lnB>
                    <a:noFill/>
                  </a:tcPr>
                </a:tc>
                <a:extLst>
                  <a:ext uri="{0D108BD9-81ED-4DB2-BD59-A6C34878D82A}">
                    <a16:rowId xmlns:a16="http://schemas.microsoft.com/office/drawing/2014/main" val="1440781234"/>
                  </a:ext>
                </a:extLst>
              </a:tr>
            </a:tbl>
          </a:graphicData>
        </a:graphic>
      </p:graphicFrame>
    </p:spTree>
    <p:extLst>
      <p:ext uri="{BB962C8B-B14F-4D97-AF65-F5344CB8AC3E}">
        <p14:creationId xmlns:p14="http://schemas.microsoft.com/office/powerpoint/2010/main" val="396261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4F8586-7F7F-504C-B855-0846CB117177}"/>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Data</a:t>
            </a:r>
          </a:p>
        </p:txBody>
      </p:sp>
      <p:sp>
        <p:nvSpPr>
          <p:cNvPr id="15"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A4FEA67C-882F-A641-9763-3ADCBFC1ED6D}"/>
              </a:ext>
            </a:extLst>
          </p:cNvPr>
          <p:cNvSpPr>
            <a:spLocks noGrp="1"/>
          </p:cNvSpPr>
          <p:nvPr>
            <p:ph idx="1"/>
          </p:nvPr>
        </p:nvSpPr>
        <p:spPr>
          <a:xfrm>
            <a:off x="4474462" y="630936"/>
            <a:ext cx="7074409" cy="1463040"/>
          </a:xfrm>
        </p:spPr>
        <p:txBody>
          <a:bodyPr anchor="ctr">
            <a:normAutofit/>
          </a:bodyPr>
          <a:lstStyle/>
          <a:p>
            <a:endParaRPr lang="en-US" sz="2200">
              <a:solidFill>
                <a:srgbClr val="FFFFFF"/>
              </a:solidFill>
            </a:endParaRPr>
          </a:p>
        </p:txBody>
      </p:sp>
      <p:pic>
        <p:nvPicPr>
          <p:cNvPr id="4" name="chart">
            <a:extLst>
              <a:ext uri="{FF2B5EF4-FFF2-40B4-BE49-F238E27FC236}">
                <a16:creationId xmlns:a16="http://schemas.microsoft.com/office/drawing/2014/main" id="{D3A7A97F-58C9-C797-D820-75119DB63C16}"/>
              </a:ext>
            </a:extLst>
          </p:cNvPr>
          <p:cNvPicPr>
            <a:picLocks noChangeAspect="1"/>
          </p:cNvPicPr>
          <p:nvPr/>
        </p:nvPicPr>
        <p:blipFill>
          <a:blip r:embed="rId2"/>
          <a:stretch>
            <a:fillRect/>
          </a:stretch>
        </p:blipFill>
        <p:spPr>
          <a:xfrm>
            <a:off x="654955" y="2971800"/>
            <a:ext cx="10869897" cy="3278488"/>
          </a:xfrm>
          <a:prstGeom prst="rect">
            <a:avLst/>
          </a:prstGeom>
        </p:spPr>
      </p:pic>
    </p:spTree>
    <p:extLst>
      <p:ext uri="{BB962C8B-B14F-4D97-AF65-F5344CB8AC3E}">
        <p14:creationId xmlns:p14="http://schemas.microsoft.com/office/powerpoint/2010/main" val="36850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7CE2-649B-BB74-D7E2-66A3353B4A2A}"/>
              </a:ext>
            </a:extLst>
          </p:cNvPr>
          <p:cNvSpPr>
            <a:spLocks noGrp="1"/>
          </p:cNvSpPr>
          <p:nvPr>
            <p:ph type="title"/>
          </p:nvPr>
        </p:nvSpPr>
        <p:spPr/>
        <p:txBody>
          <a:bodyPr/>
          <a:lstStyle/>
          <a:p>
            <a:r>
              <a:rPr lang="en-US" dirty="0"/>
              <a:t>Scatter graph</a:t>
            </a:r>
          </a:p>
        </p:txBody>
      </p:sp>
      <p:pic>
        <p:nvPicPr>
          <p:cNvPr id="8" name="Content Placeholder 7">
            <a:extLst>
              <a:ext uri="{FF2B5EF4-FFF2-40B4-BE49-F238E27FC236}">
                <a16:creationId xmlns:a16="http://schemas.microsoft.com/office/drawing/2014/main" id="{D6F0D354-F71E-9934-52DA-1D2505107E03}"/>
              </a:ext>
            </a:extLst>
          </p:cNvPr>
          <p:cNvPicPr>
            <a:picLocks noGrp="1" noChangeAspect="1"/>
          </p:cNvPicPr>
          <p:nvPr>
            <p:ph idx="1"/>
          </p:nvPr>
        </p:nvPicPr>
        <p:blipFill>
          <a:blip r:embed="rId2"/>
          <a:stretch>
            <a:fillRect/>
          </a:stretch>
        </p:blipFill>
        <p:spPr>
          <a:xfrm>
            <a:off x="5781675" y="3896519"/>
            <a:ext cx="628650" cy="209550"/>
          </a:xfrm>
        </p:spPr>
      </p:pic>
      <p:pic>
        <p:nvPicPr>
          <p:cNvPr id="10" name="Picture 9">
            <a:extLst>
              <a:ext uri="{FF2B5EF4-FFF2-40B4-BE49-F238E27FC236}">
                <a16:creationId xmlns:a16="http://schemas.microsoft.com/office/drawing/2014/main" id="{C80CE039-168C-0BD3-C5F2-BD3105E82D94}"/>
              </a:ext>
            </a:extLst>
          </p:cNvPr>
          <p:cNvPicPr>
            <a:picLocks noChangeAspect="1"/>
          </p:cNvPicPr>
          <p:nvPr/>
        </p:nvPicPr>
        <p:blipFill>
          <a:blip r:embed="rId2"/>
          <a:stretch>
            <a:fillRect/>
          </a:stretch>
        </p:blipFill>
        <p:spPr>
          <a:xfrm>
            <a:off x="5781675" y="3324225"/>
            <a:ext cx="628650" cy="209550"/>
          </a:xfrm>
          <a:prstGeom prst="rect">
            <a:avLst/>
          </a:prstGeom>
        </p:spPr>
      </p:pic>
      <p:pic>
        <p:nvPicPr>
          <p:cNvPr id="12" name="Picture 11" descr="A screenshot of a computer">
            <a:extLst>
              <a:ext uri="{FF2B5EF4-FFF2-40B4-BE49-F238E27FC236}">
                <a16:creationId xmlns:a16="http://schemas.microsoft.com/office/drawing/2014/main" id="{CDFFCC5E-413E-E7F8-D641-5CF7BA3C6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9505"/>
            <a:ext cx="12192000" cy="6298989"/>
          </a:xfrm>
          <a:prstGeom prst="rect">
            <a:avLst/>
          </a:prstGeom>
        </p:spPr>
      </p:pic>
    </p:spTree>
    <p:extLst>
      <p:ext uri="{BB962C8B-B14F-4D97-AF65-F5344CB8AC3E}">
        <p14:creationId xmlns:p14="http://schemas.microsoft.com/office/powerpoint/2010/main" val="302261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BCE6-64D3-1B06-884D-788AFF9339D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8C14BB-C155-825F-BADD-8B52924E02EF}"/>
              </a:ext>
            </a:extLst>
          </p:cNvPr>
          <p:cNvSpPr>
            <a:spLocks noGrp="1"/>
          </p:cNvSpPr>
          <p:nvPr>
            <p:ph idx="1"/>
          </p:nvPr>
        </p:nvSpPr>
        <p:spPr/>
        <p:txBody>
          <a:bodyPr/>
          <a:lstStyle/>
          <a:p>
            <a:r>
              <a:rPr lang="en-US" dirty="0"/>
              <a:t> A scatter graph is one of the numerous plots that can be used to represent variables visually.</a:t>
            </a:r>
          </a:p>
        </p:txBody>
      </p:sp>
    </p:spTree>
    <p:extLst>
      <p:ext uri="{BB962C8B-B14F-4D97-AF65-F5344CB8AC3E}">
        <p14:creationId xmlns:p14="http://schemas.microsoft.com/office/powerpoint/2010/main" val="194604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A9C93-583D-2F35-7DBF-69BEE97F630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EA66DCE-4B58-54D7-1DC2-0C99D6815027}"/>
              </a:ext>
            </a:extLst>
          </p:cNvPr>
          <p:cNvSpPr>
            <a:spLocks noGrp="1"/>
          </p:cNvSpPr>
          <p:nvPr>
            <p:ph idx="1"/>
          </p:nvPr>
        </p:nvSpPr>
        <p:spPr/>
        <p:txBody>
          <a:bodyPr/>
          <a:lstStyle/>
          <a:p>
            <a:pPr marL="0" marR="0" indent="0">
              <a:lnSpc>
                <a:spcPct val="115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https://www.coursera.org/articles/what-is-a-scatter-plot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Arial" panose="020B0604020202020204" pitchFamily="34" charset="0"/>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https://www.cuemath.com/data/scatter-plot/</a:t>
            </a:r>
          </a:p>
          <a:p>
            <a:endParaRPr lang="en-US" dirty="0"/>
          </a:p>
        </p:txBody>
      </p:sp>
    </p:spTree>
    <p:extLst>
      <p:ext uri="{BB962C8B-B14F-4D97-AF65-F5344CB8AC3E}">
        <p14:creationId xmlns:p14="http://schemas.microsoft.com/office/powerpoint/2010/main" val="837825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268</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 Scatter Plot Jire Dada CTEC298 Professor Bemley 5/09/2024</vt:lpstr>
      <vt:lpstr>Introduction </vt:lpstr>
      <vt:lpstr>  Summary CTEC128</vt:lpstr>
      <vt:lpstr>Description</vt:lpstr>
      <vt:lpstr>Description of scatter plot deliverable </vt:lpstr>
      <vt:lpstr>Data</vt:lpstr>
      <vt:lpstr>Scatter graph</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Scatter Plot Jire Dada CTEC298 Professor Bemley 5/09/2024</dc:title>
  <dc:creator>omolara oshin</dc:creator>
  <cp:lastModifiedBy>omolara oshin</cp:lastModifiedBy>
  <cp:revision>1</cp:revision>
  <dcterms:created xsi:type="dcterms:W3CDTF">2024-04-27T15:05:36Z</dcterms:created>
  <dcterms:modified xsi:type="dcterms:W3CDTF">2024-04-27T15:53:38Z</dcterms:modified>
</cp:coreProperties>
</file>