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92" d="100"/>
          <a:sy n="92" d="100"/>
        </p:scale>
        <p:origin x="13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F3AAB56-93DA-453D-8B81-D797E258EA8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CD26C0-57C5-4B90-958A-D7021FD2D01F}">
      <dgm:prSet/>
      <dgm:spPr/>
      <dgm:t>
        <a:bodyPr/>
        <a:lstStyle/>
        <a:p>
          <a:r>
            <a:rPr lang="en-US" b="0" i="0"/>
            <a:t>The two types of scatter plots are two-dimensional (2D) and three-dimensional (3D). As the names indicate, a 2D scatter plot has coordinates on a two-dimensional graph with an x- and y-axis.</a:t>
          </a:r>
          <a:endParaRPr lang="en-US"/>
        </a:p>
      </dgm:t>
    </dgm:pt>
    <dgm:pt modelId="{E446DD71-9E53-4BEE-B5BA-87C556EAF4D1}" type="parTrans" cxnId="{596BB096-3B61-4C75-86C1-F4E47E89FE31}">
      <dgm:prSet/>
      <dgm:spPr/>
      <dgm:t>
        <a:bodyPr/>
        <a:lstStyle/>
        <a:p>
          <a:endParaRPr lang="en-US"/>
        </a:p>
      </dgm:t>
    </dgm:pt>
    <dgm:pt modelId="{5BB75C88-6A7B-4B4F-BD39-5D3040477B91}" type="sibTrans" cxnId="{596BB096-3B61-4C75-86C1-F4E47E89FE31}">
      <dgm:prSet/>
      <dgm:spPr/>
      <dgm:t>
        <a:bodyPr/>
        <a:lstStyle/>
        <a:p>
          <a:endParaRPr lang="en-US"/>
        </a:p>
      </dgm:t>
    </dgm:pt>
    <dgm:pt modelId="{3CAC6885-753F-43FA-B708-A89D42DAF6B0}">
      <dgm:prSet/>
      <dgm:spPr/>
      <dgm:t>
        <a:bodyPr/>
        <a:lstStyle/>
        <a:p>
          <a:r>
            <a:rPr lang="en-US" b="0" i="0"/>
            <a:t>3D scatter plot uses a three-dimensional grid system incorporating a z-axis to show additional features like scale, product size, or price.</a:t>
          </a:r>
          <a:endParaRPr lang="en-US"/>
        </a:p>
      </dgm:t>
    </dgm:pt>
    <dgm:pt modelId="{F7EF450C-95E9-4649-9EC1-D2B1CBFD8296}" type="parTrans" cxnId="{7AE4082E-0FE8-40FD-B0B5-70589D454DDF}">
      <dgm:prSet/>
      <dgm:spPr/>
      <dgm:t>
        <a:bodyPr/>
        <a:lstStyle/>
        <a:p>
          <a:endParaRPr lang="en-US"/>
        </a:p>
      </dgm:t>
    </dgm:pt>
    <dgm:pt modelId="{A663536A-41FB-420B-9E2D-4F15FF03166B}" type="sibTrans" cxnId="{7AE4082E-0FE8-40FD-B0B5-70589D454DDF}">
      <dgm:prSet/>
      <dgm:spPr/>
      <dgm:t>
        <a:bodyPr/>
        <a:lstStyle/>
        <a:p>
          <a:endParaRPr lang="en-US"/>
        </a:p>
      </dgm:t>
    </dgm:pt>
    <dgm:pt modelId="{C48D074B-C6ED-444C-820F-684A92FACA17}" type="pres">
      <dgm:prSet presAssocID="{9F3AAB56-93DA-453D-8B81-D797E258EA83}" presName="root" presStyleCnt="0">
        <dgm:presLayoutVars>
          <dgm:dir/>
          <dgm:resizeHandles val="exact"/>
        </dgm:presLayoutVars>
      </dgm:prSet>
      <dgm:spPr/>
    </dgm:pt>
    <dgm:pt modelId="{6DD1E327-CC5A-4104-B7DD-7A03B8423509}" type="pres">
      <dgm:prSet presAssocID="{D6CD26C0-57C5-4B90-958A-D7021FD2D01F}" presName="compNode" presStyleCnt="0"/>
      <dgm:spPr/>
    </dgm:pt>
    <dgm:pt modelId="{C582CE2B-FFE3-4647-9883-353FDBF69B03}" type="pres">
      <dgm:prSet presAssocID="{D6CD26C0-57C5-4B90-958A-D7021FD2D01F}" presName="bgRect" presStyleLbl="bgShp" presStyleIdx="0" presStyleCnt="2"/>
      <dgm:spPr/>
    </dgm:pt>
    <dgm:pt modelId="{B508BAF4-D1A8-4CDF-83BD-65CC52166D35}" type="pres">
      <dgm:prSet presAssocID="{D6CD26C0-57C5-4B90-958A-D7021FD2D01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1E71680-D9C7-4D39-925B-B2FE2B7A2C05}" type="pres">
      <dgm:prSet presAssocID="{D6CD26C0-57C5-4B90-958A-D7021FD2D01F}" presName="spaceRect" presStyleCnt="0"/>
      <dgm:spPr/>
    </dgm:pt>
    <dgm:pt modelId="{D602BD68-2241-452C-9CFE-558C8B1BF539}" type="pres">
      <dgm:prSet presAssocID="{D6CD26C0-57C5-4B90-958A-D7021FD2D01F}" presName="parTx" presStyleLbl="revTx" presStyleIdx="0" presStyleCnt="2">
        <dgm:presLayoutVars>
          <dgm:chMax val="0"/>
          <dgm:chPref val="0"/>
        </dgm:presLayoutVars>
      </dgm:prSet>
      <dgm:spPr/>
    </dgm:pt>
    <dgm:pt modelId="{C1B81D32-2504-45B5-A984-3BDFE287EA4E}" type="pres">
      <dgm:prSet presAssocID="{5BB75C88-6A7B-4B4F-BD39-5D3040477B91}" presName="sibTrans" presStyleCnt="0"/>
      <dgm:spPr/>
    </dgm:pt>
    <dgm:pt modelId="{EB0EC0C7-4001-4F85-93AB-EC06C1063A18}" type="pres">
      <dgm:prSet presAssocID="{3CAC6885-753F-43FA-B708-A89D42DAF6B0}" presName="compNode" presStyleCnt="0"/>
      <dgm:spPr/>
    </dgm:pt>
    <dgm:pt modelId="{BA60B134-3DDA-4E65-849D-5A5F29072BD3}" type="pres">
      <dgm:prSet presAssocID="{3CAC6885-753F-43FA-B708-A89D42DAF6B0}" presName="bgRect" presStyleLbl="bgShp" presStyleIdx="1" presStyleCnt="2"/>
      <dgm:spPr/>
    </dgm:pt>
    <dgm:pt modelId="{F2242911-9874-46C9-8669-F6F5D9D84807}" type="pres">
      <dgm:prSet presAssocID="{3CAC6885-753F-43FA-B708-A89D42DAF6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07276E24-46B5-44E9-B9CD-302B4C7E51F1}" type="pres">
      <dgm:prSet presAssocID="{3CAC6885-753F-43FA-B708-A89D42DAF6B0}" presName="spaceRect" presStyleCnt="0"/>
      <dgm:spPr/>
    </dgm:pt>
    <dgm:pt modelId="{5B13C4D1-8AD9-45FA-9849-05F3F6D3D592}" type="pres">
      <dgm:prSet presAssocID="{3CAC6885-753F-43FA-B708-A89D42DAF6B0}" presName="parTx" presStyleLbl="revTx" presStyleIdx="1" presStyleCnt="2">
        <dgm:presLayoutVars>
          <dgm:chMax val="0"/>
          <dgm:chPref val="0"/>
        </dgm:presLayoutVars>
      </dgm:prSet>
      <dgm:spPr/>
    </dgm:pt>
  </dgm:ptLst>
  <dgm:cxnLst>
    <dgm:cxn modelId="{7AE4082E-0FE8-40FD-B0B5-70589D454DDF}" srcId="{9F3AAB56-93DA-453D-8B81-D797E258EA83}" destId="{3CAC6885-753F-43FA-B708-A89D42DAF6B0}" srcOrd="1" destOrd="0" parTransId="{F7EF450C-95E9-4649-9EC1-D2B1CBFD8296}" sibTransId="{A663536A-41FB-420B-9E2D-4F15FF03166B}"/>
    <dgm:cxn modelId="{24C20057-DE74-46FB-980D-BCF9FDD37093}" type="presOf" srcId="{3CAC6885-753F-43FA-B708-A89D42DAF6B0}" destId="{5B13C4D1-8AD9-45FA-9849-05F3F6D3D592}" srcOrd="0" destOrd="0" presId="urn:microsoft.com/office/officeart/2018/2/layout/IconVerticalSolidList"/>
    <dgm:cxn modelId="{87884D88-5914-4328-BE55-A461ABC4042C}" type="presOf" srcId="{D6CD26C0-57C5-4B90-958A-D7021FD2D01F}" destId="{D602BD68-2241-452C-9CFE-558C8B1BF539}" srcOrd="0" destOrd="0" presId="urn:microsoft.com/office/officeart/2018/2/layout/IconVerticalSolidList"/>
    <dgm:cxn modelId="{596BB096-3B61-4C75-86C1-F4E47E89FE31}" srcId="{9F3AAB56-93DA-453D-8B81-D797E258EA83}" destId="{D6CD26C0-57C5-4B90-958A-D7021FD2D01F}" srcOrd="0" destOrd="0" parTransId="{E446DD71-9E53-4BEE-B5BA-87C556EAF4D1}" sibTransId="{5BB75C88-6A7B-4B4F-BD39-5D3040477B91}"/>
    <dgm:cxn modelId="{DCD0EDB1-A77C-4FA9-A3EF-91729ADED26E}" type="presOf" srcId="{9F3AAB56-93DA-453D-8B81-D797E258EA83}" destId="{C48D074B-C6ED-444C-820F-684A92FACA17}" srcOrd="0" destOrd="0" presId="urn:microsoft.com/office/officeart/2018/2/layout/IconVerticalSolidList"/>
    <dgm:cxn modelId="{C46C549C-E9DA-42F1-8D02-B1708066A081}" type="presParOf" srcId="{C48D074B-C6ED-444C-820F-684A92FACA17}" destId="{6DD1E327-CC5A-4104-B7DD-7A03B8423509}" srcOrd="0" destOrd="0" presId="urn:microsoft.com/office/officeart/2018/2/layout/IconVerticalSolidList"/>
    <dgm:cxn modelId="{94D52B69-9CE1-4CAB-ACED-5A1E85621E8B}" type="presParOf" srcId="{6DD1E327-CC5A-4104-B7DD-7A03B8423509}" destId="{C582CE2B-FFE3-4647-9883-353FDBF69B03}" srcOrd="0" destOrd="0" presId="urn:microsoft.com/office/officeart/2018/2/layout/IconVerticalSolidList"/>
    <dgm:cxn modelId="{43F331F1-BD9A-4168-9C58-97459D77061B}" type="presParOf" srcId="{6DD1E327-CC5A-4104-B7DD-7A03B8423509}" destId="{B508BAF4-D1A8-4CDF-83BD-65CC52166D35}" srcOrd="1" destOrd="0" presId="urn:microsoft.com/office/officeart/2018/2/layout/IconVerticalSolidList"/>
    <dgm:cxn modelId="{BA9F25D8-5453-4BB0-9368-33FDD4E98F5C}" type="presParOf" srcId="{6DD1E327-CC5A-4104-B7DD-7A03B8423509}" destId="{81E71680-D9C7-4D39-925B-B2FE2B7A2C05}" srcOrd="2" destOrd="0" presId="urn:microsoft.com/office/officeart/2018/2/layout/IconVerticalSolidList"/>
    <dgm:cxn modelId="{8ADDBBA7-5B2F-48B3-AB21-06EB10C9BA01}" type="presParOf" srcId="{6DD1E327-CC5A-4104-B7DD-7A03B8423509}" destId="{D602BD68-2241-452C-9CFE-558C8B1BF539}" srcOrd="3" destOrd="0" presId="urn:microsoft.com/office/officeart/2018/2/layout/IconVerticalSolidList"/>
    <dgm:cxn modelId="{6CC07AF9-1C85-435D-9130-598863E8DEF8}" type="presParOf" srcId="{C48D074B-C6ED-444C-820F-684A92FACA17}" destId="{C1B81D32-2504-45B5-A984-3BDFE287EA4E}" srcOrd="1" destOrd="0" presId="urn:microsoft.com/office/officeart/2018/2/layout/IconVerticalSolidList"/>
    <dgm:cxn modelId="{2CE126D2-3F51-42AC-BA29-756B78421823}" type="presParOf" srcId="{C48D074B-C6ED-444C-820F-684A92FACA17}" destId="{EB0EC0C7-4001-4F85-93AB-EC06C1063A18}" srcOrd="2" destOrd="0" presId="urn:microsoft.com/office/officeart/2018/2/layout/IconVerticalSolidList"/>
    <dgm:cxn modelId="{A6B62DB6-8366-4501-B1A1-E784554E05A1}" type="presParOf" srcId="{EB0EC0C7-4001-4F85-93AB-EC06C1063A18}" destId="{BA60B134-3DDA-4E65-849D-5A5F29072BD3}" srcOrd="0" destOrd="0" presId="urn:microsoft.com/office/officeart/2018/2/layout/IconVerticalSolidList"/>
    <dgm:cxn modelId="{937B7B84-F796-4807-8A88-7A4CF3D03F97}" type="presParOf" srcId="{EB0EC0C7-4001-4F85-93AB-EC06C1063A18}" destId="{F2242911-9874-46C9-8669-F6F5D9D84807}" srcOrd="1" destOrd="0" presId="urn:microsoft.com/office/officeart/2018/2/layout/IconVerticalSolidList"/>
    <dgm:cxn modelId="{A1440388-40E8-4000-A35C-89373C22451A}" type="presParOf" srcId="{EB0EC0C7-4001-4F85-93AB-EC06C1063A18}" destId="{07276E24-46B5-44E9-B9CD-302B4C7E51F1}" srcOrd="2" destOrd="0" presId="urn:microsoft.com/office/officeart/2018/2/layout/IconVerticalSolidList"/>
    <dgm:cxn modelId="{2079239F-A696-41D9-BA4D-9F68DECFFEC2}" type="presParOf" srcId="{EB0EC0C7-4001-4F85-93AB-EC06C1063A18}" destId="{5B13C4D1-8AD9-45FA-9849-05F3F6D3D5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2CE2B-FFE3-4647-9883-353FDBF69B03}">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8BAF4-D1A8-4CDF-83BD-65CC52166D35}">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02BD68-2241-452C-9CFE-558C8B1BF539}">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b="0" i="0" kern="1200"/>
            <a:t>The two types of scatter plots are two-dimensional (2D) and three-dimensional (3D). As the names indicate, a 2D scatter plot has coordinates on a two-dimensional graph with an x- and y-axis.</a:t>
          </a:r>
          <a:endParaRPr lang="en-US" sz="2400" kern="1200"/>
        </a:p>
      </dsp:txBody>
      <dsp:txXfrm>
        <a:off x="1509882" y="708097"/>
        <a:ext cx="9005717" cy="1307257"/>
      </dsp:txXfrm>
    </dsp:sp>
    <dsp:sp modelId="{BA60B134-3DDA-4E65-849D-5A5F29072BD3}">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242911-9874-46C9-8669-F6F5D9D84807}">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13C4D1-8AD9-45FA-9849-05F3F6D3D592}">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b="0" i="0" kern="1200"/>
            <a:t>3D scatter plot uses a three-dimensional grid system incorporating a z-axis to show additional features like scale, product size, or price.</a:t>
          </a:r>
          <a:endParaRPr lang="en-US" sz="2400" kern="1200"/>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F8BC-AB3E-4411-ADF1-058C41FEC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4A1586-46DA-7D59-D533-7C828C0F7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BA1A82-8660-08AE-46D0-E9AD6A9A74F7}"/>
              </a:ext>
            </a:extLst>
          </p:cNvPr>
          <p:cNvSpPr>
            <a:spLocks noGrp="1"/>
          </p:cNvSpPr>
          <p:nvPr>
            <p:ph type="dt" sz="half" idx="10"/>
          </p:nvPr>
        </p:nvSpPr>
        <p:spPr/>
        <p:txBody>
          <a:bodyPr/>
          <a:lstStyle/>
          <a:p>
            <a:fld id="{A644E39B-2BAA-4A68-B885-719B8263F123}" type="datetimeFigureOut">
              <a:rPr lang="en-US" smtClean="0"/>
              <a:t>4/13/2024</a:t>
            </a:fld>
            <a:endParaRPr lang="en-US"/>
          </a:p>
        </p:txBody>
      </p:sp>
      <p:sp>
        <p:nvSpPr>
          <p:cNvPr id="5" name="Footer Placeholder 4">
            <a:extLst>
              <a:ext uri="{FF2B5EF4-FFF2-40B4-BE49-F238E27FC236}">
                <a16:creationId xmlns:a16="http://schemas.microsoft.com/office/drawing/2014/main" id="{270B8DC1-1C7C-045C-D270-61BFED20D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2FF2F-4CA6-2DDC-28A0-194EDB1458F6}"/>
              </a:ext>
            </a:extLst>
          </p:cNvPr>
          <p:cNvSpPr>
            <a:spLocks noGrp="1"/>
          </p:cNvSpPr>
          <p:nvPr>
            <p:ph type="sldNum" sz="quarter" idx="12"/>
          </p:nvPr>
        </p:nvSpPr>
        <p:spPr/>
        <p:txBody>
          <a:bodyPr/>
          <a:lstStyle/>
          <a:p>
            <a:fld id="{E5194606-7B08-47A1-A3A1-9D59CF364302}" type="slidenum">
              <a:rPr lang="en-US" smtClean="0"/>
              <a:t>‹#›</a:t>
            </a:fld>
            <a:endParaRPr lang="en-US"/>
          </a:p>
        </p:txBody>
      </p:sp>
    </p:spTree>
    <p:extLst>
      <p:ext uri="{BB962C8B-B14F-4D97-AF65-F5344CB8AC3E}">
        <p14:creationId xmlns:p14="http://schemas.microsoft.com/office/powerpoint/2010/main" val="269512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45D8-42B7-4983-E639-C9E8898BE2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5BF444-16DF-326D-223C-5B81DE71AF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2C5EA-AF58-7201-EBFF-14DDC57E3BCC}"/>
              </a:ext>
            </a:extLst>
          </p:cNvPr>
          <p:cNvSpPr>
            <a:spLocks noGrp="1"/>
          </p:cNvSpPr>
          <p:nvPr>
            <p:ph type="dt" sz="half" idx="10"/>
          </p:nvPr>
        </p:nvSpPr>
        <p:spPr/>
        <p:txBody>
          <a:bodyPr/>
          <a:lstStyle/>
          <a:p>
            <a:fld id="{A644E39B-2BAA-4A68-B885-719B8263F123}" type="datetimeFigureOut">
              <a:rPr lang="en-US" smtClean="0"/>
              <a:t>4/13/2024</a:t>
            </a:fld>
            <a:endParaRPr lang="en-US"/>
          </a:p>
        </p:txBody>
      </p:sp>
      <p:sp>
        <p:nvSpPr>
          <p:cNvPr id="5" name="Footer Placeholder 4">
            <a:extLst>
              <a:ext uri="{FF2B5EF4-FFF2-40B4-BE49-F238E27FC236}">
                <a16:creationId xmlns:a16="http://schemas.microsoft.com/office/drawing/2014/main" id="{566F2D1A-9CFC-F8ED-F475-F7A76A282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EF727-3F7B-6CFA-2672-AB7AD8FA58AD}"/>
              </a:ext>
            </a:extLst>
          </p:cNvPr>
          <p:cNvSpPr>
            <a:spLocks noGrp="1"/>
          </p:cNvSpPr>
          <p:nvPr>
            <p:ph type="sldNum" sz="quarter" idx="12"/>
          </p:nvPr>
        </p:nvSpPr>
        <p:spPr/>
        <p:txBody>
          <a:bodyPr/>
          <a:lstStyle/>
          <a:p>
            <a:fld id="{E5194606-7B08-47A1-A3A1-9D59CF364302}" type="slidenum">
              <a:rPr lang="en-US" smtClean="0"/>
              <a:t>‹#›</a:t>
            </a:fld>
            <a:endParaRPr lang="en-US"/>
          </a:p>
        </p:txBody>
      </p:sp>
    </p:spTree>
    <p:extLst>
      <p:ext uri="{BB962C8B-B14F-4D97-AF65-F5344CB8AC3E}">
        <p14:creationId xmlns:p14="http://schemas.microsoft.com/office/powerpoint/2010/main" val="48558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4E434-4E09-57F9-F6F4-BB685C6AD4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6A5B96-94E1-321D-CD46-C7E6E1D4CC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6C747-9B30-4AF4-6257-41B9CDA2F3A0}"/>
              </a:ext>
            </a:extLst>
          </p:cNvPr>
          <p:cNvSpPr>
            <a:spLocks noGrp="1"/>
          </p:cNvSpPr>
          <p:nvPr>
            <p:ph type="dt" sz="half" idx="10"/>
          </p:nvPr>
        </p:nvSpPr>
        <p:spPr/>
        <p:txBody>
          <a:bodyPr/>
          <a:lstStyle/>
          <a:p>
            <a:fld id="{A644E39B-2BAA-4A68-B885-719B8263F123}" type="datetimeFigureOut">
              <a:rPr lang="en-US" smtClean="0"/>
              <a:t>4/13/2024</a:t>
            </a:fld>
            <a:endParaRPr lang="en-US"/>
          </a:p>
        </p:txBody>
      </p:sp>
      <p:sp>
        <p:nvSpPr>
          <p:cNvPr id="5" name="Footer Placeholder 4">
            <a:extLst>
              <a:ext uri="{FF2B5EF4-FFF2-40B4-BE49-F238E27FC236}">
                <a16:creationId xmlns:a16="http://schemas.microsoft.com/office/drawing/2014/main" id="{E42909EB-8DA6-6667-6546-A3914183B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4E6F-2356-6942-881A-5A2BAA35DBB4}"/>
              </a:ext>
            </a:extLst>
          </p:cNvPr>
          <p:cNvSpPr>
            <a:spLocks noGrp="1"/>
          </p:cNvSpPr>
          <p:nvPr>
            <p:ph type="sldNum" sz="quarter" idx="12"/>
          </p:nvPr>
        </p:nvSpPr>
        <p:spPr/>
        <p:txBody>
          <a:bodyPr/>
          <a:lstStyle/>
          <a:p>
            <a:fld id="{E5194606-7B08-47A1-A3A1-9D59CF364302}" type="slidenum">
              <a:rPr lang="en-US" smtClean="0"/>
              <a:t>‹#›</a:t>
            </a:fld>
            <a:endParaRPr lang="en-US"/>
          </a:p>
        </p:txBody>
      </p:sp>
    </p:spTree>
    <p:extLst>
      <p:ext uri="{BB962C8B-B14F-4D97-AF65-F5344CB8AC3E}">
        <p14:creationId xmlns:p14="http://schemas.microsoft.com/office/powerpoint/2010/main" val="109648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D90A-4764-CFF0-A3F4-2697603419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1A9F6-53FB-E9E5-9994-2D984A461B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0BA59-2459-F755-A0F5-221BE633CF35}"/>
              </a:ext>
            </a:extLst>
          </p:cNvPr>
          <p:cNvSpPr>
            <a:spLocks noGrp="1"/>
          </p:cNvSpPr>
          <p:nvPr>
            <p:ph type="dt" sz="half" idx="10"/>
          </p:nvPr>
        </p:nvSpPr>
        <p:spPr/>
        <p:txBody>
          <a:bodyPr/>
          <a:lstStyle/>
          <a:p>
            <a:fld id="{A644E39B-2BAA-4A68-B885-719B8263F123}" type="datetimeFigureOut">
              <a:rPr lang="en-US" smtClean="0"/>
              <a:t>4/13/2024</a:t>
            </a:fld>
            <a:endParaRPr lang="en-US"/>
          </a:p>
        </p:txBody>
      </p:sp>
      <p:sp>
        <p:nvSpPr>
          <p:cNvPr id="5" name="Footer Placeholder 4">
            <a:extLst>
              <a:ext uri="{FF2B5EF4-FFF2-40B4-BE49-F238E27FC236}">
                <a16:creationId xmlns:a16="http://schemas.microsoft.com/office/drawing/2014/main" id="{38EB3A5A-3848-AE83-E6B5-AE58CB00C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2E5E5-06A0-9359-D575-66E1A2AB85C6}"/>
              </a:ext>
            </a:extLst>
          </p:cNvPr>
          <p:cNvSpPr>
            <a:spLocks noGrp="1"/>
          </p:cNvSpPr>
          <p:nvPr>
            <p:ph type="sldNum" sz="quarter" idx="12"/>
          </p:nvPr>
        </p:nvSpPr>
        <p:spPr/>
        <p:txBody>
          <a:bodyPr/>
          <a:lstStyle/>
          <a:p>
            <a:fld id="{E5194606-7B08-47A1-A3A1-9D59CF364302}" type="slidenum">
              <a:rPr lang="en-US" smtClean="0"/>
              <a:t>‹#›</a:t>
            </a:fld>
            <a:endParaRPr lang="en-US"/>
          </a:p>
        </p:txBody>
      </p:sp>
    </p:spTree>
    <p:extLst>
      <p:ext uri="{BB962C8B-B14F-4D97-AF65-F5344CB8AC3E}">
        <p14:creationId xmlns:p14="http://schemas.microsoft.com/office/powerpoint/2010/main" val="14463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4557-146C-A3C5-75A8-D404A8286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1E5821-F213-CB7B-AF6F-D91E05F66A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79B7EF-9596-AEBD-8410-912864E4AF5C}"/>
              </a:ext>
            </a:extLst>
          </p:cNvPr>
          <p:cNvSpPr>
            <a:spLocks noGrp="1"/>
          </p:cNvSpPr>
          <p:nvPr>
            <p:ph type="dt" sz="half" idx="10"/>
          </p:nvPr>
        </p:nvSpPr>
        <p:spPr/>
        <p:txBody>
          <a:bodyPr/>
          <a:lstStyle/>
          <a:p>
            <a:fld id="{A644E39B-2BAA-4A68-B885-719B8263F123}" type="datetimeFigureOut">
              <a:rPr lang="en-US" smtClean="0"/>
              <a:t>4/13/2024</a:t>
            </a:fld>
            <a:endParaRPr lang="en-US"/>
          </a:p>
        </p:txBody>
      </p:sp>
      <p:sp>
        <p:nvSpPr>
          <p:cNvPr id="5" name="Footer Placeholder 4">
            <a:extLst>
              <a:ext uri="{FF2B5EF4-FFF2-40B4-BE49-F238E27FC236}">
                <a16:creationId xmlns:a16="http://schemas.microsoft.com/office/drawing/2014/main" id="{6D3A86BB-3D63-C82D-6FAC-44F4D8087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3B37E-BAC6-D009-5BD9-C454B31636C0}"/>
              </a:ext>
            </a:extLst>
          </p:cNvPr>
          <p:cNvSpPr>
            <a:spLocks noGrp="1"/>
          </p:cNvSpPr>
          <p:nvPr>
            <p:ph type="sldNum" sz="quarter" idx="12"/>
          </p:nvPr>
        </p:nvSpPr>
        <p:spPr/>
        <p:txBody>
          <a:bodyPr/>
          <a:lstStyle/>
          <a:p>
            <a:fld id="{E5194606-7B08-47A1-A3A1-9D59CF364302}" type="slidenum">
              <a:rPr lang="en-US" smtClean="0"/>
              <a:t>‹#›</a:t>
            </a:fld>
            <a:endParaRPr lang="en-US"/>
          </a:p>
        </p:txBody>
      </p:sp>
    </p:spTree>
    <p:extLst>
      <p:ext uri="{BB962C8B-B14F-4D97-AF65-F5344CB8AC3E}">
        <p14:creationId xmlns:p14="http://schemas.microsoft.com/office/powerpoint/2010/main" val="13818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4857-0924-AFED-310A-AE84CD776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25B0BE-905F-3382-0707-81BAB8A2D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E2FCFF-8F4A-3807-A69A-251D4BD5ED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ACF62D-D4E1-A50C-96AA-C6FC90776984}"/>
              </a:ext>
            </a:extLst>
          </p:cNvPr>
          <p:cNvSpPr>
            <a:spLocks noGrp="1"/>
          </p:cNvSpPr>
          <p:nvPr>
            <p:ph type="dt" sz="half" idx="10"/>
          </p:nvPr>
        </p:nvSpPr>
        <p:spPr/>
        <p:txBody>
          <a:bodyPr/>
          <a:lstStyle/>
          <a:p>
            <a:fld id="{A644E39B-2BAA-4A68-B885-719B8263F123}" type="datetimeFigureOut">
              <a:rPr lang="en-US" smtClean="0"/>
              <a:t>4/13/2024</a:t>
            </a:fld>
            <a:endParaRPr lang="en-US"/>
          </a:p>
        </p:txBody>
      </p:sp>
      <p:sp>
        <p:nvSpPr>
          <p:cNvPr id="6" name="Footer Placeholder 5">
            <a:extLst>
              <a:ext uri="{FF2B5EF4-FFF2-40B4-BE49-F238E27FC236}">
                <a16:creationId xmlns:a16="http://schemas.microsoft.com/office/drawing/2014/main" id="{F859E331-8B82-8360-F401-7A6016AA42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14E06-AB54-DDB6-8606-9969201499EC}"/>
              </a:ext>
            </a:extLst>
          </p:cNvPr>
          <p:cNvSpPr>
            <a:spLocks noGrp="1"/>
          </p:cNvSpPr>
          <p:nvPr>
            <p:ph type="sldNum" sz="quarter" idx="12"/>
          </p:nvPr>
        </p:nvSpPr>
        <p:spPr/>
        <p:txBody>
          <a:bodyPr/>
          <a:lstStyle/>
          <a:p>
            <a:fld id="{E5194606-7B08-47A1-A3A1-9D59CF364302}" type="slidenum">
              <a:rPr lang="en-US" smtClean="0"/>
              <a:t>‹#›</a:t>
            </a:fld>
            <a:endParaRPr lang="en-US"/>
          </a:p>
        </p:txBody>
      </p:sp>
    </p:spTree>
    <p:extLst>
      <p:ext uri="{BB962C8B-B14F-4D97-AF65-F5344CB8AC3E}">
        <p14:creationId xmlns:p14="http://schemas.microsoft.com/office/powerpoint/2010/main" val="124592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9C1F-387E-9153-2E11-68C88734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609017-34DB-A4BB-EE4E-34BAAA635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E0E53-F262-2799-F41C-50FA37277B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2CC51D-DCE2-75D3-4841-33B396AF4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F6FB4-5D5C-A8A6-D5E4-129308E931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9792BC-1019-B596-9EA6-18134A5AD330}"/>
              </a:ext>
            </a:extLst>
          </p:cNvPr>
          <p:cNvSpPr>
            <a:spLocks noGrp="1"/>
          </p:cNvSpPr>
          <p:nvPr>
            <p:ph type="dt" sz="half" idx="10"/>
          </p:nvPr>
        </p:nvSpPr>
        <p:spPr/>
        <p:txBody>
          <a:bodyPr/>
          <a:lstStyle/>
          <a:p>
            <a:fld id="{A644E39B-2BAA-4A68-B885-719B8263F123}" type="datetimeFigureOut">
              <a:rPr lang="en-US" smtClean="0"/>
              <a:t>4/13/2024</a:t>
            </a:fld>
            <a:endParaRPr lang="en-US"/>
          </a:p>
        </p:txBody>
      </p:sp>
      <p:sp>
        <p:nvSpPr>
          <p:cNvPr id="8" name="Footer Placeholder 7">
            <a:extLst>
              <a:ext uri="{FF2B5EF4-FFF2-40B4-BE49-F238E27FC236}">
                <a16:creationId xmlns:a16="http://schemas.microsoft.com/office/drawing/2014/main" id="{1C6F81FD-AE38-41FE-E82E-476DD0B5D7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6DF196-DB84-8874-8AB1-5A41D21DDD4D}"/>
              </a:ext>
            </a:extLst>
          </p:cNvPr>
          <p:cNvSpPr>
            <a:spLocks noGrp="1"/>
          </p:cNvSpPr>
          <p:nvPr>
            <p:ph type="sldNum" sz="quarter" idx="12"/>
          </p:nvPr>
        </p:nvSpPr>
        <p:spPr/>
        <p:txBody>
          <a:bodyPr/>
          <a:lstStyle/>
          <a:p>
            <a:fld id="{E5194606-7B08-47A1-A3A1-9D59CF364302}" type="slidenum">
              <a:rPr lang="en-US" smtClean="0"/>
              <a:t>‹#›</a:t>
            </a:fld>
            <a:endParaRPr lang="en-US"/>
          </a:p>
        </p:txBody>
      </p:sp>
    </p:spTree>
    <p:extLst>
      <p:ext uri="{BB962C8B-B14F-4D97-AF65-F5344CB8AC3E}">
        <p14:creationId xmlns:p14="http://schemas.microsoft.com/office/powerpoint/2010/main" val="45832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51BD-A712-B9AE-31BF-013F7D5419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08ADE4-153A-4A3C-4130-F0443396D473}"/>
              </a:ext>
            </a:extLst>
          </p:cNvPr>
          <p:cNvSpPr>
            <a:spLocks noGrp="1"/>
          </p:cNvSpPr>
          <p:nvPr>
            <p:ph type="dt" sz="half" idx="10"/>
          </p:nvPr>
        </p:nvSpPr>
        <p:spPr/>
        <p:txBody>
          <a:bodyPr/>
          <a:lstStyle/>
          <a:p>
            <a:fld id="{A644E39B-2BAA-4A68-B885-719B8263F123}" type="datetimeFigureOut">
              <a:rPr lang="en-US" smtClean="0"/>
              <a:t>4/13/2024</a:t>
            </a:fld>
            <a:endParaRPr lang="en-US"/>
          </a:p>
        </p:txBody>
      </p:sp>
      <p:sp>
        <p:nvSpPr>
          <p:cNvPr id="4" name="Footer Placeholder 3">
            <a:extLst>
              <a:ext uri="{FF2B5EF4-FFF2-40B4-BE49-F238E27FC236}">
                <a16:creationId xmlns:a16="http://schemas.microsoft.com/office/drawing/2014/main" id="{539B752F-D395-0C58-C704-62F96D327A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43E1AD-3C49-329A-6F56-69F8DAA61EC7}"/>
              </a:ext>
            </a:extLst>
          </p:cNvPr>
          <p:cNvSpPr>
            <a:spLocks noGrp="1"/>
          </p:cNvSpPr>
          <p:nvPr>
            <p:ph type="sldNum" sz="quarter" idx="12"/>
          </p:nvPr>
        </p:nvSpPr>
        <p:spPr/>
        <p:txBody>
          <a:bodyPr/>
          <a:lstStyle/>
          <a:p>
            <a:fld id="{E5194606-7B08-47A1-A3A1-9D59CF364302}" type="slidenum">
              <a:rPr lang="en-US" smtClean="0"/>
              <a:t>‹#›</a:t>
            </a:fld>
            <a:endParaRPr lang="en-US"/>
          </a:p>
        </p:txBody>
      </p:sp>
    </p:spTree>
    <p:extLst>
      <p:ext uri="{BB962C8B-B14F-4D97-AF65-F5344CB8AC3E}">
        <p14:creationId xmlns:p14="http://schemas.microsoft.com/office/powerpoint/2010/main" val="43266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79312E-614A-57C5-0BFB-E8B43C0DD4E4}"/>
              </a:ext>
            </a:extLst>
          </p:cNvPr>
          <p:cNvSpPr>
            <a:spLocks noGrp="1"/>
          </p:cNvSpPr>
          <p:nvPr>
            <p:ph type="dt" sz="half" idx="10"/>
          </p:nvPr>
        </p:nvSpPr>
        <p:spPr/>
        <p:txBody>
          <a:bodyPr/>
          <a:lstStyle/>
          <a:p>
            <a:fld id="{A644E39B-2BAA-4A68-B885-719B8263F123}" type="datetimeFigureOut">
              <a:rPr lang="en-US" smtClean="0"/>
              <a:t>4/13/2024</a:t>
            </a:fld>
            <a:endParaRPr lang="en-US"/>
          </a:p>
        </p:txBody>
      </p:sp>
      <p:sp>
        <p:nvSpPr>
          <p:cNvPr id="3" name="Footer Placeholder 2">
            <a:extLst>
              <a:ext uri="{FF2B5EF4-FFF2-40B4-BE49-F238E27FC236}">
                <a16:creationId xmlns:a16="http://schemas.microsoft.com/office/drawing/2014/main" id="{3286BA4C-D45D-2BA9-4623-71C9D5DD32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45D563-3814-EA5A-C3D8-BCFEDB770667}"/>
              </a:ext>
            </a:extLst>
          </p:cNvPr>
          <p:cNvSpPr>
            <a:spLocks noGrp="1"/>
          </p:cNvSpPr>
          <p:nvPr>
            <p:ph type="sldNum" sz="quarter" idx="12"/>
          </p:nvPr>
        </p:nvSpPr>
        <p:spPr/>
        <p:txBody>
          <a:bodyPr/>
          <a:lstStyle/>
          <a:p>
            <a:fld id="{E5194606-7B08-47A1-A3A1-9D59CF364302}" type="slidenum">
              <a:rPr lang="en-US" smtClean="0"/>
              <a:t>‹#›</a:t>
            </a:fld>
            <a:endParaRPr lang="en-US"/>
          </a:p>
        </p:txBody>
      </p:sp>
    </p:spTree>
    <p:extLst>
      <p:ext uri="{BB962C8B-B14F-4D97-AF65-F5344CB8AC3E}">
        <p14:creationId xmlns:p14="http://schemas.microsoft.com/office/powerpoint/2010/main" val="381895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F58C-604F-1B7F-6175-BBE09114B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58C2F6-286D-8575-03A8-B5F4D8ADCA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064F7D-75BD-7EAD-A7B4-731657E1D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3A37EA-7FCB-B157-5E46-859201DFE1D8}"/>
              </a:ext>
            </a:extLst>
          </p:cNvPr>
          <p:cNvSpPr>
            <a:spLocks noGrp="1"/>
          </p:cNvSpPr>
          <p:nvPr>
            <p:ph type="dt" sz="half" idx="10"/>
          </p:nvPr>
        </p:nvSpPr>
        <p:spPr/>
        <p:txBody>
          <a:bodyPr/>
          <a:lstStyle/>
          <a:p>
            <a:fld id="{A644E39B-2BAA-4A68-B885-719B8263F123}" type="datetimeFigureOut">
              <a:rPr lang="en-US" smtClean="0"/>
              <a:t>4/13/2024</a:t>
            </a:fld>
            <a:endParaRPr lang="en-US"/>
          </a:p>
        </p:txBody>
      </p:sp>
      <p:sp>
        <p:nvSpPr>
          <p:cNvPr id="6" name="Footer Placeholder 5">
            <a:extLst>
              <a:ext uri="{FF2B5EF4-FFF2-40B4-BE49-F238E27FC236}">
                <a16:creationId xmlns:a16="http://schemas.microsoft.com/office/drawing/2014/main" id="{4371775A-8468-8E04-9CA9-72C388BD2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3D17B-DE3F-C5B8-D546-02447C0F040C}"/>
              </a:ext>
            </a:extLst>
          </p:cNvPr>
          <p:cNvSpPr>
            <a:spLocks noGrp="1"/>
          </p:cNvSpPr>
          <p:nvPr>
            <p:ph type="sldNum" sz="quarter" idx="12"/>
          </p:nvPr>
        </p:nvSpPr>
        <p:spPr/>
        <p:txBody>
          <a:bodyPr/>
          <a:lstStyle/>
          <a:p>
            <a:fld id="{E5194606-7B08-47A1-A3A1-9D59CF364302}" type="slidenum">
              <a:rPr lang="en-US" smtClean="0"/>
              <a:t>‹#›</a:t>
            </a:fld>
            <a:endParaRPr lang="en-US"/>
          </a:p>
        </p:txBody>
      </p:sp>
    </p:spTree>
    <p:extLst>
      <p:ext uri="{BB962C8B-B14F-4D97-AF65-F5344CB8AC3E}">
        <p14:creationId xmlns:p14="http://schemas.microsoft.com/office/powerpoint/2010/main" val="327168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E8A2-6F3B-F24F-70F3-E2FF08B76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08656B-66C0-86D9-D1FF-1C62D36F1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78041A-60D9-C06E-BCFF-1DAB7BBC4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767DD-1674-EC65-CA8F-D52B1F3ADF26}"/>
              </a:ext>
            </a:extLst>
          </p:cNvPr>
          <p:cNvSpPr>
            <a:spLocks noGrp="1"/>
          </p:cNvSpPr>
          <p:nvPr>
            <p:ph type="dt" sz="half" idx="10"/>
          </p:nvPr>
        </p:nvSpPr>
        <p:spPr/>
        <p:txBody>
          <a:bodyPr/>
          <a:lstStyle/>
          <a:p>
            <a:fld id="{A644E39B-2BAA-4A68-B885-719B8263F123}" type="datetimeFigureOut">
              <a:rPr lang="en-US" smtClean="0"/>
              <a:t>4/13/2024</a:t>
            </a:fld>
            <a:endParaRPr lang="en-US"/>
          </a:p>
        </p:txBody>
      </p:sp>
      <p:sp>
        <p:nvSpPr>
          <p:cNvPr id="6" name="Footer Placeholder 5">
            <a:extLst>
              <a:ext uri="{FF2B5EF4-FFF2-40B4-BE49-F238E27FC236}">
                <a16:creationId xmlns:a16="http://schemas.microsoft.com/office/drawing/2014/main" id="{455E4E3D-AC46-BA0E-6C23-1992A4B841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E8214-1AEB-CF9E-AD63-92F6CCF459A5}"/>
              </a:ext>
            </a:extLst>
          </p:cNvPr>
          <p:cNvSpPr>
            <a:spLocks noGrp="1"/>
          </p:cNvSpPr>
          <p:nvPr>
            <p:ph type="sldNum" sz="quarter" idx="12"/>
          </p:nvPr>
        </p:nvSpPr>
        <p:spPr/>
        <p:txBody>
          <a:bodyPr/>
          <a:lstStyle/>
          <a:p>
            <a:fld id="{E5194606-7B08-47A1-A3A1-9D59CF364302}" type="slidenum">
              <a:rPr lang="en-US" smtClean="0"/>
              <a:t>‹#›</a:t>
            </a:fld>
            <a:endParaRPr lang="en-US"/>
          </a:p>
        </p:txBody>
      </p:sp>
    </p:spTree>
    <p:extLst>
      <p:ext uri="{BB962C8B-B14F-4D97-AF65-F5344CB8AC3E}">
        <p14:creationId xmlns:p14="http://schemas.microsoft.com/office/powerpoint/2010/main" val="340106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58B98D-C994-01D8-EB59-07E22083B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188D35-0DF1-5223-6068-F661C6F9E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16CA0-9AE8-1A6F-6ACB-92C5EECEEE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44E39B-2BAA-4A68-B885-719B8263F123}" type="datetimeFigureOut">
              <a:rPr lang="en-US" smtClean="0"/>
              <a:t>4/13/2024</a:t>
            </a:fld>
            <a:endParaRPr lang="en-US"/>
          </a:p>
        </p:txBody>
      </p:sp>
      <p:sp>
        <p:nvSpPr>
          <p:cNvPr id="5" name="Footer Placeholder 4">
            <a:extLst>
              <a:ext uri="{FF2B5EF4-FFF2-40B4-BE49-F238E27FC236}">
                <a16:creationId xmlns:a16="http://schemas.microsoft.com/office/drawing/2014/main" id="{74E350EF-E0D3-2E43-8E26-8155AE6000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ED0D1E-50E5-D0CF-9EE1-BAA6FC21B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194606-7B08-47A1-A3A1-9D59CF364302}" type="slidenum">
              <a:rPr lang="en-US" smtClean="0"/>
              <a:t>‹#›</a:t>
            </a:fld>
            <a:endParaRPr lang="en-US"/>
          </a:p>
        </p:txBody>
      </p:sp>
    </p:spTree>
    <p:extLst>
      <p:ext uri="{BB962C8B-B14F-4D97-AF65-F5344CB8AC3E}">
        <p14:creationId xmlns:p14="http://schemas.microsoft.com/office/powerpoint/2010/main" val="3945769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oursera.org/articles/what-is-a-scatter-plo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3E70-7A74-1AE7-D4ED-8B32E131C88A}"/>
              </a:ext>
            </a:extLst>
          </p:cNvPr>
          <p:cNvSpPr>
            <a:spLocks noGrp="1"/>
          </p:cNvSpPr>
          <p:nvPr>
            <p:ph type="ctrTitle"/>
          </p:nvPr>
        </p:nvSpPr>
        <p:spPr>
          <a:xfrm>
            <a:off x="992322" y="1175335"/>
            <a:ext cx="4172480" cy="2495971"/>
          </a:xfrm>
        </p:spPr>
        <p:txBody>
          <a:bodyPr anchor="b">
            <a:normAutofit/>
          </a:bodyPr>
          <a:lstStyle/>
          <a:p>
            <a:r>
              <a:rPr lang="en-US" sz="4000"/>
              <a:t>Scatter Plot</a:t>
            </a:r>
          </a:p>
        </p:txBody>
      </p:sp>
      <p:sp>
        <p:nvSpPr>
          <p:cNvPr id="3" name="Subtitle 2">
            <a:extLst>
              <a:ext uri="{FF2B5EF4-FFF2-40B4-BE49-F238E27FC236}">
                <a16:creationId xmlns:a16="http://schemas.microsoft.com/office/drawing/2014/main" id="{A317F44B-DEF8-A942-AFDC-28BB61F7BAEC}"/>
              </a:ext>
            </a:extLst>
          </p:cNvPr>
          <p:cNvSpPr>
            <a:spLocks noGrp="1"/>
          </p:cNvSpPr>
          <p:nvPr>
            <p:ph type="subTitle" idx="1"/>
          </p:nvPr>
        </p:nvSpPr>
        <p:spPr>
          <a:xfrm>
            <a:off x="977820" y="3930449"/>
            <a:ext cx="4198479" cy="1724313"/>
          </a:xfrm>
        </p:spPr>
        <p:txBody>
          <a:bodyPr anchor="t">
            <a:normAutofit/>
          </a:bodyPr>
          <a:lstStyle/>
          <a:p>
            <a:r>
              <a:rPr lang="en-US" sz="2000"/>
              <a:t>Jire Dada</a:t>
            </a:r>
          </a:p>
          <a:p>
            <a:r>
              <a:rPr lang="en-US" sz="2000"/>
              <a:t>CTEC298</a:t>
            </a:r>
          </a:p>
          <a:p>
            <a:r>
              <a:rPr lang="en-US" sz="2000"/>
              <a:t>Professor Bemley</a:t>
            </a:r>
          </a:p>
          <a:p>
            <a:r>
              <a:rPr lang="en-US" sz="2000"/>
              <a:t>4/16/2024</a:t>
            </a:r>
          </a:p>
        </p:txBody>
      </p:sp>
      <p:pic>
        <p:nvPicPr>
          <p:cNvPr id="13" name="Picture 12">
            <a:extLst>
              <a:ext uri="{FF2B5EF4-FFF2-40B4-BE49-F238E27FC236}">
                <a16:creationId xmlns:a16="http://schemas.microsoft.com/office/drawing/2014/main" id="{834E44E6-3F47-3535-4552-F2D18F7DFBD8}"/>
              </a:ext>
            </a:extLst>
          </p:cNvPr>
          <p:cNvPicPr>
            <a:picLocks noChangeAspect="1"/>
          </p:cNvPicPr>
          <p:nvPr/>
        </p:nvPicPr>
        <p:blipFill rotWithShape="1">
          <a:blip r:embed="rId2"/>
          <a:srcRect l="23050" r="15394" b="-1"/>
          <a:stretch/>
        </p:blipFill>
        <p:spPr>
          <a:xfrm>
            <a:off x="6096000" y="-1"/>
            <a:ext cx="6096000" cy="6858001"/>
          </a:xfrm>
          <a:prstGeom prst="rect">
            <a:avLst/>
          </a:prstGeom>
        </p:spPr>
      </p:pic>
      <p:grpSp>
        <p:nvGrpSpPr>
          <p:cNvPr id="14" name="Group 13">
            <a:extLst>
              <a:ext uri="{FF2B5EF4-FFF2-40B4-BE49-F238E27FC236}">
                <a16:creationId xmlns:a16="http://schemas.microsoft.com/office/drawing/2014/main" id="{2B33CDD2-C0CB-D8AD-886D-0ABC95A02B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96001" y="-2"/>
            <a:ext cx="6096000" cy="6858001"/>
            <a:chOff x="-1" y="0"/>
            <a:chExt cx="7390263" cy="6858001"/>
          </a:xfrm>
        </p:grpSpPr>
        <p:sp>
          <p:nvSpPr>
            <p:cNvPr id="10" name="Rectangle 9">
              <a:extLst>
                <a:ext uri="{FF2B5EF4-FFF2-40B4-BE49-F238E27FC236}">
                  <a16:creationId xmlns:a16="http://schemas.microsoft.com/office/drawing/2014/main" id="{AC7F47A2-1E11-C302-6F8E-F0323999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AED115-5F26-CFFE-25B4-8CCB743BA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B3032F8-FDD1-98F1-B20E-FB9CDF9EB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Tree>
    <p:extLst>
      <p:ext uri="{BB962C8B-B14F-4D97-AF65-F5344CB8AC3E}">
        <p14:creationId xmlns:p14="http://schemas.microsoft.com/office/powerpoint/2010/main" val="361821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1A9EF-9BAF-AD58-958C-6480710057AC}"/>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What is scatter plot</a:t>
            </a:r>
          </a:p>
        </p:txBody>
      </p:sp>
      <p:sp>
        <p:nvSpPr>
          <p:cNvPr id="3" name="Content Placeholder 2">
            <a:extLst>
              <a:ext uri="{FF2B5EF4-FFF2-40B4-BE49-F238E27FC236}">
                <a16:creationId xmlns:a16="http://schemas.microsoft.com/office/drawing/2014/main" id="{E64F73EF-0A70-FF10-EDB2-98C1AFF7DCB7}"/>
              </a:ext>
            </a:extLst>
          </p:cNvPr>
          <p:cNvSpPr>
            <a:spLocks noGrp="1"/>
          </p:cNvSpPr>
          <p:nvPr>
            <p:ph idx="1"/>
          </p:nvPr>
        </p:nvSpPr>
        <p:spPr>
          <a:xfrm>
            <a:off x="804672" y="2421682"/>
            <a:ext cx="4977578" cy="3639289"/>
          </a:xfrm>
        </p:spPr>
        <p:txBody>
          <a:bodyPr anchor="ctr">
            <a:normAutofit/>
          </a:bodyPr>
          <a:lstStyle/>
          <a:p>
            <a:r>
              <a:rPr lang="en-US" sz="1800">
                <a:solidFill>
                  <a:schemeClr val="tx2"/>
                </a:solidFill>
              </a:rPr>
              <a:t>The type of graph that displayed the relationship between two variables. It shows the relationships and patterns in data that are represented on the graph.</a:t>
            </a:r>
          </a:p>
          <a:p>
            <a:r>
              <a:rPr lang="en-US" sz="1800">
                <a:solidFill>
                  <a:schemeClr val="tx2"/>
                </a:solidFill>
              </a:rPr>
              <a:t>This is a plot of X-axis AND Y-axis coordinates, presented in the plot on a graph as (x,y).</a:t>
            </a:r>
          </a:p>
          <a:p>
            <a:endParaRPr lang="en-US" sz="1800">
              <a:solidFill>
                <a:schemeClr val="tx2"/>
              </a:solidFill>
            </a:endParaRPr>
          </a:p>
          <a:p>
            <a:endParaRPr lang="en-US" sz="1800">
              <a:solidFill>
                <a:schemeClr val="tx2"/>
              </a:solidFill>
            </a:endParaRPr>
          </a:p>
        </p:txBody>
      </p:sp>
      <p:grpSp>
        <p:nvGrpSpPr>
          <p:cNvPr id="1035" name="Group 1034">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036" name="Freeform: Shape 1035">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What is a Scatter Plot - Definition, Graph &amp; Examples">
            <a:extLst>
              <a:ext uri="{FF2B5EF4-FFF2-40B4-BE49-F238E27FC236}">
                <a16:creationId xmlns:a16="http://schemas.microsoft.com/office/drawing/2014/main" id="{7B1890ED-C3A3-02A7-1E96-D7F9CCBAD8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00821" y="1911141"/>
            <a:ext cx="3661831" cy="3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16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D8F17-11ED-BA8C-4CE4-B332892ABC5D}"/>
              </a:ext>
            </a:extLst>
          </p:cNvPr>
          <p:cNvSpPr>
            <a:spLocks noGrp="1"/>
          </p:cNvSpPr>
          <p:nvPr>
            <p:ph type="title"/>
          </p:nvPr>
        </p:nvSpPr>
        <p:spPr>
          <a:xfrm>
            <a:off x="841248" y="256032"/>
            <a:ext cx="10506456" cy="1014984"/>
          </a:xfrm>
        </p:spPr>
        <p:txBody>
          <a:bodyPr anchor="b">
            <a:normAutofit/>
          </a:bodyPr>
          <a:lstStyle/>
          <a:p>
            <a:r>
              <a:rPr lang="en-US" dirty="0"/>
              <a:t>Types of scatter plots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A7C90BB-38B3-66E4-3B6B-CAF7504A5DDC}"/>
              </a:ext>
            </a:extLst>
          </p:cNvPr>
          <p:cNvGraphicFramePr>
            <a:graphicFrameLocks noGrp="1"/>
          </p:cNvGraphicFramePr>
          <p:nvPr>
            <p:ph idx="1"/>
            <p:extLst>
              <p:ext uri="{D42A27DB-BD31-4B8C-83A1-F6EECF244321}">
                <p14:modId xmlns:p14="http://schemas.microsoft.com/office/powerpoint/2010/main" val="352541350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02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31E87-2BEB-BCF5-2BA0-B1F80989614B}"/>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What is a scatter plot used for?</a:t>
            </a:r>
          </a:p>
        </p:txBody>
      </p:sp>
      <p:sp>
        <p:nvSpPr>
          <p:cNvPr id="3" name="Content Placeholder 2">
            <a:extLst>
              <a:ext uri="{FF2B5EF4-FFF2-40B4-BE49-F238E27FC236}">
                <a16:creationId xmlns:a16="http://schemas.microsoft.com/office/drawing/2014/main" id="{ACE94FA8-A30B-4D9C-17B3-D01B4596797C}"/>
              </a:ext>
            </a:extLst>
          </p:cNvPr>
          <p:cNvSpPr>
            <a:spLocks noGrp="1"/>
          </p:cNvSpPr>
          <p:nvPr>
            <p:ph idx="1"/>
          </p:nvPr>
        </p:nvSpPr>
        <p:spPr>
          <a:xfrm>
            <a:off x="804672" y="2421682"/>
            <a:ext cx="4977578" cy="3639289"/>
          </a:xfrm>
        </p:spPr>
        <p:txBody>
          <a:bodyPr anchor="ctr">
            <a:normAutofit/>
          </a:bodyPr>
          <a:lstStyle/>
          <a:p>
            <a:r>
              <a:rPr lang="en-US" sz="1800" b="0" i="0">
                <a:solidFill>
                  <a:schemeClr val="tx2"/>
                </a:solidFill>
                <a:effectLst/>
                <a:latin typeface="Source Sans Pro" panose="020B0503030403020204" pitchFamily="34" charset="0"/>
              </a:rPr>
              <a:t>You may use a scatter plot to visualize the relationship between variables, especially when you're looking for trends and want to make predictions. For example, you may want to show a connection between sugar consumption and weight. You could plot this on a scatter plot, with one axis representing the amount of sugar each person consumed during a specific time. The other axis may represent the pounds gained or lost during that time.</a:t>
            </a:r>
          </a:p>
          <a:p>
            <a:r>
              <a:rPr lang="en-US" sz="1800" b="0" i="0">
                <a:solidFill>
                  <a:schemeClr val="tx2"/>
                </a:solidFill>
                <a:effectLst/>
                <a:latin typeface="Source Sans Pro" panose="020B0503030403020204" pitchFamily="34" charset="0"/>
              </a:rPr>
              <a:t>Representing the data in this format helps you analyze it. You can see how the different data points relate to each other.</a:t>
            </a:r>
            <a:endParaRPr lang="en-US" sz="18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tatistics">
            <a:extLst>
              <a:ext uri="{FF2B5EF4-FFF2-40B4-BE49-F238E27FC236}">
                <a16:creationId xmlns:a16="http://schemas.microsoft.com/office/drawing/2014/main" id="{1DAD1C3A-7755-CB18-81E0-7DEEA341B0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96525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304AE-911F-5F58-A63D-EE26CC4F69D5}"/>
              </a:ext>
            </a:extLst>
          </p:cNvPr>
          <p:cNvSpPr>
            <a:spLocks noGrp="1"/>
          </p:cNvSpPr>
          <p:nvPr>
            <p:ph type="title"/>
          </p:nvPr>
        </p:nvSpPr>
        <p:spPr>
          <a:xfrm>
            <a:off x="6094105" y="802955"/>
            <a:ext cx="4977976" cy="1454051"/>
          </a:xfrm>
        </p:spPr>
        <p:txBody>
          <a:bodyPr>
            <a:normAutofit/>
          </a:bodyPr>
          <a:lstStyle/>
          <a:p>
            <a:r>
              <a:rPr lang="en-US" sz="1700" b="0" i="0" dirty="0">
                <a:solidFill>
                  <a:schemeClr val="tx2"/>
                </a:solidFill>
                <a:effectLst/>
                <a:latin typeface="Source Sans Pro" panose="020B0503030403020204" pitchFamily="34" charset="0"/>
              </a:rPr>
              <a:t>Scatter plots are more useful when you're working with paired numerical data and have no more than two variables to examine. </a:t>
            </a:r>
            <a:endParaRPr lang="en-US" sz="1700" dirty="0">
              <a:solidFill>
                <a:schemeClr val="tx2"/>
              </a:solidFill>
            </a:endParaRPr>
          </a:p>
        </p:txBody>
      </p:sp>
      <p:pic>
        <p:nvPicPr>
          <p:cNvPr id="7" name="Graphic 6" descr="Statistics">
            <a:extLst>
              <a:ext uri="{FF2B5EF4-FFF2-40B4-BE49-F238E27FC236}">
                <a16:creationId xmlns:a16="http://schemas.microsoft.com/office/drawing/2014/main" id="{B885B2F5-9795-3ACF-44C6-200B033A84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C3FC591F-0F4D-2428-4189-1B3A7CAC49A6}"/>
              </a:ext>
            </a:extLst>
          </p:cNvPr>
          <p:cNvSpPr>
            <a:spLocks noGrp="1"/>
          </p:cNvSpPr>
          <p:nvPr>
            <p:ph idx="1"/>
          </p:nvPr>
        </p:nvSpPr>
        <p:spPr>
          <a:xfrm>
            <a:off x="6090574" y="2421682"/>
            <a:ext cx="4977578" cy="3639289"/>
          </a:xfrm>
        </p:spPr>
        <p:txBody>
          <a:bodyPr anchor="ctr">
            <a:normAutofit/>
          </a:bodyPr>
          <a:lstStyle/>
          <a:p>
            <a:r>
              <a:rPr lang="en-US" sz="1800" b="1" i="0" dirty="0">
                <a:solidFill>
                  <a:schemeClr val="tx2"/>
                </a:solidFill>
                <a:effectLst/>
                <a:latin typeface="var(--cds-font-family-source-sans-pro)"/>
              </a:rPr>
              <a:t>Examining the relationship between two variables.</a:t>
            </a:r>
            <a:r>
              <a:rPr lang="en-US" sz="1800" b="0" i="0" dirty="0">
                <a:solidFill>
                  <a:schemeClr val="tx2"/>
                </a:solidFill>
                <a:effectLst/>
                <a:latin typeface="var(--cds-font-family-source-sans-pro)"/>
              </a:rPr>
              <a:t> A human resources director may use a scatter plot to explore the connection between employees' salary and their sense of job satisfaction. After administering a job satisfaction survey, they could plot the survey results along with the salary of each participating employee and look for the connection between the two.</a:t>
            </a:r>
          </a:p>
          <a:p>
            <a:endParaRPr lang="en-US"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4185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EC7D2-D22B-1513-7508-A91F48B14513}"/>
              </a:ext>
            </a:extLst>
          </p:cNvPr>
          <p:cNvSpPr>
            <a:spLocks noGrp="1"/>
          </p:cNvSpPr>
          <p:nvPr>
            <p:ph type="title"/>
          </p:nvPr>
        </p:nvSpPr>
        <p:spPr>
          <a:xfrm>
            <a:off x="761803" y="350196"/>
            <a:ext cx="4646904" cy="1624520"/>
          </a:xfrm>
        </p:spPr>
        <p:txBody>
          <a:bodyPr anchor="ctr">
            <a:normAutofit/>
          </a:bodyPr>
          <a:lstStyle/>
          <a:p>
            <a:r>
              <a:rPr lang="en-US" sz="4000"/>
              <a:t>Who uses scatter plots?</a:t>
            </a:r>
          </a:p>
        </p:txBody>
      </p:sp>
      <p:sp>
        <p:nvSpPr>
          <p:cNvPr id="3" name="Content Placeholder 2">
            <a:extLst>
              <a:ext uri="{FF2B5EF4-FFF2-40B4-BE49-F238E27FC236}">
                <a16:creationId xmlns:a16="http://schemas.microsoft.com/office/drawing/2014/main" id="{D6349BBE-BB13-C5F0-CEF6-F24F791E88C5}"/>
              </a:ext>
            </a:extLst>
          </p:cNvPr>
          <p:cNvSpPr>
            <a:spLocks noGrp="1"/>
          </p:cNvSpPr>
          <p:nvPr>
            <p:ph idx="1"/>
          </p:nvPr>
        </p:nvSpPr>
        <p:spPr>
          <a:xfrm>
            <a:off x="761802" y="2743200"/>
            <a:ext cx="4646905" cy="3613149"/>
          </a:xfrm>
        </p:spPr>
        <p:txBody>
          <a:bodyPr anchor="ctr">
            <a:normAutofit/>
          </a:bodyPr>
          <a:lstStyle/>
          <a:p>
            <a:r>
              <a:rPr lang="en-US" sz="2000" b="0" i="0" dirty="0">
                <a:effectLst/>
                <a:latin typeface="Source Sans Pro" panose="020B0503030403020204" pitchFamily="34" charset="0"/>
              </a:rPr>
              <a:t>People using data to draw conclusions and make predictions are likelier to use scatter plots. This includes those who work with numbers—economists, project managers, and scientists. If you are a data </a:t>
            </a:r>
            <a:r>
              <a:rPr lang="en-US" sz="2000" dirty="0">
                <a:latin typeface="Source Sans Pro" panose="020B0503030403020204" pitchFamily="34" charset="0"/>
              </a:rPr>
              <a:t>analyst</a:t>
            </a:r>
            <a:r>
              <a:rPr lang="en-US" sz="2000" b="0" i="0" dirty="0">
                <a:effectLst/>
                <a:latin typeface="Source Sans Pro" panose="020B0503030403020204" pitchFamily="34" charset="0"/>
              </a:rPr>
              <a:t>, market analyst, or researcher, you may use scatter plots to identify trends and predict how people will behave.</a:t>
            </a:r>
            <a:endParaRPr lang="en-US" sz="2000" dirty="0"/>
          </a:p>
        </p:txBody>
      </p:sp>
      <p:pic>
        <p:nvPicPr>
          <p:cNvPr id="5" name="Picture 4" descr="Financial graphs on a dark display">
            <a:extLst>
              <a:ext uri="{FF2B5EF4-FFF2-40B4-BE49-F238E27FC236}">
                <a16:creationId xmlns:a16="http://schemas.microsoft.com/office/drawing/2014/main" id="{91AD9E14-3629-A64D-848B-2B23792EEE3D}"/>
              </a:ext>
            </a:extLst>
          </p:cNvPr>
          <p:cNvPicPr>
            <a:picLocks noChangeAspect="1"/>
          </p:cNvPicPr>
          <p:nvPr/>
        </p:nvPicPr>
        <p:blipFill rotWithShape="1">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185059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1C53C-144D-88EF-6B9D-6E70DE5D77E9}"/>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Pros and cons of using scatter plots</a:t>
            </a:r>
          </a:p>
        </p:txBody>
      </p:sp>
      <p:pic>
        <p:nvPicPr>
          <p:cNvPr id="7" name="Graphic 6" descr="Statistics">
            <a:extLst>
              <a:ext uri="{FF2B5EF4-FFF2-40B4-BE49-F238E27FC236}">
                <a16:creationId xmlns:a16="http://schemas.microsoft.com/office/drawing/2014/main" id="{2A0815D1-AC8D-8C79-BBFE-CCD01D163E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C725DCC1-6C89-8155-433A-F6EC1700E1C6}"/>
              </a:ext>
            </a:extLst>
          </p:cNvPr>
          <p:cNvSpPr>
            <a:spLocks noGrp="1"/>
          </p:cNvSpPr>
          <p:nvPr>
            <p:ph idx="1"/>
          </p:nvPr>
        </p:nvSpPr>
        <p:spPr>
          <a:xfrm>
            <a:off x="6090574" y="2421682"/>
            <a:ext cx="4977578" cy="3639289"/>
          </a:xfrm>
        </p:spPr>
        <p:txBody>
          <a:bodyPr anchor="ctr">
            <a:normAutofit/>
          </a:bodyPr>
          <a:lstStyle/>
          <a:p>
            <a:pPr>
              <a:buFont typeface="Arial" panose="020B0604020202020204" pitchFamily="34" charset="0"/>
              <a:buChar char="•"/>
            </a:pPr>
            <a:r>
              <a:rPr lang="en-US" sz="1100" b="0" i="0">
                <a:solidFill>
                  <a:schemeClr val="tx2"/>
                </a:solidFill>
                <a:effectLst/>
                <a:latin typeface="var(--cds-font-family-source-sans-pro)"/>
              </a:rPr>
              <a:t>Scatter plots, with their straightforward design, are a breeze to interpret. A mere glance can often reveal a correlation.</a:t>
            </a:r>
          </a:p>
          <a:p>
            <a:pPr>
              <a:buFont typeface="Arial" panose="020B0604020202020204" pitchFamily="34" charset="0"/>
              <a:buChar char="•"/>
            </a:pPr>
            <a:r>
              <a:rPr lang="en-US" sz="1100" b="0" i="0">
                <a:solidFill>
                  <a:schemeClr val="tx2"/>
                </a:solidFill>
                <a:effectLst/>
                <a:latin typeface="var(--cds-font-family-source-sans-pro)"/>
              </a:rPr>
              <a:t>Scatter plots can show non-linear relationships. Some data may show up along a curved line or an irregular formation.</a:t>
            </a:r>
          </a:p>
          <a:p>
            <a:pPr>
              <a:buFont typeface="Arial" panose="020B0604020202020204" pitchFamily="34" charset="0"/>
              <a:buChar char="•"/>
            </a:pPr>
            <a:r>
              <a:rPr lang="en-US" sz="1100" b="0" i="0">
                <a:solidFill>
                  <a:schemeClr val="tx2"/>
                </a:solidFill>
                <a:effectLst/>
                <a:latin typeface="var(--cds-font-family-source-sans-pro)"/>
              </a:rPr>
              <a:t>Scatter plots are easy to create. You can draw one by hand or create one using a computer program like Excel.</a:t>
            </a:r>
          </a:p>
          <a:p>
            <a:pPr>
              <a:buFont typeface="Arial" panose="020B0604020202020204" pitchFamily="34" charset="0"/>
              <a:buChar char="•"/>
            </a:pPr>
            <a:r>
              <a:rPr lang="en-US" sz="1100" b="0" i="0">
                <a:solidFill>
                  <a:schemeClr val="tx2"/>
                </a:solidFill>
                <a:effectLst/>
                <a:latin typeface="var(--cds-font-family-source-sans-pro)"/>
              </a:rPr>
              <a:t>Scatter plots identify correlation. Knowing the relationship between the variables is a starting point for additional analysis.</a:t>
            </a:r>
          </a:p>
          <a:p>
            <a:pPr>
              <a:buFont typeface="Arial" panose="020B0604020202020204" pitchFamily="34" charset="0"/>
              <a:buChar char="•"/>
            </a:pPr>
            <a:r>
              <a:rPr lang="en-US" sz="1100" b="0" i="0">
                <a:solidFill>
                  <a:schemeClr val="tx2"/>
                </a:solidFill>
                <a:effectLst/>
                <a:latin typeface="var(--cds-font-family-source-sans-pro)"/>
              </a:rPr>
              <a:t>Scatter plots allow for limited analysis. You can use a scatter plot to visualize two—and sometimes three-variables, therefore, you need another method for additional analysis.</a:t>
            </a:r>
          </a:p>
          <a:p>
            <a:pPr>
              <a:buFont typeface="Arial" panose="020B0604020202020204" pitchFamily="34" charset="0"/>
              <a:buChar char="•"/>
            </a:pPr>
            <a:r>
              <a:rPr lang="en-US" sz="1100" b="0" i="0">
                <a:solidFill>
                  <a:schemeClr val="tx2"/>
                </a:solidFill>
                <a:effectLst/>
                <a:latin typeface="var(--cds-font-family-source-sans-pro)"/>
              </a:rPr>
              <a:t>Scatter plots do not indicate causation. Correlation is not the same as causation—two variables can be positively or negatively related and caused by additional variables that may not be indicated on the scatter plot.</a:t>
            </a:r>
          </a:p>
          <a:p>
            <a:pPr>
              <a:buFont typeface="Arial" panose="020B0604020202020204" pitchFamily="34" charset="0"/>
              <a:buChar char="•"/>
            </a:pPr>
            <a:r>
              <a:rPr lang="en-US" sz="1100" b="0" i="0">
                <a:solidFill>
                  <a:schemeClr val="tx2"/>
                </a:solidFill>
                <a:effectLst/>
                <a:latin typeface="var(--cds-font-family-source-sans-pro)"/>
              </a:rPr>
              <a:t>Scatter plots with too many data points may be difficult to read. Overlapping data can dilute the data and slow the analysis process.</a:t>
            </a:r>
          </a:p>
          <a:p>
            <a:endParaRPr lang="en-US" sz="11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40207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2056" name="Rectangle 2055">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2057">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674C1CA-5640-1B02-0303-4C9A939FEECC}"/>
              </a:ext>
            </a:extLst>
          </p:cNvPr>
          <p:cNvSpPr>
            <a:spLocks noGrp="1"/>
          </p:cNvSpPr>
          <p:nvPr>
            <p:ph type="title"/>
          </p:nvPr>
        </p:nvSpPr>
        <p:spPr>
          <a:xfrm>
            <a:off x="876691" y="301843"/>
            <a:ext cx="10477109" cy="1003532"/>
          </a:xfrm>
        </p:spPr>
        <p:txBody>
          <a:bodyPr anchor="ctr">
            <a:normAutofit/>
          </a:bodyPr>
          <a:lstStyle/>
          <a:p>
            <a:r>
              <a:rPr lang="en-US" sz="3200">
                <a:solidFill>
                  <a:srgbClr val="FFFFFF"/>
                </a:solidFill>
              </a:rPr>
              <a:t>Data visualization of scatter plots</a:t>
            </a:r>
          </a:p>
        </p:txBody>
      </p:sp>
      <p:sp>
        <p:nvSpPr>
          <p:cNvPr id="3" name="Content Placeholder 2">
            <a:extLst>
              <a:ext uri="{FF2B5EF4-FFF2-40B4-BE49-F238E27FC236}">
                <a16:creationId xmlns:a16="http://schemas.microsoft.com/office/drawing/2014/main" id="{D325D153-F176-5574-94D2-4B8EE76A9D11}"/>
              </a:ext>
            </a:extLst>
          </p:cNvPr>
          <p:cNvSpPr>
            <a:spLocks noGrp="1"/>
          </p:cNvSpPr>
          <p:nvPr>
            <p:ph idx="1"/>
          </p:nvPr>
        </p:nvSpPr>
        <p:spPr>
          <a:xfrm>
            <a:off x="876301" y="2308124"/>
            <a:ext cx="5025735" cy="3673576"/>
          </a:xfrm>
        </p:spPr>
        <p:txBody>
          <a:bodyPr>
            <a:normAutofit/>
          </a:bodyPr>
          <a:lstStyle/>
          <a:p>
            <a:r>
              <a:rPr lang="en-US" sz="2000" b="0" i="0">
                <a:effectLst/>
                <a:latin typeface="Source Sans Pro" panose="020B0503030403020204" pitchFamily="34" charset="0"/>
              </a:rPr>
              <a:t>You can manually draw a scatter plot or create one in a program like Excel, Tableau, and Canva. How do you use a scatter plot? Drawing one by hand can help you understand how it works. To start, gather your data and record it in a two-column chart. If you want to create the scatter plot by hand, draw a graph and assign a variable to the x-axis and the y-axis. For each data set, place a dot on the spot where the two values intersect on the graph.</a:t>
            </a:r>
          </a:p>
          <a:p>
            <a:endParaRPr lang="en-US" sz="2000"/>
          </a:p>
        </p:txBody>
      </p:sp>
      <p:pic>
        <p:nvPicPr>
          <p:cNvPr id="2050" name="Picture 2" descr="scatter diagram">
            <a:extLst>
              <a:ext uri="{FF2B5EF4-FFF2-40B4-BE49-F238E27FC236}">
                <a16:creationId xmlns:a16="http://schemas.microsoft.com/office/drawing/2014/main" id="{F1EB1C09-DEEB-E4F2-6FDB-3950B52B8F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4258" y="2460145"/>
            <a:ext cx="4531442" cy="3369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5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D12E-0FB3-570F-BEA5-067D4DAD047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19E3D93-5420-75C7-30B5-FB623D93E699}"/>
              </a:ext>
            </a:extLst>
          </p:cNvPr>
          <p:cNvSpPr>
            <a:spLocks noGrp="1"/>
          </p:cNvSpPr>
          <p:nvPr>
            <p:ph idx="1"/>
          </p:nvPr>
        </p:nvSpPr>
        <p:spPr/>
        <p:txBody>
          <a:bodyPr/>
          <a:lstStyle/>
          <a:p>
            <a:r>
              <a:rPr lang="en-US" dirty="0">
                <a:hlinkClick r:id="rId2"/>
              </a:rPr>
              <a:t>https://www.coursera.org/articles/what-is-a-scatter-plot</a:t>
            </a:r>
            <a:endParaRPr lang="en-US" dirty="0"/>
          </a:p>
          <a:p>
            <a:r>
              <a:rPr lang="en-US" dirty="0"/>
              <a:t>https://www.cuemath.com/data/scatter-plot/</a:t>
            </a:r>
          </a:p>
        </p:txBody>
      </p:sp>
    </p:spTree>
    <p:extLst>
      <p:ext uri="{BB962C8B-B14F-4D97-AF65-F5344CB8AC3E}">
        <p14:creationId xmlns:p14="http://schemas.microsoft.com/office/powerpoint/2010/main" val="2563738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703</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Source Sans Pro</vt:lpstr>
      <vt:lpstr>var(--cds-font-family-source-sans-pro)</vt:lpstr>
      <vt:lpstr>Office Theme</vt:lpstr>
      <vt:lpstr>Scatter Plot</vt:lpstr>
      <vt:lpstr>What is scatter plot</vt:lpstr>
      <vt:lpstr>Types of scatter plots</vt:lpstr>
      <vt:lpstr>What is a scatter plot used for?</vt:lpstr>
      <vt:lpstr>Scatter plots are more useful when you're working with paired numerical data and have no more than two variables to examine. </vt:lpstr>
      <vt:lpstr>Who uses scatter plots?</vt:lpstr>
      <vt:lpstr>Pros and cons of using scatter plots</vt:lpstr>
      <vt:lpstr>Data visualization of scatter plots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Scatter Plot</dc:title>
  <dc:creator>omolara oshin</dc:creator>
  <cp:lastModifiedBy>omolara oshin</cp:lastModifiedBy>
  <cp:revision>1</cp:revision>
  <dcterms:created xsi:type="dcterms:W3CDTF">2024-04-13T12:37:15Z</dcterms:created>
  <dcterms:modified xsi:type="dcterms:W3CDTF">2024-04-13T13:21:56Z</dcterms:modified>
</cp:coreProperties>
</file>