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5" Type="http://schemas.openxmlformats.org/officeDocument/2006/relationships/viewProps" Target="viewProps.xml" /><Relationship Id="rId2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7" Type="http://schemas.openxmlformats.org/officeDocument/2006/relationships/tableStyles" Target="tableStyles.xml" /><Relationship Id="rId2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Assessing Policy Alternatives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POSC 315 - Introduction to Public Policy | Week 6</a:t>
            </a:r>
            <a:br/>
            <a:br/>
            <a:r>
              <a:rPr/>
              <a:t>David P. Adams, Ph.D.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8: Evaluative Criteria - Liberty/Freedom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Criterion</a:t>
            </a:r>
            <a:r>
              <a:rPr/>
              <a:t>: </a:t>
            </a:r>
            <a:r>
              <a:rPr b="1"/>
              <a:t>Liberty/Freedom</a:t>
            </a:r>
          </a:p>
          <a:p>
            <a:pPr lvl="1"/>
            <a:r>
              <a:rPr b="1"/>
              <a:t>Definition</a:t>
            </a:r>
            <a:r>
              <a:rPr/>
              <a:t>: Extent of impact on </a:t>
            </a:r>
            <a:r>
              <a:rPr b="1"/>
              <a:t>privacy</a:t>
            </a:r>
            <a:r>
              <a:rPr/>
              <a:t> and individual rights.</a:t>
            </a:r>
          </a:p>
          <a:p>
            <a:pPr lvl="1"/>
            <a:r>
              <a:rPr b="1"/>
              <a:t>Limits</a:t>
            </a:r>
            <a:r>
              <a:rPr/>
              <a:t>: Clouded by </a:t>
            </a:r>
            <a:r>
              <a:rPr b="1"/>
              <a:t>ideological beliefs</a:t>
            </a:r>
            <a:r>
              <a:rPr/>
              <a:t>.</a:t>
            </a:r>
          </a:p>
          <a:p>
            <a:pPr lvl="1"/>
            <a:r>
              <a:rPr b="1"/>
              <a:t>Example</a:t>
            </a:r>
            <a:r>
              <a:rPr/>
              <a:t>: Mask mandates and lockdowns during COVID-19.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9: Evaluative Criteria - Political Feasibility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Criterion</a:t>
            </a:r>
            <a:r>
              <a:rPr/>
              <a:t>: </a:t>
            </a:r>
            <a:r>
              <a:rPr b="1"/>
              <a:t>Political Feasibility</a:t>
            </a:r>
          </a:p>
          <a:p>
            <a:pPr lvl="1"/>
            <a:r>
              <a:rPr b="1"/>
              <a:t>Definition</a:t>
            </a:r>
            <a:r>
              <a:rPr/>
              <a:t>: Likelihood of policy </a:t>
            </a:r>
            <a:r>
              <a:rPr b="1"/>
              <a:t>support</a:t>
            </a:r>
            <a:r>
              <a:rPr/>
              <a:t> from elected officials.</a:t>
            </a:r>
          </a:p>
          <a:p>
            <a:pPr lvl="1"/>
            <a:r>
              <a:rPr b="1"/>
              <a:t>Limits</a:t>
            </a:r>
            <a:r>
              <a:rPr/>
              <a:t>: Depends on </a:t>
            </a:r>
            <a:r>
              <a:rPr b="1"/>
              <a:t>economic and political conditions</a:t>
            </a:r>
            <a:r>
              <a:rPr/>
              <a:t>.</a:t>
            </a:r>
          </a:p>
          <a:p>
            <a:pPr lvl="1"/>
            <a:r>
              <a:rPr b="1"/>
              <a:t>Example</a:t>
            </a:r>
            <a:r>
              <a:rPr/>
              <a:t>: Varied support for vaccination mandates across regions.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10: Evaluative Criteria - Social Acceptability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Criterion</a:t>
            </a:r>
            <a:r>
              <a:rPr/>
              <a:t>: </a:t>
            </a:r>
            <a:r>
              <a:rPr b="1"/>
              <a:t>Social Acceptability</a:t>
            </a:r>
          </a:p>
          <a:p>
            <a:pPr lvl="1"/>
            <a:r>
              <a:rPr b="1"/>
              <a:t>Definition</a:t>
            </a:r>
            <a:r>
              <a:rPr/>
              <a:t>: Extent of </a:t>
            </a:r>
            <a:r>
              <a:rPr b="1"/>
              <a:t>public acceptance</a:t>
            </a:r>
            <a:r>
              <a:rPr/>
              <a:t>.</a:t>
            </a:r>
          </a:p>
          <a:p>
            <a:pPr lvl="1"/>
            <a:r>
              <a:rPr b="1"/>
              <a:t>Limits</a:t>
            </a:r>
            <a:r>
              <a:rPr/>
              <a:t>: Hard to gauge even with data; depends on </a:t>
            </a:r>
            <a:r>
              <a:rPr b="1"/>
              <a:t>issue saliency</a:t>
            </a:r>
            <a:r>
              <a:rPr/>
              <a:t>.</a:t>
            </a:r>
          </a:p>
          <a:p>
            <a:pPr lvl="1"/>
            <a:r>
              <a:rPr b="1"/>
              <a:t>Example</a:t>
            </a:r>
            <a:r>
              <a:rPr/>
              <a:t>: Public reactions to mask mandates during the pandemic.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11: Evaluative Criteria - Administrative Feasibility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Criterion</a:t>
            </a:r>
            <a:r>
              <a:rPr/>
              <a:t>: </a:t>
            </a:r>
            <a:r>
              <a:rPr b="1"/>
              <a:t>Administrative Feasibility</a:t>
            </a:r>
          </a:p>
          <a:p>
            <a:pPr lvl="1"/>
            <a:r>
              <a:rPr b="1"/>
              <a:t>Definition</a:t>
            </a:r>
            <a:r>
              <a:rPr/>
              <a:t>: Likelihood of effective </a:t>
            </a:r>
            <a:r>
              <a:rPr b="1"/>
              <a:t>implementation</a:t>
            </a:r>
            <a:r>
              <a:rPr/>
              <a:t> by agencies.</a:t>
            </a:r>
          </a:p>
          <a:p>
            <a:pPr lvl="1"/>
            <a:r>
              <a:rPr b="1"/>
              <a:t>Limits</a:t>
            </a:r>
            <a:r>
              <a:rPr/>
              <a:t>: Requires projecting </a:t>
            </a:r>
            <a:r>
              <a:rPr b="1"/>
              <a:t>resources</a:t>
            </a:r>
            <a:r>
              <a:rPr/>
              <a:t> and agency capabilities.</a:t>
            </a:r>
          </a:p>
          <a:p>
            <a:pPr lvl="1"/>
            <a:r>
              <a:rPr b="1"/>
              <a:t>Example</a:t>
            </a:r>
            <a:r>
              <a:rPr/>
              <a:t>: Logistical feasibility of mass vaccination campaigns.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12: Policy Analysis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Policy Analysis Methods</a:t>
            </a:r>
            <a:r>
              <a:rPr/>
              <a:t> often draw from </a:t>
            </a:r>
            <a:r>
              <a:rPr b="1"/>
              <a:t>economics</a:t>
            </a:r>
            <a:r>
              <a:rPr/>
              <a:t>:</a:t>
            </a:r>
          </a:p>
          <a:p>
            <a:pPr lvl="1"/>
            <a:r>
              <a:rPr b="1"/>
              <a:t>Cost–Benefit Analysis</a:t>
            </a:r>
            <a:r>
              <a:rPr/>
              <a:t> (CBA)</a:t>
            </a:r>
          </a:p>
          <a:p>
            <a:pPr lvl="1"/>
            <a:r>
              <a:rPr b="1"/>
              <a:t>Cost-Effectiveness Analysis</a:t>
            </a:r>
            <a:r>
              <a:rPr/>
              <a:t> (CEA)</a:t>
            </a:r>
          </a:p>
          <a:p>
            <a:pPr lvl="0"/>
            <a:r>
              <a:rPr/>
              <a:t>Emphasize </a:t>
            </a:r>
            <a:r>
              <a:rPr b="1"/>
              <a:t>efficiency</a:t>
            </a:r>
            <a:r>
              <a:rPr/>
              <a:t>, but useful for nontechnical analyses as well.</a:t>
            </a:r>
          </a:p>
          <a:p>
            <a:pPr lvl="0"/>
            <a:r>
              <a:rPr/>
              <a:t>Example: </a:t>
            </a:r>
            <a:r>
              <a:rPr b="1"/>
              <a:t>CBA</a:t>
            </a:r>
            <a:r>
              <a:rPr/>
              <a:t> of lockdowns—costs vs. reduction in cases.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13: Policy Evaluation Beyond Economics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Policy analysis involves:</a:t>
            </a:r>
          </a:p>
          <a:p>
            <a:pPr lvl="1"/>
            <a:r>
              <a:rPr b="1"/>
              <a:t>Effectiveness</a:t>
            </a:r>
            <a:r>
              <a:rPr/>
              <a:t>, </a:t>
            </a:r>
            <a:r>
              <a:rPr b="1"/>
              <a:t>Equity</a:t>
            </a:r>
            <a:r>
              <a:rPr/>
              <a:t>, </a:t>
            </a:r>
            <a:r>
              <a:rPr b="1"/>
              <a:t>Liberty/Freedom</a:t>
            </a:r>
            <a:r>
              <a:rPr/>
              <a:t>, </a:t>
            </a:r>
            <a:r>
              <a:rPr b="1"/>
              <a:t>Political Feasibility</a:t>
            </a:r>
            <a:r>
              <a:rPr/>
              <a:t>.</a:t>
            </a:r>
          </a:p>
          <a:p>
            <a:pPr lvl="0"/>
            <a:r>
              <a:rPr/>
              <a:t>COVID-19 policy debates illustrated the difficulty of balancing these criteria.</a:t>
            </a:r>
          </a:p>
          <a:p>
            <a:pPr lvl="0"/>
            <a:r>
              <a:rPr/>
              <a:t>Ultimately, </a:t>
            </a:r>
            <a:r>
              <a:rPr b="1"/>
              <a:t>decision-making</a:t>
            </a:r>
            <a:r>
              <a:rPr/>
              <a:t> lies with </a:t>
            </a:r>
            <a:r>
              <a:rPr b="1"/>
              <a:t>policymakers</a:t>
            </a:r>
            <a:r>
              <a:rPr/>
              <a:t> and the </a:t>
            </a:r>
            <a:r>
              <a:rPr b="1"/>
              <a:t>public</a:t>
            </a:r>
            <a:r>
              <a:rPr/>
              <a:t>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14: Economic Approaches to Policy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Public policies</a:t>
            </a:r>
            <a:r>
              <a:rPr/>
              <a:t> require resources; economic analysis helps understand real costs.</a:t>
            </a:r>
          </a:p>
          <a:p>
            <a:pPr lvl="1"/>
            <a:r>
              <a:rPr/>
              <a:t>Helps weigh </a:t>
            </a:r>
            <a:r>
              <a:rPr b="1"/>
              <a:t>trade-offs</a:t>
            </a:r>
            <a:r>
              <a:rPr/>
              <a:t> between alternatives.</a:t>
            </a:r>
          </a:p>
          <a:p>
            <a:pPr lvl="0"/>
            <a:r>
              <a:rPr/>
              <a:t>Criticism: Overemphasis on </a:t>
            </a:r>
            <a:r>
              <a:rPr b="1"/>
              <a:t>dollar values</a:t>
            </a:r>
            <a:r>
              <a:rPr/>
              <a:t> may </a:t>
            </a:r>
            <a:r>
              <a:rPr b="1"/>
              <a:t>neglect societal needs</a:t>
            </a:r>
            <a:r>
              <a:rPr/>
              <a:t>.</a:t>
            </a:r>
          </a:p>
          <a:p>
            <a:pPr lvl="0"/>
            <a:r>
              <a:rPr/>
              <a:t>Example: COVID-19 relief packages—balancing economic costs with public health benefits.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15: Understanding Cost-Benefit Analysis (CBA)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Steps</a:t>
            </a:r>
            <a:r>
              <a:rPr/>
              <a:t> in CBA:</a:t>
            </a:r>
          </a:p>
          <a:p>
            <a:pPr lvl="1" indent="-342900" marL="685800">
              <a:buAutoNum type="arabicPeriod"/>
            </a:pPr>
            <a:r>
              <a:rPr b="1"/>
              <a:t>Identify</a:t>
            </a:r>
            <a:r>
              <a:rPr/>
              <a:t> short/long-term costs and benefits.</a:t>
            </a:r>
          </a:p>
          <a:p>
            <a:pPr lvl="1" indent="-342900" marL="685800">
              <a:buAutoNum type="arabicPeriod"/>
            </a:pPr>
            <a:r>
              <a:rPr b="1"/>
              <a:t>Monetize</a:t>
            </a:r>
            <a:r>
              <a:rPr/>
              <a:t> tangible values.</a:t>
            </a:r>
          </a:p>
          <a:p>
            <a:pPr lvl="1" indent="-342900" marL="685800">
              <a:buAutoNum type="arabicPeriod"/>
            </a:pPr>
            <a:r>
              <a:rPr/>
              <a:t>Apply a </a:t>
            </a:r>
            <a:r>
              <a:rPr b="1"/>
              <a:t>discount rate</a:t>
            </a:r>
            <a:r>
              <a:rPr/>
              <a:t> for future values.</a:t>
            </a:r>
          </a:p>
          <a:p>
            <a:pPr lvl="1" indent="-342900" marL="685800">
              <a:buAutoNum type="arabicPeriod"/>
            </a:pPr>
            <a:r>
              <a:rPr/>
              <a:t>Consider </a:t>
            </a:r>
            <a:r>
              <a:rPr b="1"/>
              <a:t>qualitative</a:t>
            </a:r>
            <a:r>
              <a:rPr/>
              <a:t> factors.</a:t>
            </a:r>
          </a:p>
          <a:p>
            <a:pPr lvl="1" indent="-342900" marL="685800">
              <a:buAutoNum type="arabicPeriod"/>
            </a:pPr>
            <a:r>
              <a:rPr b="1"/>
              <a:t>Aggregate</a:t>
            </a:r>
            <a:r>
              <a:rPr/>
              <a:t> results.</a:t>
            </a:r>
          </a:p>
          <a:p>
            <a:pPr lvl="0"/>
            <a:r>
              <a:rPr/>
              <a:t>Example: Evaluating benefits and costs of mass testing campaigns.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16: Cost-Effectiveness Analysis (CEA)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Used when </a:t>
            </a:r>
            <a:r>
              <a:rPr b="1"/>
              <a:t>benefits</a:t>
            </a:r>
            <a:r>
              <a:rPr/>
              <a:t> aren’t easily monetized.</a:t>
            </a:r>
          </a:p>
          <a:p>
            <a:pPr lvl="0"/>
            <a:r>
              <a:rPr/>
              <a:t>Compares </a:t>
            </a:r>
            <a:r>
              <a:rPr b="1"/>
              <a:t>relative value</a:t>
            </a:r>
            <a:r>
              <a:rPr/>
              <a:t> of different options.</a:t>
            </a:r>
          </a:p>
          <a:p>
            <a:pPr lvl="0"/>
            <a:r>
              <a:rPr/>
              <a:t>Example: Comparing investments in vaccines vs. contact tracing during COVID-19.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17: Introduction to Risk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Risk Assessment</a:t>
            </a:r>
            <a:r>
              <a:rPr/>
              <a:t> estimates risks (e.g., pandemics).</a:t>
            </a:r>
          </a:p>
          <a:p>
            <a:pPr lvl="1"/>
            <a:r>
              <a:rPr b="1"/>
              <a:t>Risk (R)</a:t>
            </a:r>
            <a:r>
              <a:rPr/>
              <a:t> = </a:t>
            </a:r>
            <a:r>
              <a:rPr b="1"/>
              <a:t>Probability (p)</a:t>
            </a:r>
            <a:r>
              <a:rPr/>
              <a:t> × </a:t>
            </a:r>
            <a:r>
              <a:rPr b="1"/>
              <a:t>Consequences (C)</a:t>
            </a:r>
          </a:p>
          <a:p>
            <a:pPr lvl="1"/>
            <a:r>
              <a:rPr/>
              <a:t>Used to understand public risk during COVID-19.</a:t>
            </a:r>
          </a:p>
          <a:p>
            <a:pPr lvl="0"/>
            <a:r>
              <a:rPr b="1"/>
              <a:t>Public Perception</a:t>
            </a:r>
            <a:r>
              <a:rPr/>
              <a:t> vs. </a:t>
            </a:r>
            <a:r>
              <a:rPr b="1"/>
              <a:t>Expert Evaluation</a:t>
            </a:r>
            <a:r>
              <a:rPr/>
              <a:t>: Perception often drove risk-related decisions.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Feeling wonky today?</a:t>
            </a:r>
          </a:p>
        </p:txBody>
      </p:sp>
      <p:pic>
        <p:nvPicPr>
          <p:cNvPr descr="alternativ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24200" y="1193800"/>
            <a:ext cx="2882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Policy Alternatives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18: Political and Institutional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Political Feasibility Analysis</a:t>
            </a:r>
            <a:r>
              <a:rPr/>
              <a:t>:</a:t>
            </a:r>
          </a:p>
          <a:p>
            <a:pPr lvl="1"/>
            <a:r>
              <a:rPr/>
              <a:t>Gauges </a:t>
            </a:r>
            <a:r>
              <a:rPr b="1"/>
              <a:t>support</a:t>
            </a:r>
            <a:r>
              <a:rPr/>
              <a:t> from officials and stakeholders.</a:t>
            </a:r>
          </a:p>
          <a:p>
            <a:pPr lvl="1"/>
            <a:r>
              <a:rPr/>
              <a:t>Example: Varied adoption of COVID-19 restrictions based on political context.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19: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Key Takeaways</a:t>
            </a:r>
            <a:r>
              <a:rPr/>
              <a:t>:</a:t>
            </a:r>
          </a:p>
          <a:p>
            <a:pPr lvl="1"/>
            <a:r>
              <a:rPr/>
              <a:t>Evaluative criteria are critical for policy analysis.</a:t>
            </a:r>
          </a:p>
          <a:p>
            <a:pPr lvl="1"/>
            <a:r>
              <a:rPr/>
              <a:t>Economic methods like </a:t>
            </a:r>
            <a:r>
              <a:rPr b="1"/>
              <a:t>CBA</a:t>
            </a:r>
            <a:r>
              <a:rPr/>
              <a:t> and </a:t>
            </a:r>
            <a:r>
              <a:rPr b="1"/>
              <a:t>CEA</a:t>
            </a:r>
            <a:r>
              <a:rPr/>
              <a:t> are useful but have limitations.</a:t>
            </a:r>
          </a:p>
          <a:p>
            <a:pPr lvl="1"/>
            <a:r>
              <a:rPr/>
              <a:t>COVID-19 illustrated the need to balance </a:t>
            </a:r>
            <a:r>
              <a:rPr b="1"/>
              <a:t>effectiveness</a:t>
            </a:r>
            <a:r>
              <a:rPr/>
              <a:t>, </a:t>
            </a:r>
            <a:r>
              <a:rPr b="1"/>
              <a:t>equity</a:t>
            </a:r>
            <a:r>
              <a:rPr/>
              <a:t>, and </a:t>
            </a:r>
            <a:r>
              <a:rPr b="1"/>
              <a:t>freedom</a:t>
            </a:r>
            <a:r>
              <a:rPr/>
              <a:t>.</a:t>
            </a:r>
          </a:p>
          <a:p>
            <a:pPr lvl="1"/>
            <a:r>
              <a:rPr b="1"/>
              <a:t>Political feasibility</a:t>
            </a:r>
            <a:r>
              <a:rPr/>
              <a:t> and </a:t>
            </a:r>
            <a:r>
              <a:rPr b="1"/>
              <a:t>public involvement</a:t>
            </a:r>
            <a:r>
              <a:rPr/>
              <a:t> are essential for successful implementation.</a:t>
            </a:r>
          </a:p>
          <a:p>
            <a:pPr lvl="0" indent="0" marL="0">
              <a:buNone/>
            </a:pPr>
            <a:r>
              <a:rPr b="1"/>
              <a:t>Multiple Choice</a:t>
            </a:r>
            <a:r>
              <a:rPr/>
              <a:t>: </a:t>
            </a:r>
            <a:r>
              <a:rPr i="1"/>
              <a:t>“If you were a policymaker during COVID-19, which criterion would you prioritize?” (Effectiveness, Equity, Liberty/Freedom)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20: Questions?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1: Feeling Wonky Today?</a:t>
            </a:r>
          </a:p>
        </p:txBody>
      </p:sp>
      <p:pic>
        <p:nvPicPr>
          <p:cNvPr descr="alternativ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24200" y="1193800"/>
            <a:ext cx="2882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Policy Alternatives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2: 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Describe evaluative criteria for judging the value of policy proposals or alternatives</a:t>
            </a:r>
          </a:p>
          <a:p>
            <a:pPr lvl="0"/>
            <a:r>
              <a:rPr b="1"/>
              <a:t>Explain how to apply the methods of policy analysis</a:t>
            </a:r>
          </a:p>
          <a:p>
            <a:pPr lvl="0"/>
            <a:r>
              <a:rPr b="1"/>
              <a:t>Identify three key economic approaches to policy analysis</a:t>
            </a:r>
          </a:p>
          <a:p>
            <a:pPr lvl="0"/>
            <a:r>
              <a:rPr b="1"/>
              <a:t>Distinguish between several kinds of decision-making and impact analysis</a:t>
            </a:r>
          </a:p>
          <a:p>
            <a:pPr lvl="0"/>
            <a:r>
              <a:rPr b="1"/>
              <a:t>Compare the ethical approach of policy analysis against other methods</a:t>
            </a:r>
          </a:p>
          <a:p>
            <a:pPr lvl="0" indent="0" marL="0">
              <a:buNone/>
            </a:pPr>
            <a:r>
              <a:rPr b="1"/>
              <a:t>Word Cloud</a:t>
            </a:r>
            <a:r>
              <a:rPr/>
              <a:t>: </a:t>
            </a:r>
            <a:r>
              <a:rPr i="1"/>
              <a:t>“When you think of COVID-19 policies, what comes to mind?”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3: Evaluative Criteria for Judging Policy Proposals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Evaluative criteria</a:t>
            </a:r>
            <a:r>
              <a:rPr/>
              <a:t> are the specific dimensions of policy objectives used to weigh policy options or judge the merits of existing policies or programs.</a:t>
            </a:r>
          </a:p>
          <a:p>
            <a:pPr lvl="1" indent="-342900" marL="685800">
              <a:buAutoNum type="arabicPeriod"/>
            </a:pPr>
            <a:r>
              <a:rPr/>
              <a:t>They act as </a:t>
            </a:r>
            <a:r>
              <a:rPr b="1"/>
              <a:t>justifications or rationales</a:t>
            </a:r>
            <a:r>
              <a:rPr/>
              <a:t> for policy or government action.</a:t>
            </a:r>
          </a:p>
          <a:p>
            <a:pPr lvl="1" indent="-342900" marL="685800">
              <a:buAutoNum type="arabicPeriod"/>
            </a:pPr>
            <a:r>
              <a:rPr/>
              <a:t>The use of explicit criteria establishes </a:t>
            </a:r>
            <a:r>
              <a:rPr b="1"/>
              <a:t>clear standards</a:t>
            </a:r>
            <a:r>
              <a:rPr/>
              <a:t> that keep analysis objective and focused.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4: Evaluative Criteria for Judging Policy Proposals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Policy debates often involve multiple, competing criteria:</a:t>
            </a:r>
          </a:p>
          <a:p>
            <a:pPr lvl="1" indent="-342900" marL="685800">
              <a:buAutoNum type="arabicPeriod"/>
            </a:pPr>
            <a:r>
              <a:rPr/>
              <a:t>Policymakers want policy actions to be </a:t>
            </a:r>
            <a:r>
              <a:rPr b="1"/>
              <a:t>effective</a:t>
            </a:r>
            <a:r>
              <a:rPr/>
              <a:t>, but also:</a:t>
            </a:r>
          </a:p>
          <a:p>
            <a:pPr lvl="1"/>
            <a:r>
              <a:rPr b="1"/>
              <a:t>Minimize costs</a:t>
            </a:r>
            <a:r>
              <a:rPr/>
              <a:t>.</a:t>
            </a:r>
          </a:p>
          <a:p>
            <a:pPr lvl="1"/>
            <a:r>
              <a:rPr b="1"/>
              <a:t>Promote equity</a:t>
            </a:r>
            <a:r>
              <a:rPr/>
              <a:t>.</a:t>
            </a:r>
          </a:p>
          <a:p>
            <a:pPr lvl="1"/>
            <a:r>
              <a:rPr b="1"/>
              <a:t>Maintain individual rights</a:t>
            </a:r>
            <a:r>
              <a:rPr/>
              <a:t>.</a:t>
            </a:r>
          </a:p>
          <a:p>
            <a:pPr lvl="1" indent="-342900" marL="685800">
              <a:buAutoNum startAt="2" type="arabicPeriod"/>
            </a:pPr>
            <a:r>
              <a:rPr/>
              <a:t>Analysts must determine which criteria are most important and </a:t>
            </a:r>
            <a:r>
              <a:rPr b="1"/>
              <a:t>rank policy alternatives</a:t>
            </a:r>
            <a:r>
              <a:rPr/>
              <a:t> accordingly.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5: Evaluative Criteria - Effectiveness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Criterion</a:t>
            </a:r>
            <a:r>
              <a:rPr/>
              <a:t>: </a:t>
            </a:r>
            <a:r>
              <a:rPr b="1"/>
              <a:t>Effectiveness</a:t>
            </a:r>
          </a:p>
          <a:p>
            <a:pPr lvl="1"/>
            <a:r>
              <a:rPr b="1"/>
              <a:t>Definition</a:t>
            </a:r>
            <a:r>
              <a:rPr/>
              <a:t>: Likelihood of achieving policy goals.</a:t>
            </a:r>
          </a:p>
          <a:p>
            <a:pPr lvl="1"/>
            <a:r>
              <a:rPr b="1"/>
              <a:t>Limitations</a:t>
            </a:r>
            <a:r>
              <a:rPr/>
              <a:t>: Involves </a:t>
            </a:r>
            <a:r>
              <a:rPr b="1"/>
              <a:t>uncertain projection</a:t>
            </a:r>
            <a:r>
              <a:rPr/>
              <a:t> of future events.</a:t>
            </a:r>
          </a:p>
          <a:p>
            <a:pPr lvl="1"/>
            <a:r>
              <a:rPr b="1"/>
              <a:t>Example</a:t>
            </a:r>
            <a:r>
              <a:rPr/>
              <a:t>: Evaluating how effective lockdowns were in controlling COVID-19 spread.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6: Evaluative Criteria - 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Criterion</a:t>
            </a:r>
            <a:r>
              <a:rPr/>
              <a:t>: </a:t>
            </a:r>
            <a:r>
              <a:rPr b="1"/>
              <a:t>Efficiency</a:t>
            </a:r>
          </a:p>
          <a:p>
            <a:pPr lvl="1"/>
            <a:r>
              <a:rPr b="1"/>
              <a:t>Definition</a:t>
            </a:r>
            <a:r>
              <a:rPr/>
              <a:t>: Achieving goals relative to </a:t>
            </a:r>
            <a:r>
              <a:rPr b="1"/>
              <a:t>costs</a:t>
            </a:r>
            <a:r>
              <a:rPr/>
              <a:t>.</a:t>
            </a:r>
          </a:p>
          <a:p>
            <a:pPr lvl="1"/>
            <a:r>
              <a:rPr b="1"/>
              <a:t>Limits</a:t>
            </a:r>
            <a:r>
              <a:rPr/>
              <a:t>: Difficult to measure all costs/benefits; </a:t>
            </a:r>
            <a:r>
              <a:rPr b="1"/>
              <a:t>political decisions</a:t>
            </a:r>
            <a:r>
              <a:rPr/>
              <a:t> play a role.</a:t>
            </a:r>
          </a:p>
          <a:p>
            <a:pPr lvl="1"/>
            <a:r>
              <a:rPr b="1"/>
              <a:t>Example</a:t>
            </a:r>
            <a:r>
              <a:rPr/>
              <a:t>: Analyzing the efficiency of vaccine distribution programs during the pandemic.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7: Evaluative Criteria - Equity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Criterion</a:t>
            </a:r>
            <a:r>
              <a:rPr/>
              <a:t>: </a:t>
            </a:r>
            <a:r>
              <a:rPr b="1"/>
              <a:t>Equity</a:t>
            </a:r>
          </a:p>
          <a:p>
            <a:pPr lvl="1"/>
            <a:r>
              <a:rPr b="1"/>
              <a:t>Definition</a:t>
            </a:r>
            <a:r>
              <a:rPr/>
              <a:t>: </a:t>
            </a:r>
            <a:r>
              <a:rPr b="1"/>
              <a:t>Fairness</a:t>
            </a:r>
            <a:r>
              <a:rPr/>
              <a:t> in distributing costs and benefits.</a:t>
            </a:r>
          </a:p>
          <a:p>
            <a:pPr lvl="1"/>
            <a:r>
              <a:rPr b="1"/>
              <a:t>Limits</a:t>
            </a:r>
            <a:r>
              <a:rPr/>
              <a:t>: Difficult to measure; disagreements over </a:t>
            </a:r>
            <a:r>
              <a:rPr b="1"/>
              <a:t>fair process</a:t>
            </a:r>
            <a:r>
              <a:rPr/>
              <a:t> vs. </a:t>
            </a:r>
            <a:r>
              <a:rPr b="1"/>
              <a:t>equal outcomes</a:t>
            </a:r>
            <a:r>
              <a:rPr/>
              <a:t>.</a:t>
            </a:r>
          </a:p>
          <a:p>
            <a:pPr lvl="1"/>
            <a:r>
              <a:rPr b="1"/>
              <a:t>Example</a:t>
            </a:r>
            <a:r>
              <a:rPr/>
              <a:t>: Assessing vaccine distribution for vulnerable communities.</a:t>
            </a:r>
          </a:p>
          <a:p>
            <a:pPr lvl="0" indent="0" marL="0">
              <a:buNone/>
            </a:pPr>
            <a:r>
              <a:rPr b="1"/>
              <a:t>Q&amp;A</a:t>
            </a:r>
            <a:r>
              <a:rPr/>
              <a:t>: </a:t>
            </a:r>
            <a:r>
              <a:rPr i="1"/>
              <a:t>“Was vaccine distribution equitable during the pandemic? Why or why not?”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Assessing Policy Alternatives</dc:title>
  <dc:creator>David P. Adams, Ph.D.</dc:creator>
  <cp:keywords/>
  <dcterms:created xsi:type="dcterms:W3CDTF">2024-10-03T03:48:53Z</dcterms:created>
  <dcterms:modified xsi:type="dcterms:W3CDTF">2024-10-03T03:48:53Z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169</vt:lpwstr>
  </property>
  <property fmtid="{D5CDD505-2E9C-101B-9397-08002B2CF9AE}" pid="3" name="highlight">
    <vt:lpwstr>tango</vt:lpwstr>
  </property>
  <property fmtid="{D5CDD505-2E9C-101B-9397-08002B2CF9AE}" pid="4" name="lecture">
    <vt:lpwstr>Lecture 1</vt:lpwstr>
  </property>
  <property fmtid="{D5CDD505-2E9C-101B-9397-08002B2CF9AE}" pid="5" name="margin">
    <vt:lpwstr>1.5in</vt:lpwstr>
  </property>
  <property fmtid="{D5CDD505-2E9C-101B-9397-08002B2CF9AE}" pid="6" name="semester">
    <vt:lpwstr>Fall 2024</vt:lpwstr>
  </property>
  <property fmtid="{D5CDD505-2E9C-101B-9397-08002B2CF9AE}" pid="7" name="subtitle">
    <vt:lpwstr>POSC 315 - Introduction to Public Policy | Week 6</vt:lpwstr>
  </property>
  <property fmtid="{D5CDD505-2E9C-101B-9397-08002B2CF9AE}" pid="8" name="theme">
    <vt:lpwstr>metropolis</vt:lpwstr>
  </property>
  <property fmtid="{D5CDD505-2E9C-101B-9397-08002B2CF9AE}" pid="9" name="week">
    <vt:lpwstr>Week 6</vt:lpwstr>
  </property>
</Properties>
</file>