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4" r:id="rId4"/>
    <p:sldId id="327" r:id="rId5"/>
    <p:sldId id="326" r:id="rId6"/>
    <p:sldId id="328" r:id="rId7"/>
    <p:sldId id="285" r:id="rId8"/>
    <p:sldId id="330" r:id="rId9"/>
    <p:sldId id="288" r:id="rId10"/>
    <p:sldId id="292" r:id="rId11"/>
    <p:sldId id="331" r:id="rId12"/>
    <p:sldId id="321" r:id="rId13"/>
    <p:sldId id="324" r:id="rId14"/>
    <p:sldId id="294" r:id="rId15"/>
    <p:sldId id="295" r:id="rId16"/>
    <p:sldId id="316" r:id="rId17"/>
    <p:sldId id="298" r:id="rId18"/>
    <p:sldId id="300" r:id="rId19"/>
    <p:sldId id="322" r:id="rId20"/>
    <p:sldId id="323" r:id="rId21"/>
    <p:sldId id="325" r:id="rId22"/>
    <p:sldId id="265" r:id="rId23"/>
    <p:sldId id="266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A1289-D596-2535-290F-BF7BFBA12F73}" v="5" dt="2024-04-07T04:43:24.550"/>
    <p1510:client id="{B94DF058-4A22-C1B4-2F91-B8D89289AADC}" v="5" dt="2024-04-07T04:42:38.2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435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482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22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808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684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88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692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196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196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192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696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4200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4704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5208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5712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621620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20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722420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7728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08069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15846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208869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5926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30966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435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482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22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522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1808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684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88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692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196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192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696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4200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4704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52082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5712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621620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20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722420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772814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08069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15846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208869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5926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30966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2435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482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228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8082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684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88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69275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19681" y="1214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75181"/>
            <a:ext cx="4137660" cy="27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image" Target="../media/image20.png"/><Relationship Id="rId5" Type="http://schemas.openxmlformats.org/officeDocument/2006/relationships/slide" Target="slide22.xml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image" Target="../media/image20.png"/><Relationship Id="rId5" Type="http://schemas.openxmlformats.org/officeDocument/2006/relationships/slide" Target="slide2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image" Target="../media/image30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11" Type="http://schemas.openxmlformats.org/officeDocument/2006/relationships/image" Target="../media/image29.png"/><Relationship Id="rId5" Type="http://schemas.openxmlformats.org/officeDocument/2006/relationships/slide" Target="slide3.xml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image" Target="../media/image32.png"/><Relationship Id="rId5" Type="http://schemas.openxmlformats.org/officeDocument/2006/relationships/slide" Target="slide22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slide" Target="slide2.xml"/><Relationship Id="rId9" Type="http://schemas.openxmlformats.org/officeDocument/2006/relationships/image" Target="../media/image18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slide" Target="slide3.xml"/><Relationship Id="rId21" Type="http://schemas.openxmlformats.org/officeDocument/2006/relationships/image" Target="../media/image26.png"/><Relationship Id="rId7" Type="http://schemas.openxmlformats.org/officeDocument/2006/relationships/slide" Target="slide21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image" Target="../media/image39.png"/><Relationship Id="rId24" Type="http://schemas.openxmlformats.org/officeDocument/2006/relationships/image" Target="../media/image51.png"/><Relationship Id="rId5" Type="http://schemas.openxmlformats.org/officeDocument/2006/relationships/slide" Target="slide22.xml"/><Relationship Id="rId15" Type="http://schemas.openxmlformats.org/officeDocument/2006/relationships/image" Target="../media/image43.png"/><Relationship Id="rId23" Type="http://schemas.openxmlformats.org/officeDocument/2006/relationships/image" Target="../media/image50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slide" Target="slide2.xml"/><Relationship Id="rId9" Type="http://schemas.openxmlformats.org/officeDocument/2006/relationships/image" Target="../media/image18.png"/><Relationship Id="rId14" Type="http://schemas.openxmlformats.org/officeDocument/2006/relationships/image" Target="../media/image42.png"/><Relationship Id="rId22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6.png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image" Target="../media/image5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11" Type="http://schemas.openxmlformats.org/officeDocument/2006/relationships/image" Target="../media/image54.png"/><Relationship Id="rId5" Type="http://schemas.openxmlformats.org/officeDocument/2006/relationships/slide" Target="slide3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2.png"/><Relationship Id="rId3" Type="http://schemas.openxmlformats.org/officeDocument/2006/relationships/slide" Target="slide20.xml"/><Relationship Id="rId7" Type="http://schemas.openxmlformats.org/officeDocument/2006/relationships/slide" Target="slide2.xml"/><Relationship Id="rId12" Type="http://schemas.openxmlformats.org/officeDocument/2006/relationships/image" Target="../media/image6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11" Type="http://schemas.openxmlformats.org/officeDocument/2006/relationships/image" Target="../media/image60.png"/><Relationship Id="rId5" Type="http://schemas.openxmlformats.org/officeDocument/2006/relationships/image" Target="../media/image5.png"/><Relationship Id="rId10" Type="http://schemas.openxmlformats.org/officeDocument/2006/relationships/image" Target="../media/image59.png"/><Relationship Id="rId4" Type="http://schemas.openxmlformats.org/officeDocument/2006/relationships/slide" Target="slide21.xml"/><Relationship Id="rId9" Type="http://schemas.openxmlformats.org/officeDocument/2006/relationships/image" Target="../media/image18.png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7.png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65.png"/><Relationship Id="rId5" Type="http://schemas.openxmlformats.org/officeDocument/2006/relationships/slide" Target="slide2.xml"/><Relationship Id="rId10" Type="http://schemas.openxmlformats.org/officeDocument/2006/relationships/image" Target="../media/image64.png"/><Relationship Id="rId4" Type="http://schemas.openxmlformats.org/officeDocument/2006/relationships/slide" Target="slide3.xml"/><Relationship Id="rId9" Type="http://schemas.openxmlformats.org/officeDocument/2006/relationships/image" Target="../media/image10.png"/><Relationship Id="rId14" Type="http://schemas.openxmlformats.org/officeDocument/2006/relationships/image" Target="../media/image6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1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36"/>
          <p:cNvGrpSpPr/>
          <p:nvPr/>
        </p:nvGrpSpPr>
        <p:grpSpPr>
          <a:xfrm>
            <a:off x="309193" y="891679"/>
            <a:ext cx="4040504" cy="620395"/>
            <a:chOff x="309193" y="891679"/>
            <a:chExt cx="4040504" cy="620395"/>
          </a:xfrm>
        </p:grpSpPr>
        <p:sp>
          <p:nvSpPr>
            <p:cNvPr id="37" name="object 37"/>
            <p:cNvSpPr/>
            <p:nvPr/>
          </p:nvSpPr>
          <p:spPr>
            <a:xfrm>
              <a:off x="309193" y="891679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410144"/>
              <a:ext cx="101600" cy="1016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397444"/>
              <a:ext cx="3938802" cy="1143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942238"/>
              <a:ext cx="50751" cy="46790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9193" y="936094"/>
              <a:ext cx="3989704" cy="525145"/>
            </a:xfrm>
            <a:custGeom>
              <a:avLst/>
              <a:gdLst/>
              <a:ahLst/>
              <a:cxnLst/>
              <a:rect l="l" t="t" r="r" b="b"/>
              <a:pathLst>
                <a:path w="3989704" h="525144">
                  <a:moveTo>
                    <a:pt x="3989652" y="0"/>
                  </a:moveTo>
                  <a:lnTo>
                    <a:pt x="0" y="0"/>
                  </a:lnTo>
                  <a:lnTo>
                    <a:pt x="0" y="474049"/>
                  </a:lnTo>
                  <a:lnTo>
                    <a:pt x="4008" y="493774"/>
                  </a:lnTo>
                  <a:lnTo>
                    <a:pt x="14922" y="509927"/>
                  </a:lnTo>
                  <a:lnTo>
                    <a:pt x="31075" y="520841"/>
                  </a:lnTo>
                  <a:lnTo>
                    <a:pt x="50800" y="524850"/>
                  </a:lnTo>
                  <a:lnTo>
                    <a:pt x="3938852" y="524850"/>
                  </a:lnTo>
                  <a:lnTo>
                    <a:pt x="3958576" y="520841"/>
                  </a:lnTo>
                  <a:lnTo>
                    <a:pt x="3974729" y="509927"/>
                  </a:lnTo>
                  <a:lnTo>
                    <a:pt x="3985644" y="493774"/>
                  </a:lnTo>
                  <a:lnTo>
                    <a:pt x="3989652" y="47404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8846" y="980332"/>
              <a:ext cx="0" cy="448945"/>
            </a:xfrm>
            <a:custGeom>
              <a:avLst/>
              <a:gdLst/>
              <a:ahLst/>
              <a:cxnLst/>
              <a:rect l="l" t="t" r="r" b="b"/>
              <a:pathLst>
                <a:path h="448944">
                  <a:moveTo>
                    <a:pt x="0" y="4488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98846" y="9676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8846" y="9549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98846" y="942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09193" y="1671026"/>
            <a:ext cx="3986264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>
                <a:latin typeface="Tw Cen MT" panose="020B0602020104020603" pitchFamily="34" charset="77"/>
                <a:cs typeface="Arial"/>
              </a:rPr>
              <a:t>David</a:t>
            </a:r>
            <a:r>
              <a:rPr sz="1100" spc="1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P.</a:t>
            </a:r>
            <a:r>
              <a:rPr sz="1100" spc="2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Adams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, California State University-Fullerton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>
                <a:latin typeface="Tw Cen MT" panose="020B0602020104020603" pitchFamily="34" charset="77"/>
                <a:cs typeface="Arial"/>
              </a:rPr>
              <a:t>Jonathan M. Fisk, Auburn University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>
                <a:latin typeface="Tw Cen MT" panose="020B0602020104020603" pitchFamily="34" charset="77"/>
                <a:cs typeface="Arial"/>
              </a:rPr>
              <a:t>John C. Morris, Auburn University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spc="-10">
              <a:latin typeface="Tw Cen MT" panose="020B0602020104020603" pitchFamily="34" charset="77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spc="-10">
              <a:latin typeface="Tw Cen MT" panose="020B0602020104020603" pitchFamily="34" charset="77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i="1" spc="-10">
                <a:latin typeface="Tw Cen MT" panose="020B0602020104020603" pitchFamily="34" charset="77"/>
                <a:cs typeface="Arial"/>
              </a:rPr>
              <a:t>Under contract with Cambridge University Press</a:t>
            </a:r>
            <a:endParaRPr sz="1100" i="1">
              <a:latin typeface="Tw Cen MT" panose="020B0602020104020603" pitchFamily="34" charset="77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A16DE-28CB-6B08-8811-7599DDBE645B}"/>
              </a:ext>
            </a:extLst>
          </p:cNvPr>
          <p:cNvSpPr txBox="1"/>
          <p:nvPr/>
        </p:nvSpPr>
        <p:spPr>
          <a:xfrm>
            <a:off x="359952" y="992700"/>
            <a:ext cx="393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Tw Cen MT" panose="020B0602020104020603" pitchFamily="34" charset="77"/>
              </a:rPr>
              <a:t>Navigating Water Quality Outcomes in American Watersheds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-369" y="163504"/>
            <a:ext cx="4608195" cy="360045"/>
            <a:chOff x="0" y="191376"/>
            <a:chExt cx="4608195" cy="36004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43560"/>
              <a:ext cx="4608195" cy="307975"/>
            </a:xfrm>
            <a:custGeom>
              <a:avLst/>
              <a:gdLst/>
              <a:ahLst/>
              <a:cxnLst/>
              <a:rect l="l" t="t" r="r" b="b"/>
              <a:pathLst>
                <a:path w="4608195" h="307975">
                  <a:moveTo>
                    <a:pt x="0" y="307454"/>
                  </a:moveTo>
                  <a:lnTo>
                    <a:pt x="4608004" y="30745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745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175181"/>
            <a:ext cx="18072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i="1" spc="-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Early </a:t>
            </a:r>
            <a:r>
              <a:rPr sz="1400" b="1" i="1" spc="-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Results</a:t>
            </a:r>
            <a:endParaRPr sz="1400" i="1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014"/>
            <a:ext cx="4608004" cy="3479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1FD30E-4B70-F676-F9B9-9F414D67CD93}"/>
              </a:ext>
            </a:extLst>
          </p:cNvPr>
          <p:cNvSpPr txBox="1"/>
          <p:nvPr/>
        </p:nvSpPr>
        <p:spPr>
          <a:xfrm>
            <a:off x="-25617" y="642520"/>
            <a:ext cx="4610099" cy="198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913" marR="326390" indent="106363">
              <a:lnSpc>
                <a:spcPct val="102600"/>
              </a:lnSpc>
              <a:spcBef>
                <a:spcPts val="380"/>
              </a:spcBef>
            </a:pPr>
            <a:endParaRPr lang="en-US" sz="1200" spc="-6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342900" marR="326390" indent="-174625">
              <a:lnSpc>
                <a:spcPct val="1026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Each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additional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Regional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4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NGO</a:t>
            </a:r>
            <a:r>
              <a:rPr lang="en-US" sz="120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is </a:t>
            </a: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associated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with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b="1" spc="3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4% </a:t>
            </a:r>
            <a:r>
              <a:rPr lang="en-US" sz="1200" b="1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reduction</a:t>
            </a:r>
            <a:r>
              <a:rPr lang="en-US" sz="1200" b="1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the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5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percentage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of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quality.</a:t>
            </a:r>
            <a:endParaRPr lang="en-US" sz="12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342900" marR="326390" indent="-174625">
              <a:lnSpc>
                <a:spcPct val="1026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Higher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percentages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of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white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3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populations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are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7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associated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with </a:t>
            </a:r>
            <a:r>
              <a:rPr lang="en-US" sz="1200" spc="-5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lower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levels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of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</a:t>
            </a:r>
            <a:r>
              <a:rPr lang="en-US" sz="12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quality.</a:t>
            </a:r>
            <a:endParaRPr lang="en-US" sz="12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342900" marR="326390" indent="-174625">
              <a:lnSpc>
                <a:spcPct val="1026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in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5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2002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is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associated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with</a:t>
            </a:r>
            <a:r>
              <a:rPr lang="en-US" sz="1200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</a:t>
            </a:r>
            <a:r>
              <a:rPr lang="en-US" sz="120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2010 (</a:t>
            </a:r>
            <a:r>
              <a:rPr lang="en-US" sz="11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49%</a:t>
            </a:r>
            <a:r>
              <a:rPr lang="en-US" sz="1100" spc="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</a:t>
            </a:r>
            <a:r>
              <a:rPr lang="en-US" sz="11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</a:t>
            </a:r>
            <a:r>
              <a:rPr lang="en-US" sz="11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3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2002</a:t>
            </a:r>
            <a:r>
              <a:rPr lang="en-US" sz="1100" spc="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7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versus</a:t>
            </a:r>
            <a:r>
              <a:rPr lang="en-US" sz="11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41%</a:t>
            </a:r>
            <a:r>
              <a:rPr lang="en-US" sz="1100" spc="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insufficient</a:t>
            </a:r>
            <a:r>
              <a:rPr lang="en-US" sz="1100" spc="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</a:t>
            </a:r>
            <a:r>
              <a:rPr lang="en-US" sz="1100" spc="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2010</a:t>
            </a:r>
            <a:r>
              <a:rPr lang="en-US" sz="11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(</a:t>
            </a:r>
            <a:r>
              <a:rPr lang="el-GR" sz="1100" i="1" spc="-100">
                <a:solidFill>
                  <a:schemeClr val="tx1"/>
                </a:solidFill>
                <a:latin typeface="Arial"/>
                <a:cs typeface="Arial"/>
              </a:rPr>
              <a:t>ρ</a:t>
            </a:r>
            <a:r>
              <a:rPr lang="el-GR" sz="1100" spc="-100">
                <a:solidFill>
                  <a:schemeClr val="tx1"/>
                </a:solidFill>
                <a:latin typeface="Arial"/>
                <a:cs typeface="Arial"/>
              </a:rPr>
              <a:t>ˆ</a:t>
            </a:r>
            <a:r>
              <a:rPr lang="el-GR" sz="1100" spc="-8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l-GR" sz="1100" spc="18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lang="el-GR" sz="1100" spc="-5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l-GR" sz="1100" i="1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lang="el-GR" sz="1100">
                <a:solidFill>
                  <a:schemeClr val="tx1"/>
                </a:solidFill>
                <a:latin typeface="Arial"/>
                <a:cs typeface="Arial"/>
              </a:rPr>
              <a:t>39;</a:t>
            </a:r>
            <a:r>
              <a:rPr lang="el-GR" sz="1100" spc="2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i="1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</a:t>
            </a:r>
            <a:r>
              <a:rPr lang="en-US" sz="1100" i="1" spc="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i="1" spc="18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&lt;</a:t>
            </a:r>
            <a:r>
              <a:rPr lang="en-US" sz="1100" i="1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0</a:t>
            </a:r>
            <a:r>
              <a:rPr lang="en-US" sz="1100" i="1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.</a:t>
            </a:r>
            <a:r>
              <a:rPr lang="en-US" sz="11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01).</a:t>
            </a:r>
            <a:endParaRPr lang="en-US" sz="11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342900" marR="326390" indent="-174625">
              <a:lnSpc>
                <a:spcPct val="1026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lang="en-US" sz="1200" spc="-50">
                <a:latin typeface="Tw Cen MT" panose="020B0602020104020603" pitchFamily="34" charset="77"/>
                <a:cs typeface="Arial"/>
              </a:rPr>
              <a:t>State-</a:t>
            </a:r>
            <a:r>
              <a:rPr lang="en-US" sz="1200" spc="-25">
                <a:latin typeface="Tw Cen MT" panose="020B0602020104020603" pitchFamily="34" charset="77"/>
                <a:cs typeface="Arial"/>
              </a:rPr>
              <a:t>level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latin typeface="Tw Cen MT" panose="020B0602020104020603" pitchFamily="34" charset="77"/>
                <a:cs typeface="Arial"/>
              </a:rPr>
              <a:t>factors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35">
                <a:latin typeface="Tw Cen MT" panose="020B0602020104020603" pitchFamily="34" charset="77"/>
                <a:cs typeface="Arial"/>
              </a:rPr>
              <a:t>account</a:t>
            </a:r>
            <a:r>
              <a:rPr lang="en-US" sz="12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latin typeface="Tw Cen MT" panose="020B0602020104020603" pitchFamily="34" charset="77"/>
                <a:cs typeface="Arial"/>
              </a:rPr>
              <a:t>for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50">
                <a:latin typeface="Tw Cen MT" panose="020B0602020104020603" pitchFamily="34" charset="77"/>
                <a:cs typeface="Arial"/>
              </a:rPr>
              <a:t>30%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2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latin typeface="Tw Cen MT" panose="020B0602020104020603" pitchFamily="34" charset="77"/>
                <a:cs typeface="Arial"/>
              </a:rPr>
              <a:t>variability.</a:t>
            </a:r>
            <a:endParaRPr lang="en-US" sz="1200">
              <a:latin typeface="Tw Cen MT" panose="020B0602020104020603" pitchFamily="34" charset="77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5ACAD9-5D4E-CF8C-4A39-27BBA281E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>
            <a:extLst>
              <a:ext uri="{FF2B5EF4-FFF2-40B4-BE49-F238E27FC236}">
                <a16:creationId xmlns:a16="http://schemas.microsoft.com/office/drawing/2014/main" id="{084AAE9F-715F-4956-89FD-96CC285BA5BD}"/>
              </a:ext>
            </a:extLst>
          </p:cNvPr>
          <p:cNvGrpSpPr/>
          <p:nvPr/>
        </p:nvGrpSpPr>
        <p:grpSpPr>
          <a:xfrm>
            <a:off x="-369" y="163504"/>
            <a:ext cx="4608195" cy="360045"/>
            <a:chOff x="0" y="191376"/>
            <a:chExt cx="4608195" cy="360045"/>
          </a:xfrm>
        </p:grpSpPr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11B6FC0E-1080-C77D-0D82-388F21564EE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F0903C19-77DD-C5D2-84DC-0CE59159FE7C}"/>
                </a:ext>
              </a:extLst>
            </p:cNvPr>
            <p:cNvSpPr/>
            <p:nvPr/>
          </p:nvSpPr>
          <p:spPr>
            <a:xfrm>
              <a:off x="0" y="243560"/>
              <a:ext cx="4608195" cy="307975"/>
            </a:xfrm>
            <a:custGeom>
              <a:avLst/>
              <a:gdLst/>
              <a:ahLst/>
              <a:cxnLst/>
              <a:rect l="l" t="t" r="r" b="b"/>
              <a:pathLst>
                <a:path w="4608195" h="307975">
                  <a:moveTo>
                    <a:pt x="0" y="307454"/>
                  </a:moveTo>
                  <a:lnTo>
                    <a:pt x="4608004" y="30745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745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DACB995E-AE37-B5CE-9D6A-03D5C6BF22F5}"/>
              </a:ext>
            </a:extLst>
          </p:cNvPr>
          <p:cNvSpPr txBox="1"/>
          <p:nvPr/>
        </p:nvSpPr>
        <p:spPr>
          <a:xfrm>
            <a:off x="95300" y="175181"/>
            <a:ext cx="18072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i="1" spc="-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Early </a:t>
            </a:r>
            <a:r>
              <a:rPr sz="1400" b="1" i="1" spc="-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Results</a:t>
            </a:r>
            <a:endParaRPr sz="1400" i="1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30" name="object 30">
            <a:extLst>
              <a:ext uri="{FF2B5EF4-FFF2-40B4-BE49-F238E27FC236}">
                <a16:creationId xmlns:a16="http://schemas.microsoft.com/office/drawing/2014/main" id="{827E948C-6734-46E8-74B2-1D8AC50433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014"/>
            <a:ext cx="4608004" cy="3479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85B0F3-2FCA-D6FB-016B-88E0395D6799}"/>
              </a:ext>
            </a:extLst>
          </p:cNvPr>
          <p:cNvSpPr txBox="1"/>
          <p:nvPr/>
        </p:nvSpPr>
        <p:spPr>
          <a:xfrm>
            <a:off x="-25617" y="642520"/>
            <a:ext cx="4610099" cy="181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marR="326390" indent="-171450">
              <a:lnSpc>
                <a:spcPct val="1026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endParaRPr lang="en-US" sz="1200" spc="-6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461010" marR="32384" indent="-171450">
              <a:lnSpc>
                <a:spcPct val="102699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Higher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percentages of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w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hite p</a:t>
            </a:r>
            <a:r>
              <a:rPr lang="en-US" sz="120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opulations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increase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the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odds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of </a:t>
            </a:r>
            <a:r>
              <a:rPr lang="en-US" sz="1200" spc="-4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perceiving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improvement.</a:t>
            </a:r>
            <a:endParaRPr lang="en-US" sz="12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461010" marR="129539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spc="-4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Greater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3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population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densities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increase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the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5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odds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of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perceiving </a:t>
            </a:r>
            <a:r>
              <a:rPr lang="en-US" sz="120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-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 spc="-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improvement.</a:t>
            </a:r>
            <a:endParaRPr lang="en-US" sz="12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461010" marR="59690" indent="-171450">
              <a:lnSpc>
                <a:spcPts val="12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Watershed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p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artnerships increase the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6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odds</a:t>
            </a:r>
            <a:r>
              <a:rPr lang="en-US" sz="120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of </a:t>
            </a:r>
            <a:r>
              <a:rPr lang="en-US" sz="1200" spc="-4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perceiving</a:t>
            </a:r>
            <a:r>
              <a:rPr lang="en-US" sz="120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water quality</a:t>
            </a:r>
            <a:r>
              <a:rPr lang="en-US" sz="120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improvements.</a:t>
            </a:r>
            <a:endParaRPr lang="en-US" sz="120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  <a:p>
            <a:pPr marL="737870" marR="5080" indent="-1714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050" spc="-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Odds</a:t>
            </a:r>
            <a:r>
              <a:rPr lang="en-US" sz="105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of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perceiving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4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improvement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3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equal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.93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(CI: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.85,</a:t>
            </a:r>
            <a:r>
              <a:rPr lang="en-US" sz="1050" spc="-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1.00) </a:t>
            </a:r>
            <a:r>
              <a:rPr lang="en-US" sz="105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when </a:t>
            </a:r>
            <a:r>
              <a:rPr lang="en-US" sz="10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a</a:t>
            </a:r>
            <a:r>
              <a:rPr lang="en-US" sz="1050" spc="-2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3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partnership</a:t>
            </a:r>
            <a:r>
              <a:rPr lang="en-US" sz="1050" spc="-15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is</a:t>
            </a:r>
            <a:r>
              <a:rPr lang="en-US" sz="1050" spc="-2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050" spc="-10">
                <a:solidFill>
                  <a:schemeClr val="tx1"/>
                </a:solidFill>
                <a:latin typeface="Tw Cen MT" panose="020B0602020104020603" pitchFamily="34" charset="77"/>
                <a:cs typeface="Arial"/>
              </a:rPr>
              <a:t>present.</a:t>
            </a:r>
            <a:endParaRPr lang="en-US" sz="1050">
              <a:solidFill>
                <a:schemeClr val="tx1"/>
              </a:solidFill>
              <a:latin typeface="Tw Cen MT" panose="020B0602020104020603" pitchFamily="34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28570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8777FF-426C-ECAB-414F-9C20E650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>
            <a:extLst>
              <a:ext uri="{FF2B5EF4-FFF2-40B4-BE49-F238E27FC236}">
                <a16:creationId xmlns:a16="http://schemas.microsoft.com/office/drawing/2014/main" id="{BC213668-B90B-B509-CDBE-C9F4FA136913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84D3C8DD-8614-FC00-234C-0410119486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2C2336DE-53CD-F04B-61DE-4142BBDCA09D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1B697B1A-35DB-6252-3735-7E6C0A134BFE}"/>
              </a:ext>
            </a:extLst>
          </p:cNvPr>
          <p:cNvSpPr txBox="1"/>
          <p:nvPr/>
        </p:nvSpPr>
        <p:spPr>
          <a:xfrm>
            <a:off x="-191" y="76052"/>
            <a:ext cx="4608195" cy="3738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sz="1400" b="1" i="1" spc="-2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Going</a:t>
            </a:r>
            <a:r>
              <a:rPr sz="1400" b="1" i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Forward</a:t>
            </a:r>
            <a:endParaRPr sz="1400" i="1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29" name="object 29">
            <a:extLst>
              <a:ext uri="{FF2B5EF4-FFF2-40B4-BE49-F238E27FC236}">
                <a16:creationId xmlns:a16="http://schemas.microsoft.com/office/drawing/2014/main" id="{F5F7DE46-329D-FDEB-BC95-72DBC54846A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sp>
        <p:nvSpPr>
          <p:cNvPr id="31" name="object 31">
            <a:extLst>
              <a:ext uri="{FF2B5EF4-FFF2-40B4-BE49-F238E27FC236}">
                <a16:creationId xmlns:a16="http://schemas.microsoft.com/office/drawing/2014/main" id="{6CD77747-A323-1D3F-CB5B-A2F25E37DEFC}"/>
              </a:ext>
            </a:extLst>
          </p:cNvPr>
          <p:cNvSpPr txBox="1"/>
          <p:nvPr/>
        </p:nvSpPr>
        <p:spPr>
          <a:xfrm>
            <a:off x="171450" y="673806"/>
            <a:ext cx="4343399" cy="19029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200" spc="-20">
                <a:latin typeface="Tw Cen MT" panose="020B0602020104020603" pitchFamily="34" charset="77"/>
                <a:cs typeface="Arial"/>
              </a:rPr>
              <a:t>Further</a:t>
            </a:r>
            <a:r>
              <a:rPr sz="1200" spc="-10">
                <a:latin typeface="Tw Cen MT" panose="020B0602020104020603" pitchFamily="34" charset="77"/>
                <a:cs typeface="Arial"/>
              </a:rPr>
              <a:t> </a:t>
            </a:r>
            <a:r>
              <a:rPr sz="1200" spc="-60">
                <a:latin typeface="Tw Cen MT" panose="020B0602020104020603" pitchFamily="34" charset="77"/>
                <a:cs typeface="Arial"/>
              </a:rPr>
              <a:t>analyze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the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 spc="-25">
                <a:latin typeface="Tw Cen MT" panose="020B0602020104020603" pitchFamily="34" charset="77"/>
                <a:cs typeface="Arial"/>
              </a:rPr>
              <a:t>hypothetical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 spc="-35">
                <a:latin typeface="Tw Cen MT" panose="020B0602020104020603" pitchFamily="34" charset="77"/>
                <a:cs typeface="Arial"/>
              </a:rPr>
              <a:t>model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 spc="-50">
                <a:latin typeface="Tw Cen MT" panose="020B0602020104020603" pitchFamily="34" charset="77"/>
                <a:cs typeface="Arial"/>
              </a:rPr>
              <a:t>(presented</a:t>
            </a:r>
            <a:r>
              <a:rPr sz="1200" spc="-10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in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 spc="-25">
                <a:latin typeface="Tw Cen MT" panose="020B0602020104020603" pitchFamily="34" charset="77"/>
                <a:cs typeface="Arial"/>
              </a:rPr>
              <a:t>the handout)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to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40">
                <a:latin typeface="Tw Cen MT" panose="020B0602020104020603" pitchFamily="34" charset="77"/>
                <a:cs typeface="Arial"/>
              </a:rPr>
              <a:t>account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for</a:t>
            </a:r>
            <a:r>
              <a:rPr sz="1200" spc="20">
                <a:latin typeface="Tw Cen MT" panose="020B0602020104020603" pitchFamily="34" charset="77"/>
                <a:cs typeface="Arial"/>
              </a:rPr>
              <a:t> </a:t>
            </a:r>
            <a:r>
              <a:rPr sz="1200" spc="-75">
                <a:latin typeface="Tw Cen MT" panose="020B0602020104020603" pitchFamily="34" charset="77"/>
                <a:cs typeface="Arial"/>
              </a:rPr>
              <a:t>causal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50">
                <a:latin typeface="Tw Cen MT" panose="020B0602020104020603" pitchFamily="34" charset="77"/>
                <a:cs typeface="Arial"/>
              </a:rPr>
              <a:t>relationships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75">
                <a:latin typeface="Tw Cen MT" panose="020B0602020104020603" pitchFamily="34" charset="77"/>
                <a:cs typeface="Arial"/>
              </a:rPr>
              <a:t>between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40">
                <a:latin typeface="Tw Cen MT" panose="020B0602020104020603" pitchFamily="34" charset="77"/>
                <a:cs typeface="Arial"/>
              </a:rPr>
              <a:t>variables.</a:t>
            </a:r>
            <a:endParaRPr sz="1200">
              <a:latin typeface="Tw Cen MT" panose="020B0602020104020603" pitchFamily="34" charset="77"/>
              <a:cs typeface="Arial"/>
            </a:endParaRPr>
          </a:p>
          <a:p>
            <a:pPr marL="241300" marR="682625" indent="-228600">
              <a:lnSpc>
                <a:spcPct val="102699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200" spc="-35">
                <a:latin typeface="Tw Cen MT" panose="020B0602020104020603" pitchFamily="34" charset="77"/>
                <a:cs typeface="Arial"/>
              </a:rPr>
              <a:t>Utilize </a:t>
            </a:r>
            <a:r>
              <a:rPr sz="1200" spc="-35">
                <a:latin typeface="Tw Cen MT" panose="020B0602020104020603" pitchFamily="34" charset="77"/>
                <a:cs typeface="Arial"/>
              </a:rPr>
              <a:t>Network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70">
                <a:latin typeface="Tw Cen MT" panose="020B0602020104020603" pitchFamily="34" charset="77"/>
                <a:cs typeface="Arial"/>
              </a:rPr>
              <a:t>analysis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of</a:t>
            </a:r>
            <a:r>
              <a:rPr sz="1200" spc="20">
                <a:latin typeface="Tw Cen MT" panose="020B0602020104020603" pitchFamily="34" charset="77"/>
                <a:cs typeface="Arial"/>
              </a:rPr>
              <a:t> </a:t>
            </a:r>
            <a:r>
              <a:rPr sz="1200" spc="-40">
                <a:latin typeface="Tw Cen MT" panose="020B0602020104020603" pitchFamily="34" charset="77"/>
                <a:cs typeface="Arial"/>
              </a:rPr>
              <a:t>actors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to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60">
                <a:latin typeface="Tw Cen MT" panose="020B0602020104020603" pitchFamily="34" charset="77"/>
                <a:cs typeface="Arial"/>
              </a:rPr>
              <a:t>analyze</a:t>
            </a:r>
            <a:r>
              <a:rPr sz="1200" spc="20">
                <a:latin typeface="Tw Cen MT" panose="020B0602020104020603" pitchFamily="34" charset="77"/>
                <a:cs typeface="Arial"/>
              </a:rPr>
              <a:t> </a:t>
            </a:r>
            <a:r>
              <a:rPr sz="1200" spc="-45">
                <a:latin typeface="Tw Cen MT" panose="020B0602020104020603" pitchFamily="34" charset="77"/>
                <a:cs typeface="Arial"/>
              </a:rPr>
              <a:t>and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50">
                <a:latin typeface="Tw Cen MT" panose="020B0602020104020603" pitchFamily="34" charset="77"/>
                <a:cs typeface="Arial"/>
              </a:rPr>
              <a:t>compare</a:t>
            </a:r>
            <a:r>
              <a:rPr lang="en-US" sz="1200" spc="-50">
                <a:latin typeface="Tw Cen MT" panose="020B0602020104020603" pitchFamily="34" charset="77"/>
                <a:cs typeface="Arial"/>
              </a:rPr>
              <a:t> </a:t>
            </a:r>
            <a:r>
              <a:rPr sz="1200" spc="-45">
                <a:latin typeface="Tw Cen MT" panose="020B0602020104020603" pitchFamily="34" charset="77"/>
                <a:cs typeface="Arial"/>
              </a:rPr>
              <a:t>relationships</a:t>
            </a:r>
            <a:r>
              <a:rPr sz="1200" spc="-10">
                <a:latin typeface="Tw Cen MT" panose="020B0602020104020603" pitchFamily="34" charset="77"/>
                <a:cs typeface="Arial"/>
              </a:rPr>
              <a:t> </a:t>
            </a:r>
            <a:r>
              <a:rPr sz="1200" spc="-45">
                <a:latin typeface="Tw Cen MT" panose="020B0602020104020603" pitchFamily="34" charset="77"/>
                <a:cs typeface="Arial"/>
              </a:rPr>
              <a:t>and</a:t>
            </a:r>
            <a:r>
              <a:rPr sz="1200" spc="-10">
                <a:latin typeface="Tw Cen MT" panose="020B0602020104020603" pitchFamily="34" charset="77"/>
                <a:cs typeface="Arial"/>
              </a:rPr>
              <a:t> </a:t>
            </a:r>
            <a:r>
              <a:rPr sz="1200" spc="-25">
                <a:latin typeface="Tw Cen MT" panose="020B0602020104020603" pitchFamily="34" charset="77"/>
                <a:cs typeface="Arial"/>
              </a:rPr>
              <a:t>water</a:t>
            </a:r>
            <a:r>
              <a:rPr sz="1200" spc="-10">
                <a:latin typeface="Tw Cen MT" panose="020B0602020104020603" pitchFamily="34" charset="77"/>
                <a:cs typeface="Arial"/>
              </a:rPr>
              <a:t> quality</a:t>
            </a:r>
            <a:endParaRPr sz="1200">
              <a:latin typeface="Tw Cen MT" panose="020B0602020104020603" pitchFamily="34" charset="77"/>
              <a:cs typeface="Arial"/>
            </a:endParaRPr>
          </a:p>
          <a:p>
            <a:pPr marL="241300" marR="452755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200" spc="-50">
                <a:latin typeface="Tw Cen MT" panose="020B0602020104020603" pitchFamily="34" charset="77"/>
                <a:cs typeface="Arial"/>
              </a:rPr>
              <a:t>Explore</a:t>
            </a:r>
            <a:r>
              <a:rPr sz="1200" spc="-5">
                <a:latin typeface="Tw Cen MT" panose="020B0602020104020603" pitchFamily="34" charset="77"/>
                <a:cs typeface="Arial"/>
              </a:rPr>
              <a:t> </a:t>
            </a:r>
            <a:r>
              <a:rPr sz="1200" spc="-20">
                <a:latin typeface="Tw Cen MT" panose="020B0602020104020603" pitchFamily="34" charset="77"/>
                <a:cs typeface="Arial"/>
              </a:rPr>
              <a:t>activities</a:t>
            </a:r>
            <a:r>
              <a:rPr sz="1200">
                <a:latin typeface="Tw Cen MT" panose="020B0602020104020603" pitchFamily="34" charset="77"/>
                <a:cs typeface="Arial"/>
              </a:rPr>
              <a:t> </a:t>
            </a:r>
            <a:r>
              <a:rPr sz="1200" spc="-45">
                <a:latin typeface="Tw Cen MT" panose="020B0602020104020603" pitchFamily="34" charset="77"/>
                <a:cs typeface="Arial"/>
              </a:rPr>
              <a:t>conducted</a:t>
            </a:r>
            <a:r>
              <a:rPr sz="1200">
                <a:latin typeface="Tw Cen MT" panose="020B0602020104020603" pitchFamily="34" charset="77"/>
                <a:cs typeface="Arial"/>
              </a:rPr>
              <a:t> </a:t>
            </a:r>
            <a:r>
              <a:rPr sz="1200" spc="-60">
                <a:latin typeface="Tw Cen MT" panose="020B0602020104020603" pitchFamily="34" charset="77"/>
                <a:cs typeface="Arial"/>
              </a:rPr>
              <a:t>beyond</a:t>
            </a:r>
            <a:r>
              <a:rPr sz="1200">
                <a:latin typeface="Tw Cen MT" panose="020B0602020104020603" pitchFamily="34" charset="77"/>
                <a:cs typeface="Arial"/>
              </a:rPr>
              <a:t> the </a:t>
            </a:r>
            <a:r>
              <a:rPr sz="1200" spc="-45">
                <a:latin typeface="Tw Cen MT" panose="020B0602020104020603" pitchFamily="34" charset="77"/>
                <a:cs typeface="Arial"/>
              </a:rPr>
              <a:t>on-</a:t>
            </a:r>
            <a:r>
              <a:rPr sz="1200" spc="-40">
                <a:latin typeface="Tw Cen MT" panose="020B0602020104020603" pitchFamily="34" charset="77"/>
                <a:cs typeface="Arial"/>
              </a:rPr>
              <a:t>the-</a:t>
            </a:r>
            <a:r>
              <a:rPr sz="1200" spc="-25">
                <a:latin typeface="Tw Cen MT" panose="020B0602020104020603" pitchFamily="34" charset="77"/>
                <a:cs typeface="Arial"/>
              </a:rPr>
              <a:t>ground </a:t>
            </a:r>
            <a:r>
              <a:rPr sz="1200" spc="-50">
                <a:latin typeface="Tw Cen MT" panose="020B0602020104020603" pitchFamily="34" charset="77"/>
                <a:cs typeface="Arial"/>
              </a:rPr>
              <a:t>operational-</a:t>
            </a:r>
            <a:r>
              <a:rPr sz="1200" spc="-10">
                <a:latin typeface="Tw Cen MT" panose="020B0602020104020603" pitchFamily="34" charset="77"/>
                <a:cs typeface="Arial"/>
              </a:rPr>
              <a:t>level</a:t>
            </a:r>
            <a:endParaRPr sz="1200">
              <a:latin typeface="Tw Cen MT" panose="020B0602020104020603" pitchFamily="34" charset="77"/>
              <a:cs typeface="Arial"/>
            </a:endParaRPr>
          </a:p>
          <a:p>
            <a:pPr marL="12700" marR="175895">
              <a:lnSpc>
                <a:spcPct val="102600"/>
              </a:lnSpc>
              <a:spcBef>
                <a:spcPts val="295"/>
              </a:spcBef>
            </a:pPr>
            <a:endParaRPr lang="en-US" sz="1200">
              <a:latin typeface="Tw Cen MT" panose="020B0602020104020603" pitchFamily="34" charset="77"/>
              <a:cs typeface="Arial"/>
            </a:endParaRPr>
          </a:p>
          <a:p>
            <a:pPr marL="12700" marR="175895">
              <a:lnSpc>
                <a:spcPct val="102600"/>
              </a:lnSpc>
              <a:spcBef>
                <a:spcPts val="295"/>
              </a:spcBef>
            </a:pPr>
            <a:r>
              <a:rPr sz="1200">
                <a:latin typeface="Tw Cen MT" panose="020B0602020104020603" pitchFamily="34" charset="77"/>
                <a:cs typeface="Arial"/>
              </a:rPr>
              <a:t>The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Big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45">
                <a:latin typeface="Tw Cen MT" panose="020B0602020104020603" pitchFamily="34" charset="77"/>
                <a:cs typeface="Arial"/>
              </a:rPr>
              <a:t>Question</a:t>
            </a:r>
            <a:r>
              <a:rPr lang="en-US" sz="1200" spc="-45">
                <a:latin typeface="Tw Cen MT" panose="020B0602020104020603" pitchFamily="34" charset="77"/>
                <a:cs typeface="Arial"/>
              </a:rPr>
              <a:t>: Does Collaboration Matter?</a:t>
            </a:r>
            <a:r>
              <a:rPr sz="1200" spc="114">
                <a:latin typeface="Tw Cen MT" panose="020B0602020104020603" pitchFamily="34" charset="77"/>
                <a:cs typeface="Arial"/>
              </a:rPr>
              <a:t> </a:t>
            </a:r>
            <a:endParaRPr lang="en-US" sz="1200" spc="114">
              <a:latin typeface="Tw Cen MT" panose="020B0602020104020603" pitchFamily="34" charset="77"/>
              <a:cs typeface="Arial"/>
            </a:endParaRPr>
          </a:p>
          <a:p>
            <a:pPr marL="184150" marR="175895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200">
                <a:latin typeface="Tw Cen MT" panose="020B0602020104020603" pitchFamily="34" charset="77"/>
                <a:cs typeface="Arial"/>
              </a:rPr>
              <a:t>Still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can’t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 spc="-80">
                <a:latin typeface="Tw Cen MT" panose="020B0602020104020603" pitchFamily="34" charset="77"/>
                <a:cs typeface="Arial"/>
              </a:rPr>
              <a:t>answer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it,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sz="1200">
                <a:latin typeface="Tw Cen MT" panose="020B0602020104020603" pitchFamily="34" charset="77"/>
                <a:cs typeface="Arial"/>
              </a:rPr>
              <a:t>but</a:t>
            </a:r>
            <a:r>
              <a:rPr sz="12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latin typeface="Tw Cen MT" panose="020B0602020104020603" pitchFamily="34" charset="77"/>
                <a:cs typeface="Arial"/>
              </a:rPr>
              <a:t>early results offer some intriguing clues</a:t>
            </a:r>
            <a:endParaRPr sz="1200">
              <a:latin typeface="Tw Cen MT" panose="020B0602020104020603" pitchFamily="34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26027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56438A-3A9F-3D86-BD30-4555E4A4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>
            <a:extLst>
              <a:ext uri="{FF2B5EF4-FFF2-40B4-BE49-F238E27FC236}">
                <a16:creationId xmlns:a16="http://schemas.microsoft.com/office/drawing/2014/main" id="{B3688725-9323-6F58-7D33-006F0AC05068}"/>
              </a:ext>
            </a:extLst>
          </p:cNvPr>
          <p:cNvSpPr txBox="1"/>
          <p:nvPr/>
        </p:nvSpPr>
        <p:spPr>
          <a:xfrm>
            <a:off x="1562480" y="1329041"/>
            <a:ext cx="14833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>
                <a:latin typeface="Tw Cen MT" panose="020B0602020104020603" pitchFamily="34" charset="77"/>
                <a:cs typeface="Arial"/>
              </a:rPr>
              <a:t>Thank</a:t>
            </a:r>
            <a:r>
              <a:rPr sz="2450" spc="-70">
                <a:latin typeface="Tw Cen MT" panose="020B0602020104020603" pitchFamily="34" charset="77"/>
                <a:cs typeface="Arial"/>
              </a:rPr>
              <a:t> </a:t>
            </a:r>
            <a:r>
              <a:rPr sz="2450" spc="-125">
                <a:latin typeface="Tw Cen MT" panose="020B0602020104020603" pitchFamily="34" charset="77"/>
                <a:cs typeface="Arial"/>
              </a:rPr>
              <a:t>You!</a:t>
            </a:r>
            <a:endParaRPr sz="2450">
              <a:latin typeface="Tw Cen MT" panose="020B0602020104020603" pitchFamily="34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04121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43840"/>
            <a:chOff x="0" y="0"/>
            <a:chExt cx="4608195" cy="243840"/>
          </a:xfrm>
        </p:grpSpPr>
        <p:sp>
          <p:nvSpPr>
            <p:cNvPr id="3" name="object 3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16" name="object 16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63383"/>
            <a:ext cx="2901950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  <a:tab pos="1310005" algn="l"/>
                <a:tab pos="1846580" algn="l"/>
                <a:tab pos="254825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Policy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Framework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3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45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09193" y="688085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294" y="671155"/>
            <a:ext cx="366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100" b="1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100" b="1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45">
                <a:solidFill>
                  <a:srgbClr val="FFFFFF"/>
                </a:solidFill>
                <a:latin typeface="Arial"/>
                <a:cs typeface="Arial"/>
              </a:rPr>
              <a:t>Odds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732303"/>
            <a:ext cx="4040504" cy="1170305"/>
            <a:chOff x="309193" y="732303"/>
            <a:chExt cx="4040504" cy="117030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861987"/>
              <a:ext cx="3989651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1800415"/>
              <a:ext cx="1016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1787715"/>
              <a:ext cx="3938802" cy="1143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732320"/>
              <a:ext cx="50751" cy="10680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09193" y="906256"/>
              <a:ext cx="3989704" cy="945515"/>
            </a:xfrm>
            <a:custGeom>
              <a:avLst/>
              <a:gdLst/>
              <a:ahLst/>
              <a:cxnLst/>
              <a:rect l="l" t="t" r="r" b="b"/>
              <a:pathLst>
                <a:path w="3989704" h="945514">
                  <a:moveTo>
                    <a:pt x="3989652" y="0"/>
                  </a:moveTo>
                  <a:lnTo>
                    <a:pt x="0" y="0"/>
                  </a:lnTo>
                  <a:lnTo>
                    <a:pt x="0" y="894158"/>
                  </a:lnTo>
                  <a:lnTo>
                    <a:pt x="4008" y="913883"/>
                  </a:lnTo>
                  <a:lnTo>
                    <a:pt x="14922" y="930036"/>
                  </a:lnTo>
                  <a:lnTo>
                    <a:pt x="31075" y="940950"/>
                  </a:lnTo>
                  <a:lnTo>
                    <a:pt x="50800" y="944958"/>
                  </a:lnTo>
                  <a:lnTo>
                    <a:pt x="3938852" y="944958"/>
                  </a:lnTo>
                  <a:lnTo>
                    <a:pt x="3958576" y="940950"/>
                  </a:lnTo>
                  <a:lnTo>
                    <a:pt x="3974729" y="930036"/>
                  </a:lnTo>
                  <a:lnTo>
                    <a:pt x="3985644" y="913883"/>
                  </a:lnTo>
                  <a:lnTo>
                    <a:pt x="3989652" y="8941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8846" y="770404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0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6" y="757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7450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8846" y="7323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3644" y="1107224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30">
                  <a:moveTo>
                    <a:pt x="0" y="0"/>
                  </a:moveTo>
                  <a:lnTo>
                    <a:pt x="684263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60944" y="896898"/>
            <a:ext cx="1728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1240" algn="l"/>
              </a:tabLst>
            </a:pP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r>
              <a:rPr sz="1100">
                <a:latin typeface="Arial"/>
                <a:cs typeface="Arial"/>
              </a:rPr>
              <a:t>	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72995" y="110722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28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60944" y="1085658"/>
            <a:ext cx="1847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1860" algn="l"/>
              </a:tabLst>
            </a:pP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0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r>
              <a:rPr sz="1100">
                <a:latin typeface="Arial"/>
                <a:cs typeface="Arial"/>
              </a:rPr>
              <a:t>	</a:t>
            </a:r>
            <a:r>
              <a:rPr sz="1100" spc="-75">
                <a:latin typeface="Arial"/>
                <a:cs typeface="Arial"/>
              </a:rPr>
              <a:t>1</a:t>
            </a:r>
            <a:r>
              <a:rPr sz="1100" spc="-65">
                <a:latin typeface="Arial"/>
                <a:cs typeface="Arial"/>
              </a:rPr>
              <a:t> </a:t>
            </a:r>
            <a:r>
              <a:rPr sz="1100" i="1" spc="200">
                <a:latin typeface="Arial"/>
                <a:cs typeface="Arial"/>
              </a:rPr>
              <a:t>−</a:t>
            </a:r>
            <a:r>
              <a:rPr sz="1100" i="1" spc="-7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110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98878" y="990624"/>
            <a:ext cx="1163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1885" algn="l"/>
              </a:tabLst>
            </a:pPr>
            <a:r>
              <a:rPr sz="1100" spc="150">
                <a:latin typeface="Arial"/>
                <a:cs typeface="Arial"/>
              </a:rPr>
              <a:t>=</a:t>
            </a:r>
            <a:r>
              <a:rPr sz="1100">
                <a:latin typeface="Arial"/>
                <a:cs typeface="Arial"/>
              </a:rPr>
              <a:t>	</a:t>
            </a:r>
            <a:r>
              <a:rPr sz="1100" i="1" spc="-5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294" y="1311400"/>
            <a:ext cx="39141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>
                <a:latin typeface="Arial"/>
                <a:cs typeface="Arial"/>
              </a:rPr>
              <a:t>where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7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aggregate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organizational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95">
                <a:latin typeface="Arial"/>
                <a:cs typeface="Arial"/>
              </a:rPr>
              <a:t>responses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about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whether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water quality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85">
                <a:latin typeface="Arial"/>
                <a:cs typeface="Arial"/>
              </a:rPr>
              <a:t>has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improved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(1)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or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not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(0)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since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involvement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in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the </a:t>
            </a:r>
            <a:r>
              <a:rPr sz="1100" spc="-10">
                <a:latin typeface="Arial"/>
                <a:cs typeface="Arial"/>
              </a:rPr>
              <a:t>watershed.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43840"/>
            <a:chOff x="0" y="0"/>
            <a:chExt cx="4608195" cy="243840"/>
          </a:xfrm>
        </p:grpSpPr>
        <p:sp>
          <p:nvSpPr>
            <p:cNvPr id="3" name="object 3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16" name="object 16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63383"/>
            <a:ext cx="2901950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  <a:tab pos="1310005" algn="l"/>
                <a:tab pos="1846580" algn="l"/>
                <a:tab pos="254825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Policy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Framework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3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45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00" b="1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09193" y="688085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294" y="671155"/>
            <a:ext cx="366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100" b="1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100" b="1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45">
                <a:solidFill>
                  <a:srgbClr val="FFFFFF"/>
                </a:solidFill>
                <a:latin typeface="Arial"/>
                <a:cs typeface="Arial"/>
              </a:rPr>
              <a:t>Odds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11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732303"/>
            <a:ext cx="4040504" cy="1170305"/>
            <a:chOff x="309193" y="732303"/>
            <a:chExt cx="4040504" cy="117030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861987"/>
              <a:ext cx="3989651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1800415"/>
              <a:ext cx="1016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1787715"/>
              <a:ext cx="3938802" cy="1143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732320"/>
              <a:ext cx="50751" cy="10680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09193" y="906256"/>
              <a:ext cx="3989704" cy="945515"/>
            </a:xfrm>
            <a:custGeom>
              <a:avLst/>
              <a:gdLst/>
              <a:ahLst/>
              <a:cxnLst/>
              <a:rect l="l" t="t" r="r" b="b"/>
              <a:pathLst>
                <a:path w="3989704" h="945514">
                  <a:moveTo>
                    <a:pt x="3989652" y="0"/>
                  </a:moveTo>
                  <a:lnTo>
                    <a:pt x="0" y="0"/>
                  </a:lnTo>
                  <a:lnTo>
                    <a:pt x="0" y="894158"/>
                  </a:lnTo>
                  <a:lnTo>
                    <a:pt x="4008" y="913883"/>
                  </a:lnTo>
                  <a:lnTo>
                    <a:pt x="14922" y="930036"/>
                  </a:lnTo>
                  <a:lnTo>
                    <a:pt x="31075" y="940950"/>
                  </a:lnTo>
                  <a:lnTo>
                    <a:pt x="50800" y="944958"/>
                  </a:lnTo>
                  <a:lnTo>
                    <a:pt x="3938852" y="944958"/>
                  </a:lnTo>
                  <a:lnTo>
                    <a:pt x="3958576" y="940950"/>
                  </a:lnTo>
                  <a:lnTo>
                    <a:pt x="3974729" y="930036"/>
                  </a:lnTo>
                  <a:lnTo>
                    <a:pt x="3985644" y="913883"/>
                  </a:lnTo>
                  <a:lnTo>
                    <a:pt x="3989652" y="8941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8846" y="770404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0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6" y="757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7450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8846" y="7323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3644" y="1107224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30">
                  <a:moveTo>
                    <a:pt x="0" y="0"/>
                  </a:moveTo>
                  <a:lnTo>
                    <a:pt x="684263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60944" y="896898"/>
            <a:ext cx="1728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1240" algn="l"/>
              </a:tabLst>
            </a:pP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r>
              <a:rPr sz="1100">
                <a:latin typeface="Arial"/>
                <a:cs typeface="Arial"/>
              </a:rPr>
              <a:t>	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72995" y="110722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28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60944" y="1085658"/>
            <a:ext cx="1847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1860" algn="l"/>
              </a:tabLst>
            </a:pP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9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20">
                <a:latin typeface="Arial"/>
                <a:cs typeface="Arial"/>
              </a:rPr>
              <a:t> 0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r>
              <a:rPr sz="1100">
                <a:latin typeface="Arial"/>
                <a:cs typeface="Arial"/>
              </a:rPr>
              <a:t>	</a:t>
            </a:r>
            <a:r>
              <a:rPr sz="1100" spc="-75">
                <a:latin typeface="Arial"/>
                <a:cs typeface="Arial"/>
              </a:rPr>
              <a:t>1</a:t>
            </a:r>
            <a:r>
              <a:rPr sz="1100" spc="-65">
                <a:latin typeface="Arial"/>
                <a:cs typeface="Arial"/>
              </a:rPr>
              <a:t> </a:t>
            </a:r>
            <a:r>
              <a:rPr sz="1100" i="1" spc="200">
                <a:latin typeface="Arial"/>
                <a:cs typeface="Arial"/>
              </a:rPr>
              <a:t>−</a:t>
            </a:r>
            <a:r>
              <a:rPr sz="1100" i="1" spc="-7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Pr(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110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1</a:t>
            </a:r>
            <a:r>
              <a:rPr sz="1100" i="1" spc="-20">
                <a:latin typeface="Arial"/>
                <a:cs typeface="Arial"/>
              </a:rPr>
              <a:t>|</a:t>
            </a:r>
            <a:r>
              <a:rPr sz="1100" b="1" spc="-20">
                <a:latin typeface="Arial"/>
                <a:cs typeface="Arial"/>
              </a:rPr>
              <a:t>x</a:t>
            </a:r>
            <a:r>
              <a:rPr sz="1100" spc="-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98878" y="990624"/>
            <a:ext cx="1163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1885" algn="l"/>
              </a:tabLst>
            </a:pPr>
            <a:r>
              <a:rPr sz="1100" spc="150">
                <a:latin typeface="Arial"/>
                <a:cs typeface="Arial"/>
              </a:rPr>
              <a:t>=</a:t>
            </a:r>
            <a:r>
              <a:rPr sz="1100">
                <a:latin typeface="Arial"/>
                <a:cs typeface="Arial"/>
              </a:rPr>
              <a:t>	</a:t>
            </a:r>
            <a:r>
              <a:rPr sz="1100" i="1" spc="-5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9193" y="2003145"/>
            <a:ext cx="4040504" cy="1333500"/>
            <a:chOff x="309193" y="2003145"/>
            <a:chExt cx="4040504" cy="1333500"/>
          </a:xfrm>
        </p:grpSpPr>
        <p:sp>
          <p:nvSpPr>
            <p:cNvPr id="45" name="object 45"/>
            <p:cNvSpPr/>
            <p:nvPr/>
          </p:nvSpPr>
          <p:spPr>
            <a:xfrm>
              <a:off x="309193" y="200314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2177046"/>
              <a:ext cx="3989651" cy="506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994" y="3234804"/>
              <a:ext cx="101600" cy="1016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794" y="3222104"/>
              <a:ext cx="3938802" cy="1143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98846" y="2047379"/>
              <a:ext cx="50751" cy="11874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9193" y="2221316"/>
              <a:ext cx="3989704" cy="1064895"/>
            </a:xfrm>
            <a:custGeom>
              <a:avLst/>
              <a:gdLst/>
              <a:ahLst/>
              <a:cxnLst/>
              <a:rect l="l" t="t" r="r" b="b"/>
              <a:pathLst>
                <a:path w="3989704" h="1064895">
                  <a:moveTo>
                    <a:pt x="3989652" y="0"/>
                  </a:moveTo>
                  <a:lnTo>
                    <a:pt x="0" y="0"/>
                  </a:lnTo>
                  <a:lnTo>
                    <a:pt x="0" y="1013488"/>
                  </a:lnTo>
                  <a:lnTo>
                    <a:pt x="4008" y="1033212"/>
                  </a:lnTo>
                  <a:lnTo>
                    <a:pt x="14922" y="1049365"/>
                  </a:lnTo>
                  <a:lnTo>
                    <a:pt x="31075" y="1060280"/>
                  </a:lnTo>
                  <a:lnTo>
                    <a:pt x="50800" y="1064288"/>
                  </a:lnTo>
                  <a:lnTo>
                    <a:pt x="3938852" y="1064288"/>
                  </a:lnTo>
                  <a:lnTo>
                    <a:pt x="3958576" y="1060280"/>
                  </a:lnTo>
                  <a:lnTo>
                    <a:pt x="3974729" y="1049365"/>
                  </a:lnTo>
                  <a:lnTo>
                    <a:pt x="3985644" y="1033212"/>
                  </a:lnTo>
                  <a:lnTo>
                    <a:pt x="3989652" y="101348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8846" y="2085463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11683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98846" y="20727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98846" y="20600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98846" y="20473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0506" y="2273008"/>
              <a:ext cx="67310" cy="6731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506" y="2655112"/>
              <a:ext cx="67310" cy="6731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47294" y="1311400"/>
            <a:ext cx="3914140" cy="1970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>
                <a:latin typeface="Arial"/>
                <a:cs typeface="Arial"/>
              </a:rPr>
              <a:t>where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i="1">
                <a:latin typeface="Arial"/>
                <a:cs typeface="Arial"/>
              </a:rPr>
              <a:t>y</a:t>
            </a:r>
            <a:r>
              <a:rPr sz="1100" i="1" spc="75">
                <a:latin typeface="Arial"/>
                <a:cs typeface="Arial"/>
              </a:rPr>
              <a:t> </a:t>
            </a:r>
            <a:r>
              <a:rPr sz="1100" spc="200">
                <a:latin typeface="Arial"/>
                <a:cs typeface="Arial"/>
              </a:rPr>
              <a:t>=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aggregate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organizational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95">
                <a:latin typeface="Arial"/>
                <a:cs typeface="Arial"/>
              </a:rPr>
              <a:t>responses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about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whether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water quality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85">
                <a:latin typeface="Arial"/>
                <a:cs typeface="Arial"/>
              </a:rPr>
              <a:t>has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improved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(1)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or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not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(0)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since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involvement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in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the </a:t>
            </a:r>
            <a:r>
              <a:rPr sz="1100" spc="-10">
                <a:latin typeface="Arial"/>
                <a:cs typeface="Arial"/>
              </a:rPr>
              <a:t>watershed.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1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100" b="1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Qualitative</a:t>
            </a:r>
            <a:r>
              <a:rPr sz="1100" b="1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Inquiry</a:t>
            </a:r>
            <a:endParaRPr sz="1100">
              <a:latin typeface="Arial"/>
              <a:cs typeface="Arial"/>
            </a:endParaRPr>
          </a:p>
          <a:p>
            <a:pPr marL="289560" marR="109220">
              <a:lnSpc>
                <a:spcPct val="102600"/>
              </a:lnSpc>
              <a:spcBef>
                <a:spcPts val="260"/>
              </a:spcBef>
            </a:pPr>
            <a:r>
              <a:rPr sz="1100" spc="-45">
                <a:latin typeface="Arial"/>
                <a:cs typeface="Arial"/>
              </a:rPr>
              <a:t>Organizations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85">
                <a:latin typeface="Arial"/>
                <a:cs typeface="Arial"/>
              </a:rPr>
              <a:t>asked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to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name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most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recent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activity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conducted related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to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water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quality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improvement.</a:t>
            </a:r>
            <a:endParaRPr sz="1100">
              <a:latin typeface="Arial"/>
              <a:cs typeface="Arial"/>
            </a:endParaRPr>
          </a:p>
          <a:p>
            <a:pPr marL="289560" marR="306705">
              <a:lnSpc>
                <a:spcPct val="102600"/>
              </a:lnSpc>
              <a:spcBef>
                <a:spcPts val="300"/>
              </a:spcBef>
            </a:pPr>
            <a:r>
              <a:rPr sz="1100" spc="-55">
                <a:latin typeface="Arial"/>
                <a:cs typeface="Arial"/>
              </a:rPr>
              <a:t>Using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pattern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matching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to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75">
                <a:latin typeface="Arial"/>
                <a:cs typeface="Arial"/>
              </a:rPr>
              <a:t>tease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out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themes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trends, </a:t>
            </a:r>
            <a:r>
              <a:rPr sz="1100" spc="-95">
                <a:latin typeface="Arial"/>
                <a:cs typeface="Arial"/>
              </a:rPr>
              <a:t>responses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75">
                <a:latin typeface="Arial"/>
                <a:cs typeface="Arial"/>
              </a:rPr>
              <a:t>were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separated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by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partnership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membership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and </a:t>
            </a:r>
            <a:r>
              <a:rPr sz="1100" spc="-40">
                <a:latin typeface="Arial"/>
                <a:cs typeface="Arial"/>
              </a:rPr>
              <a:t>organizational</a:t>
            </a:r>
            <a:r>
              <a:rPr sz="1100" spc="-10">
                <a:latin typeface="Arial"/>
                <a:cs typeface="Arial"/>
              </a:rPr>
              <a:t> type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-10">
                <a:latin typeface="Arial"/>
                <a:cs typeface="Arial"/>
              </a:rPr>
              <a:t> then </a:t>
            </a:r>
            <a:r>
              <a:rPr sz="1100" spc="-60">
                <a:latin typeface="Arial"/>
                <a:cs typeface="Arial"/>
              </a:rPr>
              <a:t>coded</a:t>
            </a:r>
            <a:r>
              <a:rPr sz="1100" spc="-10">
                <a:latin typeface="Arial"/>
                <a:cs typeface="Arial"/>
              </a:rPr>
              <a:t> by </a:t>
            </a:r>
            <a:r>
              <a:rPr sz="1100" spc="-50">
                <a:latin typeface="Arial"/>
                <a:cs typeface="Arial"/>
              </a:rPr>
              <a:t>operational-</a:t>
            </a:r>
            <a:r>
              <a:rPr sz="1100" spc="-20">
                <a:latin typeface="Arial"/>
                <a:cs typeface="Arial"/>
              </a:rPr>
              <a:t>level </a:t>
            </a:r>
            <a:r>
              <a:rPr sz="1100" spc="-10">
                <a:latin typeface="Arial"/>
                <a:cs typeface="Arial"/>
              </a:rPr>
              <a:t>activities.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9440" y="-10332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Framework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998" y="-10332"/>
            <a:ext cx="366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16681" y="118937"/>
            <a:ext cx="495300" cy="41275"/>
            <a:chOff x="3316681" y="118937"/>
            <a:chExt cx="495300" cy="41275"/>
          </a:xfrm>
        </p:grpSpPr>
        <p:sp>
          <p:nvSpPr>
            <p:cNvPr id="5" name="object 5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17" name="object 17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0" y="-63383"/>
            <a:ext cx="460819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15"/>
              </a:spcBef>
              <a:tabLst>
                <a:tab pos="621665" algn="l"/>
                <a:tab pos="140525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Policy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4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506" y="1193965"/>
            <a:ext cx="67310" cy="6731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24395" y="1112569"/>
            <a:ext cx="356933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705">
              <a:lnSpc>
                <a:spcPct val="102600"/>
              </a:lnSpc>
              <a:spcBef>
                <a:spcPts val="55"/>
              </a:spcBef>
            </a:pPr>
            <a:r>
              <a:rPr sz="1100">
                <a:latin typeface="Arial"/>
                <a:cs typeface="Arial"/>
              </a:rPr>
              <a:t>The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results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from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the two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100">
                <a:latin typeface="Arial"/>
                <a:cs typeface="Arial"/>
              </a:rPr>
              <a:t>phases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qualitative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analysis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place </a:t>
            </a:r>
            <a:r>
              <a:rPr sz="1100">
                <a:latin typeface="Arial"/>
                <a:cs typeface="Arial"/>
              </a:rPr>
              <a:t>the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85">
                <a:latin typeface="Arial"/>
                <a:cs typeface="Arial"/>
              </a:rPr>
              <a:t>emphasis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on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different</a:t>
            </a:r>
            <a:r>
              <a:rPr sz="1100" spc="-10">
                <a:latin typeface="Arial"/>
                <a:cs typeface="Arial"/>
              </a:rPr>
              <a:t> actors.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>
                <a:latin typeface="Arial"/>
                <a:cs typeface="Arial"/>
              </a:rPr>
              <a:t>State-</a:t>
            </a:r>
            <a:r>
              <a:rPr sz="1100" spc="-25">
                <a:latin typeface="Arial"/>
                <a:cs typeface="Arial"/>
              </a:rPr>
              <a:t>level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characteristics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60">
                <a:latin typeface="Arial"/>
                <a:cs typeface="Arial"/>
              </a:rPr>
              <a:t>are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important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70">
                <a:latin typeface="Arial"/>
                <a:cs typeface="Arial"/>
              </a:rPr>
              <a:t>Perhaps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collaboratives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60">
                <a:latin typeface="Arial"/>
                <a:cs typeface="Arial"/>
              </a:rPr>
              <a:t>are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more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likely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to form </a:t>
            </a:r>
            <a:r>
              <a:rPr sz="1100" spc="-60">
                <a:latin typeface="Arial"/>
                <a:cs typeface="Arial"/>
              </a:rPr>
              <a:t>when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30">
                <a:latin typeface="Arial"/>
                <a:cs typeface="Arial"/>
              </a:rPr>
              <a:t>there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are significant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problems—</a:t>
            </a:r>
            <a:r>
              <a:rPr sz="1100" spc="-55">
                <a:latin typeface="Arial"/>
                <a:cs typeface="Arial"/>
              </a:rPr>
              <a:t>problems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that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require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long-</a:t>
            </a:r>
            <a:r>
              <a:rPr sz="1100" spc="-10">
                <a:latin typeface="Arial"/>
                <a:cs typeface="Arial"/>
              </a:rPr>
              <a:t>term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effort </a:t>
            </a:r>
            <a:r>
              <a:rPr sz="1100">
                <a:latin typeface="Arial"/>
                <a:cs typeface="Arial"/>
              </a:rPr>
              <a:t>or</a:t>
            </a:r>
            <a:r>
              <a:rPr sz="1100" spc="40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short-</a:t>
            </a:r>
            <a:r>
              <a:rPr sz="1100">
                <a:latin typeface="Arial"/>
                <a:cs typeface="Arial"/>
              </a:rPr>
              <a:t>term</a:t>
            </a:r>
            <a:r>
              <a:rPr sz="1100" spc="4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cooperation.</a:t>
            </a:r>
            <a:endParaRPr sz="1100">
              <a:latin typeface="Arial"/>
              <a:cs typeface="Arial"/>
            </a:endParaRPr>
          </a:p>
          <a:p>
            <a:pPr marL="12700" marR="95885">
              <a:lnSpc>
                <a:spcPct val="102600"/>
              </a:lnSpc>
              <a:spcBef>
                <a:spcPts val="300"/>
              </a:spcBef>
            </a:pPr>
            <a:r>
              <a:rPr sz="1100" spc="-70">
                <a:latin typeface="Arial"/>
                <a:cs typeface="Arial"/>
              </a:rPr>
              <a:t>Perhaps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0">
                <a:latin typeface="Arial"/>
                <a:cs typeface="Arial"/>
              </a:rPr>
              <a:t>those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involved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in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collaborations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75">
                <a:latin typeface="Arial"/>
                <a:cs typeface="Arial"/>
              </a:rPr>
              <a:t>were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more</a:t>
            </a:r>
            <a:r>
              <a:rPr sz="1100" spc="1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likely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to </a:t>
            </a:r>
            <a:r>
              <a:rPr sz="1100" spc="-80">
                <a:latin typeface="Arial"/>
                <a:cs typeface="Arial"/>
              </a:rPr>
              <a:t>answer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my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65">
                <a:latin typeface="Arial"/>
                <a:cs typeface="Arial"/>
              </a:rPr>
              <a:t>survey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</a:t>
            </a:r>
            <a:r>
              <a:rPr sz="1100" i="1">
                <a:latin typeface="Arial"/>
                <a:cs typeface="Arial"/>
              </a:rPr>
              <a:t>viz.</a:t>
            </a:r>
            <a:r>
              <a:rPr sz="1100" i="1" spc="120">
                <a:latin typeface="Arial"/>
                <a:cs typeface="Arial"/>
              </a:rPr>
              <a:t> </a:t>
            </a:r>
            <a:r>
              <a:rPr sz="1100" spc="-85">
                <a:latin typeface="Arial"/>
                <a:cs typeface="Arial"/>
              </a:rPr>
              <a:t>response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bias).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0506" y="1576082"/>
            <a:ext cx="67310" cy="6731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0506" y="1786115"/>
            <a:ext cx="67310" cy="6731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0506" y="2340292"/>
            <a:ext cx="67310" cy="673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37B8-A2E8-0879-D2B5-E849DC4E9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6F7AE3E-DF07-0544-FFE7-D17B61AC9B1D}"/>
              </a:ext>
            </a:extLst>
          </p:cNvPr>
          <p:cNvGrpSpPr/>
          <p:nvPr/>
        </p:nvGrpSpPr>
        <p:grpSpPr>
          <a:xfrm>
            <a:off x="0" y="0"/>
            <a:ext cx="4608195" cy="243840"/>
            <a:chOff x="0" y="0"/>
            <a:chExt cx="4608195" cy="24384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254DA4B-4A4F-41E4-B716-611FDFC82770}"/>
                </a:ext>
              </a:extLst>
            </p:cNvPr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580AF8-DB70-8FF2-85D3-12B96CF5417F}"/>
                </a:ext>
              </a:extLst>
            </p:cNvPr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1F6B10-90C9-73B9-3168-685A224D92EE}"/>
                </a:ext>
              </a:extLst>
            </p:cNvPr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ED3C559-5A51-FCF1-065A-7D9C2F05D43F}"/>
                </a:ext>
              </a:extLst>
            </p:cNvPr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27453E-4474-9BD1-0DFA-7B2911E635BD}"/>
                </a:ext>
              </a:extLst>
            </p:cNvPr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A975EDD-46AF-4214-F18A-6A11A89EF817}"/>
                </a:ext>
              </a:extLst>
            </p:cNvPr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DFB4A77-9050-69BA-E8C5-28CCE5F87045}"/>
                </a:ext>
              </a:extLst>
            </p:cNvPr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319AC99-CA05-4085-400C-68E51D4B0B2F}"/>
                </a:ext>
              </a:extLst>
            </p:cNvPr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13981E7-413F-2E36-6454-71BB503AD23E}"/>
                </a:ext>
              </a:extLst>
            </p:cNvPr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826CC80-7F07-6CEA-39DC-C35134488AA6}"/>
                </a:ext>
              </a:extLst>
            </p:cNvPr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73B5FC4-A640-56EB-D425-1F28808ABA61}"/>
                </a:ext>
              </a:extLst>
            </p:cNvPr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A23C438-5123-8560-EA84-1F34FDE7125C}"/>
                </a:ext>
              </a:extLst>
            </p:cNvPr>
            <p:cNvSpPr/>
            <p:nvPr/>
          </p:nvSpPr>
          <p:spPr>
            <a:xfrm>
              <a:off x="4108069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927A241-7B8D-03E4-7D61-E03B28F180DB}"/>
                </a:ext>
              </a:extLst>
            </p:cNvPr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403F43B-38C9-98D8-8B41-1BB19BD825C4}"/>
                </a:ext>
              </a:extLst>
            </p:cNvPr>
            <p:cNvSpPr/>
            <p:nvPr/>
          </p:nvSpPr>
          <p:spPr>
            <a:xfrm>
              <a:off x="4208869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2672C44-CAAF-2ED4-E6BB-137A9F900E12}"/>
                </a:ext>
              </a:extLst>
            </p:cNvPr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37EE0274-8066-98E7-7708-4230290C73E6}"/>
                </a:ext>
              </a:extLst>
            </p:cNvPr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2224CD83-9B18-1F14-6698-EC51D57D919E}"/>
              </a:ext>
            </a:extLst>
          </p:cNvPr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83F5D88A-4D55-5B9D-0C7E-B77C3B77FF7E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5BBF324E-F327-2335-79E3-9C9342CC11D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E7790CD-A6DC-33D8-1281-538BAD6F912F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8A4E28AC-FF46-5AC3-5C93-C7DABB4C83CD}"/>
              </a:ext>
            </a:extLst>
          </p:cNvPr>
          <p:cNvSpPr txBox="1"/>
          <p:nvPr/>
        </p:nvSpPr>
        <p:spPr>
          <a:xfrm>
            <a:off x="95300" y="-63383"/>
            <a:ext cx="3551554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  <a:tab pos="1310005" algn="l"/>
                <a:tab pos="1846580" algn="l"/>
                <a:tab pos="2548255" algn="l"/>
                <a:tab pos="321119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Policy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Framework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Questions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2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3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1400" b="1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b="1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Quantitative</a:t>
            </a:r>
            <a:r>
              <a:rPr sz="1400" b="1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Inquiry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object 24">
            <a:extLst>
              <a:ext uri="{FF2B5EF4-FFF2-40B4-BE49-F238E27FC236}">
                <a16:creationId xmlns:a16="http://schemas.microsoft.com/office/drawing/2014/main" id="{E920171C-7C28-4F0F-682D-52F333A79C3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25" name="object 25">
            <a:extLst>
              <a:ext uri="{FF2B5EF4-FFF2-40B4-BE49-F238E27FC236}">
                <a16:creationId xmlns:a16="http://schemas.microsoft.com/office/drawing/2014/main" id="{67A47DA9-8A4C-51AE-223C-4A582CE741F9}"/>
              </a:ext>
            </a:extLst>
          </p:cNvPr>
          <p:cNvGrpSpPr/>
          <p:nvPr/>
        </p:nvGrpSpPr>
        <p:grpSpPr>
          <a:xfrm>
            <a:off x="309193" y="1067536"/>
            <a:ext cx="4040504" cy="1699895"/>
            <a:chOff x="309193" y="1067536"/>
            <a:chExt cx="4040504" cy="1699895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C91B555-665E-50E2-D4F4-EEB6A5C2108A}"/>
                </a:ext>
              </a:extLst>
            </p:cNvPr>
            <p:cNvSpPr/>
            <p:nvPr/>
          </p:nvSpPr>
          <p:spPr>
            <a:xfrm>
              <a:off x="309193" y="1067536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2"/>
                  </a:lnTo>
                  <a:lnTo>
                    <a:pt x="3989652" y="201952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3E0CEF30-3D60-206C-C331-DE62DC2345D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256830"/>
              <a:ext cx="3989651" cy="50609"/>
            </a:xfrm>
            <a:prstGeom prst="rect">
              <a:avLst/>
            </a:prstGeom>
          </p:spPr>
        </p:pic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06204711-8276-A9EC-44F1-C585986D205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2665628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374103C1-8765-58B4-0999-B794C27A0EA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2652928"/>
              <a:ext cx="3938802" cy="114301"/>
            </a:xfrm>
            <a:prstGeom prst="rect">
              <a:avLst/>
            </a:prstGeom>
          </p:spPr>
        </p:pic>
        <p:pic>
          <p:nvPicPr>
            <p:cNvPr id="30" name="object 30">
              <a:extLst>
                <a:ext uri="{FF2B5EF4-FFF2-40B4-BE49-F238E27FC236}">
                  <a16:creationId xmlns:a16="http://schemas.microsoft.com/office/drawing/2014/main" id="{51DDDBEA-0AA5-9FB3-BE7B-3AC34276BFB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1111770"/>
              <a:ext cx="50751" cy="1553857"/>
            </a:xfrm>
            <a:prstGeom prst="rect">
              <a:avLst/>
            </a:prstGeom>
          </p:spPr>
        </p:pic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04B18A4B-F356-9B0A-A224-A503E124FCC0}"/>
                </a:ext>
              </a:extLst>
            </p:cNvPr>
            <p:cNvSpPr/>
            <p:nvPr/>
          </p:nvSpPr>
          <p:spPr>
            <a:xfrm>
              <a:off x="309193" y="1301098"/>
              <a:ext cx="3989704" cy="1415415"/>
            </a:xfrm>
            <a:custGeom>
              <a:avLst/>
              <a:gdLst/>
              <a:ahLst/>
              <a:cxnLst/>
              <a:rect l="l" t="t" r="r" b="b"/>
              <a:pathLst>
                <a:path w="3989704" h="1415414">
                  <a:moveTo>
                    <a:pt x="3989652" y="0"/>
                  </a:moveTo>
                  <a:lnTo>
                    <a:pt x="0" y="0"/>
                  </a:lnTo>
                  <a:lnTo>
                    <a:pt x="0" y="1364530"/>
                  </a:lnTo>
                  <a:lnTo>
                    <a:pt x="4008" y="1384255"/>
                  </a:lnTo>
                  <a:lnTo>
                    <a:pt x="14922" y="1400408"/>
                  </a:lnTo>
                  <a:lnTo>
                    <a:pt x="31075" y="1411322"/>
                  </a:lnTo>
                  <a:lnTo>
                    <a:pt x="50800" y="1415330"/>
                  </a:lnTo>
                  <a:lnTo>
                    <a:pt x="3938852" y="1415330"/>
                  </a:lnTo>
                  <a:lnTo>
                    <a:pt x="3958576" y="1411322"/>
                  </a:lnTo>
                  <a:lnTo>
                    <a:pt x="3974729" y="1400408"/>
                  </a:lnTo>
                  <a:lnTo>
                    <a:pt x="3985644" y="1384255"/>
                  </a:lnTo>
                  <a:lnTo>
                    <a:pt x="3989652" y="136453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2F65B1A-D387-FD46-68E4-5C0728622A64}"/>
                </a:ext>
              </a:extLst>
            </p:cNvPr>
            <p:cNvSpPr/>
            <p:nvPr/>
          </p:nvSpPr>
          <p:spPr>
            <a:xfrm>
              <a:off x="4298846" y="1149850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30">
                  <a:moveTo>
                    <a:pt x="0" y="15348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D2EDC1C-B31F-71EB-AF5F-7B39262E0434}"/>
                </a:ext>
              </a:extLst>
            </p:cNvPr>
            <p:cNvSpPr/>
            <p:nvPr/>
          </p:nvSpPr>
          <p:spPr>
            <a:xfrm>
              <a:off x="4298846" y="11371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62FAFC1-1F85-E84E-3507-302BB28B4CDD}"/>
                </a:ext>
              </a:extLst>
            </p:cNvPr>
            <p:cNvSpPr/>
            <p:nvPr/>
          </p:nvSpPr>
          <p:spPr>
            <a:xfrm>
              <a:off x="4298846" y="11244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F6780958-1CC7-4E4E-CD06-1207560B3C51}"/>
                </a:ext>
              </a:extLst>
            </p:cNvPr>
            <p:cNvSpPr/>
            <p:nvPr/>
          </p:nvSpPr>
          <p:spPr>
            <a:xfrm>
              <a:off x="4298846" y="1111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AA212075-EA1F-310F-1DB0-00E1587CEB5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506" y="1352791"/>
              <a:ext cx="67310" cy="67310"/>
            </a:xfrm>
            <a:prstGeom prst="rect">
              <a:avLst/>
            </a:prstGeom>
          </p:spPr>
        </p:pic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AA33177F-E33A-E771-2AFF-92F9B0F6AB8D}"/>
                </a:ext>
              </a:extLst>
            </p:cNvPr>
            <p:cNvSpPr/>
            <p:nvPr/>
          </p:nvSpPr>
          <p:spPr>
            <a:xfrm>
              <a:off x="1947887" y="1468970"/>
              <a:ext cx="1067435" cy="0"/>
            </a:xfrm>
            <a:custGeom>
              <a:avLst/>
              <a:gdLst/>
              <a:ahLst/>
              <a:cxnLst/>
              <a:rect l="l" t="t" r="r" b="b"/>
              <a:pathLst>
                <a:path w="1067435">
                  <a:moveTo>
                    <a:pt x="0" y="0"/>
                  </a:moveTo>
                  <a:lnTo>
                    <a:pt x="1067181" y="0"/>
                  </a:lnTo>
                </a:path>
              </a:pathLst>
            </a:custGeom>
            <a:ln w="5537">
              <a:solidFill>
                <a:srgbClr val="C6C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E743AD17-6D8F-95D1-7062-19847241570B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506" y="1734896"/>
              <a:ext cx="67310" cy="67310"/>
            </a:xfrm>
            <a:prstGeom prst="rect">
              <a:avLst/>
            </a:prstGeom>
          </p:spPr>
        </p:pic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87D119FD-E4B2-257C-28E4-5F8C313D5C48}"/>
                </a:ext>
              </a:extLst>
            </p:cNvPr>
            <p:cNvSpPr/>
            <p:nvPr/>
          </p:nvSpPr>
          <p:spPr>
            <a:xfrm>
              <a:off x="1110068" y="1851075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86" y="0"/>
                  </a:lnTo>
                </a:path>
              </a:pathLst>
            </a:custGeom>
            <a:ln w="5537">
              <a:solidFill>
                <a:srgbClr val="C6C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945DF0B6-806A-C314-97F3-5338FA62BA55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0506" y="2096770"/>
              <a:ext cx="67310" cy="67310"/>
            </a:xfrm>
            <a:prstGeom prst="rect">
              <a:avLst/>
            </a:prstGeom>
          </p:spPr>
        </p:pic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8678DF02-CF69-E016-A4D4-7F48A7B48F0F}"/>
                </a:ext>
              </a:extLst>
            </p:cNvPr>
            <p:cNvSpPr/>
            <p:nvPr/>
          </p:nvSpPr>
          <p:spPr>
            <a:xfrm>
              <a:off x="637095" y="2212937"/>
              <a:ext cx="1364615" cy="0"/>
            </a:xfrm>
            <a:custGeom>
              <a:avLst/>
              <a:gdLst/>
              <a:ahLst/>
              <a:cxnLst/>
              <a:rect l="l" t="t" r="r" b="b"/>
              <a:pathLst>
                <a:path w="1364614">
                  <a:moveTo>
                    <a:pt x="0" y="0"/>
                  </a:moveTo>
                  <a:lnTo>
                    <a:pt x="1364284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>
              <a:extLst>
                <a:ext uri="{FF2B5EF4-FFF2-40B4-BE49-F238E27FC236}">
                  <a16:creationId xmlns:a16="http://schemas.microsoft.com/office/drawing/2014/main" id="{0AFB3E4D-7529-6AB6-1204-30CAF7F4E3AC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676" y="2438806"/>
              <a:ext cx="54228" cy="54228"/>
            </a:xfrm>
            <a:prstGeom prst="rect">
              <a:avLst/>
            </a:prstGeom>
          </p:spPr>
        </p:pic>
      </p:grpSp>
      <p:sp>
        <p:nvSpPr>
          <p:cNvPr id="43" name="object 43">
            <a:extLst>
              <a:ext uri="{FF2B5EF4-FFF2-40B4-BE49-F238E27FC236}">
                <a16:creationId xmlns:a16="http://schemas.microsoft.com/office/drawing/2014/main" id="{78EE6AC2-B05E-8831-3C94-DA446E6A4103}"/>
              </a:ext>
            </a:extLst>
          </p:cNvPr>
          <p:cNvSpPr txBox="1"/>
          <p:nvPr/>
        </p:nvSpPr>
        <p:spPr>
          <a:xfrm>
            <a:off x="347294" y="1011476"/>
            <a:ext cx="3913504" cy="16744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b="1" spc="-5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1100" b="1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(After</a:t>
            </a:r>
            <a:r>
              <a:rPr sz="1100" b="1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1100" b="1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Models)</a:t>
            </a:r>
            <a:endParaRPr sz="1100">
              <a:latin typeface="Arial"/>
              <a:cs typeface="Arial"/>
            </a:endParaRPr>
          </a:p>
          <a:p>
            <a:pPr marL="289560" marR="32384">
              <a:lnSpc>
                <a:spcPct val="102699"/>
              </a:lnSpc>
              <a:spcBef>
                <a:spcPts val="320"/>
              </a:spcBef>
            </a:pPr>
            <a:r>
              <a:rPr sz="1100" spc="-30">
                <a:solidFill>
                  <a:schemeClr val="tx1"/>
                </a:solidFill>
                <a:latin typeface="Arial"/>
                <a:cs typeface="Arial"/>
              </a:rPr>
              <a:t>Higher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>
                <a:solidFill>
                  <a:schemeClr val="tx1"/>
                </a:solidFill>
                <a:latin typeface="Arial"/>
                <a:cs typeface="Arial"/>
              </a:rPr>
              <a:t>percentages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of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White </a:t>
            </a:r>
            <a:r>
              <a:rPr sz="1100" spc="-40">
                <a:solidFill>
                  <a:schemeClr val="tx1"/>
                </a:solidFill>
                <a:latin typeface="Arial"/>
                <a:cs typeface="Arial"/>
              </a:rPr>
              <a:t>Populations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>
                <a:solidFill>
                  <a:schemeClr val="tx1"/>
                </a:solidFill>
                <a:latin typeface="Arial"/>
                <a:cs typeface="Arial"/>
              </a:rPr>
              <a:t>increase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the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0">
                <a:solidFill>
                  <a:schemeClr val="tx1"/>
                </a:solidFill>
                <a:latin typeface="Arial"/>
                <a:cs typeface="Arial"/>
              </a:rPr>
              <a:t>odds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1100" spc="-45">
                <a:solidFill>
                  <a:schemeClr val="tx1"/>
                </a:solidFill>
                <a:latin typeface="Arial"/>
                <a:cs typeface="Arial"/>
              </a:rPr>
              <a:t>perceiving</a:t>
            </a:r>
            <a:r>
              <a:rPr sz="1100" spc="-3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chemeClr val="tx1"/>
                </a:solidFill>
                <a:latin typeface="Arial"/>
                <a:cs typeface="Arial"/>
              </a:rPr>
              <a:t>water</a:t>
            </a:r>
            <a:r>
              <a:rPr sz="1100" spc="-3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quality</a:t>
            </a:r>
            <a:r>
              <a:rPr sz="1100" spc="-3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improvement.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289560" marR="129539">
              <a:lnSpc>
                <a:spcPct val="102600"/>
              </a:lnSpc>
              <a:spcBef>
                <a:spcPts val="300"/>
              </a:spcBef>
            </a:pPr>
            <a:r>
              <a:rPr sz="1100" spc="-45">
                <a:solidFill>
                  <a:schemeClr val="tx1"/>
                </a:solidFill>
                <a:latin typeface="Arial"/>
                <a:cs typeface="Arial"/>
              </a:rPr>
              <a:t>Greater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0">
                <a:solidFill>
                  <a:schemeClr val="tx1"/>
                </a:solidFill>
                <a:latin typeface="Arial"/>
                <a:cs typeface="Arial"/>
              </a:rPr>
              <a:t>Population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>
                <a:solidFill>
                  <a:schemeClr val="tx1"/>
                </a:solidFill>
                <a:latin typeface="Arial"/>
                <a:cs typeface="Arial"/>
              </a:rPr>
              <a:t>Densities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>
                <a:solidFill>
                  <a:schemeClr val="tx1"/>
                </a:solidFill>
                <a:latin typeface="Arial"/>
                <a:cs typeface="Arial"/>
              </a:rPr>
              <a:t>increase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the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>
                <a:solidFill>
                  <a:schemeClr val="tx1"/>
                </a:solidFill>
                <a:latin typeface="Arial"/>
                <a:cs typeface="Arial"/>
              </a:rPr>
              <a:t>odds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of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0">
                <a:solidFill>
                  <a:schemeClr val="tx1"/>
                </a:solidFill>
                <a:latin typeface="Arial"/>
                <a:cs typeface="Arial"/>
              </a:rPr>
              <a:t>perceiving </a:t>
            </a:r>
            <a:r>
              <a:rPr sz="1100" spc="-25">
                <a:solidFill>
                  <a:schemeClr val="tx1"/>
                </a:solidFill>
                <a:latin typeface="Arial"/>
                <a:cs typeface="Arial"/>
              </a:rPr>
              <a:t>water</a:t>
            </a:r>
            <a:r>
              <a:rPr sz="1100" spc="-5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quality</a:t>
            </a:r>
            <a:r>
              <a:rPr sz="1100" spc="-5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improvement.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289560" marR="59690">
              <a:lnSpc>
                <a:spcPts val="1200"/>
              </a:lnSpc>
              <a:spcBef>
                <a:spcPts val="315"/>
              </a:spcBef>
            </a:pPr>
            <a:r>
              <a:rPr sz="1100" spc="-55">
                <a:solidFill>
                  <a:schemeClr val="tx1"/>
                </a:solidFill>
                <a:latin typeface="Arial"/>
                <a:cs typeface="Arial"/>
              </a:rPr>
              <a:t>Watershed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>
                <a:solidFill>
                  <a:schemeClr val="tx1"/>
                </a:solidFill>
                <a:latin typeface="Arial"/>
                <a:cs typeface="Arial"/>
              </a:rPr>
              <a:t>Partnerships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>
                <a:solidFill>
                  <a:schemeClr val="tx1"/>
                </a:solidFill>
                <a:latin typeface="Arial"/>
                <a:cs typeface="Arial"/>
              </a:rPr>
              <a:t>increase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the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0">
                <a:solidFill>
                  <a:schemeClr val="tx1"/>
                </a:solidFill>
                <a:latin typeface="Arial"/>
                <a:cs typeface="Arial"/>
              </a:rPr>
              <a:t>odds</a:t>
            </a:r>
            <a:r>
              <a:rPr sz="1100">
                <a:solidFill>
                  <a:schemeClr val="tx1"/>
                </a:solidFill>
                <a:latin typeface="Arial"/>
                <a:cs typeface="Arial"/>
              </a:rPr>
              <a:t> of </a:t>
            </a:r>
            <a:r>
              <a:rPr sz="1100" spc="-45">
                <a:solidFill>
                  <a:schemeClr val="tx1"/>
                </a:solidFill>
                <a:latin typeface="Arial"/>
                <a:cs typeface="Arial"/>
              </a:rPr>
              <a:t>perceiving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water quality</a:t>
            </a:r>
            <a:r>
              <a:rPr sz="1100" spc="-4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improvements.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50"/>
              </a:spcBef>
            </a:pPr>
            <a:r>
              <a:rPr sz="1000" spc="-50">
                <a:solidFill>
                  <a:schemeClr val="tx1"/>
                </a:solidFill>
                <a:latin typeface="Arial"/>
                <a:cs typeface="Arial"/>
              </a:rPr>
              <a:t>Odds</a:t>
            </a:r>
            <a:r>
              <a:rPr sz="1000" spc="-1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40">
                <a:solidFill>
                  <a:schemeClr val="tx1"/>
                </a:solidFill>
                <a:latin typeface="Arial"/>
                <a:cs typeface="Arial"/>
              </a:rPr>
              <a:t>perceiving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40">
                <a:solidFill>
                  <a:schemeClr val="tx1"/>
                </a:solidFill>
                <a:latin typeface="Arial"/>
                <a:cs typeface="Arial"/>
              </a:rPr>
              <a:t>improvement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35">
                <a:solidFill>
                  <a:schemeClr val="tx1"/>
                </a:solidFill>
                <a:latin typeface="Arial"/>
                <a:cs typeface="Arial"/>
              </a:rPr>
              <a:t>equal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>
                <a:solidFill>
                  <a:schemeClr val="tx1"/>
                </a:solidFill>
                <a:latin typeface="Arial"/>
                <a:cs typeface="Arial"/>
              </a:rPr>
              <a:t>.93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>
                <a:solidFill>
                  <a:schemeClr val="tx1"/>
                </a:solidFill>
                <a:latin typeface="Arial"/>
                <a:cs typeface="Arial"/>
              </a:rPr>
              <a:t>(CI: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>
                <a:solidFill>
                  <a:schemeClr val="tx1"/>
                </a:solidFill>
                <a:latin typeface="Arial"/>
                <a:cs typeface="Arial"/>
              </a:rPr>
              <a:t>.85,</a:t>
            </a:r>
            <a:r>
              <a:rPr sz="10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>
                <a:solidFill>
                  <a:schemeClr val="tx1"/>
                </a:solidFill>
                <a:latin typeface="Arial"/>
                <a:cs typeface="Arial"/>
              </a:rPr>
              <a:t>1.00) </a:t>
            </a:r>
            <a:r>
              <a:rPr sz="1000" spc="-25">
                <a:solidFill>
                  <a:schemeClr val="tx1"/>
                </a:solidFill>
                <a:latin typeface="Arial"/>
                <a:cs typeface="Arial"/>
              </a:rPr>
              <a:t>when </a:t>
            </a:r>
            <a:r>
              <a:rPr sz="100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000" spc="-2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35">
                <a:solidFill>
                  <a:schemeClr val="tx1"/>
                </a:solidFill>
                <a:latin typeface="Arial"/>
                <a:cs typeface="Arial"/>
              </a:rPr>
              <a:t>partnership</a:t>
            </a:r>
            <a:r>
              <a:rPr sz="1000" spc="-1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1000" spc="-2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>
                <a:solidFill>
                  <a:schemeClr val="tx1"/>
                </a:solidFill>
                <a:latin typeface="Arial"/>
                <a:cs typeface="Arial"/>
              </a:rPr>
              <a:t>present.</a:t>
            </a:r>
            <a:endParaRPr sz="10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46740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E335-4907-E6D4-344B-81343B6A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826DB39-26C4-5CE2-B112-DBB9C198E63B}"/>
              </a:ext>
            </a:extLst>
          </p:cNvPr>
          <p:cNvGrpSpPr/>
          <p:nvPr/>
        </p:nvGrpSpPr>
        <p:grpSpPr>
          <a:xfrm>
            <a:off x="0" y="0"/>
            <a:ext cx="4608195" cy="243840"/>
            <a:chOff x="0" y="0"/>
            <a:chExt cx="4608195" cy="24384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27E007A-4D2C-10F0-2CF8-96B503C44B35}"/>
                </a:ext>
              </a:extLst>
            </p:cNvPr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9FEA1B-1E11-B263-B636-18EBA760F98B}"/>
                </a:ext>
              </a:extLst>
            </p:cNvPr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534C94-157C-81AE-A1CB-F8A4536EFE53}"/>
                </a:ext>
              </a:extLst>
            </p:cNvPr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1BDC755-CBF6-4367-434E-050C46BB0C6C}"/>
                </a:ext>
              </a:extLst>
            </p:cNvPr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6A3F8F5-B3AB-245C-9CE0-2CC2DF452740}"/>
                </a:ext>
              </a:extLst>
            </p:cNvPr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F6614B9-712B-BD75-C2FD-2DAA86DD8B14}"/>
                </a:ext>
              </a:extLst>
            </p:cNvPr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626003B-DB2A-D9AA-1671-5A3EE4294A23}"/>
                </a:ext>
              </a:extLst>
            </p:cNvPr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4373CFB-7EA9-3734-ADCC-7F61E047294D}"/>
                </a:ext>
              </a:extLst>
            </p:cNvPr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4D82997-AB21-BEF7-6F88-B6770A951232}"/>
                </a:ext>
              </a:extLst>
            </p:cNvPr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E623C88-684F-469A-6289-6D9FF3F50DA6}"/>
                </a:ext>
              </a:extLst>
            </p:cNvPr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65D93AF-9DEF-C3BF-2DB7-6370AD776493}"/>
                </a:ext>
              </a:extLst>
            </p:cNvPr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669F0BE-80F9-90BA-2EEA-3A4A13086A1D}"/>
                </a:ext>
              </a:extLst>
            </p:cNvPr>
            <p:cNvSpPr/>
            <p:nvPr/>
          </p:nvSpPr>
          <p:spPr>
            <a:xfrm>
              <a:off x="4108069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2A39144-3AF3-1E12-206A-48348941C13C}"/>
                </a:ext>
              </a:extLst>
            </p:cNvPr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FF26C6CF-55E2-CE42-5D67-B530E551C3BB}"/>
                </a:ext>
              </a:extLst>
            </p:cNvPr>
            <p:cNvSpPr/>
            <p:nvPr/>
          </p:nvSpPr>
          <p:spPr>
            <a:xfrm>
              <a:off x="4208869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D8DC911-0609-5F5B-6DDC-86C3A3EFED76}"/>
                </a:ext>
              </a:extLst>
            </p:cNvPr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BFC05412-5C7C-F1D7-738F-2DFE5B711F62}"/>
                </a:ext>
              </a:extLst>
            </p:cNvPr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F7DA3BCF-64B8-7AC5-B612-03FA40893F27}"/>
              </a:ext>
            </a:extLst>
          </p:cNvPr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CE2F5DE0-7FA0-FF06-D456-2BE2242C7028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20B9A488-434D-8F95-D646-EBD126012C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1EDFBEF-025B-88DC-92E7-4BD2E794C120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4EE2CA84-5C7C-4D9E-916F-A63364CD5055}"/>
              </a:ext>
            </a:extLst>
          </p:cNvPr>
          <p:cNvSpPr txBox="1"/>
          <p:nvPr/>
        </p:nvSpPr>
        <p:spPr>
          <a:xfrm>
            <a:off x="95300" y="-63383"/>
            <a:ext cx="342201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  <a:tab pos="1310005" algn="l"/>
                <a:tab pos="1846580" algn="l"/>
                <a:tab pos="2548255" algn="l"/>
                <a:tab pos="321119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Policy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Framework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Questions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2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3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Qualitative</a:t>
            </a:r>
            <a:r>
              <a:rPr sz="1400" b="1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Inquiry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object 24">
            <a:extLst>
              <a:ext uri="{FF2B5EF4-FFF2-40B4-BE49-F238E27FC236}">
                <a16:creationId xmlns:a16="http://schemas.microsoft.com/office/drawing/2014/main" id="{BD724324-DA72-3222-283B-D72F6566B56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25" name="object 25">
            <a:extLst>
              <a:ext uri="{FF2B5EF4-FFF2-40B4-BE49-F238E27FC236}">
                <a16:creationId xmlns:a16="http://schemas.microsoft.com/office/drawing/2014/main" id="{FEAFB243-2FEF-467E-80DF-32CE2487CA7B}"/>
              </a:ext>
            </a:extLst>
          </p:cNvPr>
          <p:cNvGrpSpPr/>
          <p:nvPr/>
        </p:nvGrpSpPr>
        <p:grpSpPr>
          <a:xfrm>
            <a:off x="309193" y="782624"/>
            <a:ext cx="4040504" cy="1155700"/>
            <a:chOff x="309193" y="782624"/>
            <a:chExt cx="4040504" cy="115570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65803107-C01D-C19B-6EAD-D808E1A9AA11}"/>
                </a:ext>
              </a:extLst>
            </p:cNvPr>
            <p:cNvSpPr/>
            <p:nvPr/>
          </p:nvSpPr>
          <p:spPr>
            <a:xfrm>
              <a:off x="309193" y="782624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00FF2632-BE49-6F46-C479-991CB613FE3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956526"/>
              <a:ext cx="3989651" cy="50609"/>
            </a:xfrm>
            <a:prstGeom prst="rect">
              <a:avLst/>
            </a:prstGeom>
          </p:spPr>
        </p:pic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C10B8998-9CF7-EE8A-E13A-BDB5BEEDEA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1836445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935FBFA2-EEF9-548C-4324-C2F320503DA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1823745"/>
              <a:ext cx="3938802" cy="114301"/>
            </a:xfrm>
            <a:prstGeom prst="rect">
              <a:avLst/>
            </a:prstGeom>
          </p:spPr>
        </p:pic>
        <p:pic>
          <p:nvPicPr>
            <p:cNvPr id="30" name="object 30">
              <a:extLst>
                <a:ext uri="{FF2B5EF4-FFF2-40B4-BE49-F238E27FC236}">
                  <a16:creationId xmlns:a16="http://schemas.microsoft.com/office/drawing/2014/main" id="{ED41329F-FF0D-8B51-DD1F-5BC665BF92C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826858"/>
              <a:ext cx="50751" cy="1009586"/>
            </a:xfrm>
            <a:prstGeom prst="rect">
              <a:avLst/>
            </a:prstGeom>
          </p:spPr>
        </p:pic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8F29216C-6162-45F9-DC28-018AC2834CE3}"/>
                </a:ext>
              </a:extLst>
            </p:cNvPr>
            <p:cNvSpPr/>
            <p:nvPr/>
          </p:nvSpPr>
          <p:spPr>
            <a:xfrm>
              <a:off x="309193" y="1000798"/>
              <a:ext cx="3989704" cy="886460"/>
            </a:xfrm>
            <a:custGeom>
              <a:avLst/>
              <a:gdLst/>
              <a:ahLst/>
              <a:cxnLst/>
              <a:rect l="l" t="t" r="r" b="b"/>
              <a:pathLst>
                <a:path w="3989704" h="886460">
                  <a:moveTo>
                    <a:pt x="3989652" y="0"/>
                  </a:moveTo>
                  <a:lnTo>
                    <a:pt x="0" y="0"/>
                  </a:lnTo>
                  <a:lnTo>
                    <a:pt x="0" y="835646"/>
                  </a:lnTo>
                  <a:lnTo>
                    <a:pt x="4008" y="855371"/>
                  </a:lnTo>
                  <a:lnTo>
                    <a:pt x="14922" y="871524"/>
                  </a:lnTo>
                  <a:lnTo>
                    <a:pt x="31075" y="882438"/>
                  </a:lnTo>
                  <a:lnTo>
                    <a:pt x="50800" y="886447"/>
                  </a:lnTo>
                  <a:lnTo>
                    <a:pt x="3938852" y="886447"/>
                  </a:lnTo>
                  <a:lnTo>
                    <a:pt x="3958576" y="882438"/>
                  </a:lnTo>
                  <a:lnTo>
                    <a:pt x="3974729" y="871524"/>
                  </a:lnTo>
                  <a:lnTo>
                    <a:pt x="3985644" y="855371"/>
                  </a:lnTo>
                  <a:lnTo>
                    <a:pt x="3989652" y="83564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BC38F8AF-5075-8535-E555-8A5F77E0293F}"/>
                </a:ext>
              </a:extLst>
            </p:cNvPr>
            <p:cNvSpPr/>
            <p:nvPr/>
          </p:nvSpPr>
          <p:spPr>
            <a:xfrm>
              <a:off x="4298846" y="864945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9905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292CD9A-AB97-66F4-40B7-9C38A90A3C1D}"/>
                </a:ext>
              </a:extLst>
            </p:cNvPr>
            <p:cNvSpPr/>
            <p:nvPr/>
          </p:nvSpPr>
          <p:spPr>
            <a:xfrm>
              <a:off x="4298846" y="8522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597911D-99EF-B005-A2C0-B62815C5546D}"/>
                </a:ext>
              </a:extLst>
            </p:cNvPr>
            <p:cNvSpPr/>
            <p:nvPr/>
          </p:nvSpPr>
          <p:spPr>
            <a:xfrm>
              <a:off x="4298846" y="839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544567B4-DF9D-EE93-1D19-5780B8D0D78F}"/>
                </a:ext>
              </a:extLst>
            </p:cNvPr>
            <p:cNvSpPr/>
            <p:nvPr/>
          </p:nvSpPr>
          <p:spPr>
            <a:xfrm>
              <a:off x="4298846" y="8268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136B82F9-2EA4-4FCB-65DE-87E4B56FA86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506" y="1052487"/>
              <a:ext cx="67310" cy="67310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1859FEDE-8AF1-F40A-8319-F2CCC137C5C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0676" y="1242707"/>
              <a:ext cx="54228" cy="54228"/>
            </a:xfrm>
            <a:prstGeom prst="rect">
              <a:avLst/>
            </a:prstGeom>
          </p:spPr>
        </p:pic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230B21EF-029E-4F5C-22B0-EE6AE646A63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0676" y="1394536"/>
              <a:ext cx="54228" cy="54228"/>
            </a:xfrm>
            <a:prstGeom prst="rect">
              <a:avLst/>
            </a:prstGeom>
          </p:spPr>
        </p:pic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031C16F0-D41C-E788-CCF5-F22DEDA32A6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0506" y="1571244"/>
              <a:ext cx="67310" cy="67310"/>
            </a:xfrm>
            <a:prstGeom prst="rect">
              <a:avLst/>
            </a:prstGeom>
          </p:spPr>
        </p:pic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66C3AECC-F27E-CC01-8544-13C98E0DC844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676" y="1761464"/>
              <a:ext cx="54228" cy="54228"/>
            </a:xfrm>
            <a:prstGeom prst="rect">
              <a:avLst/>
            </a:prstGeom>
          </p:spPr>
        </p:pic>
      </p:grp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28A60A38-F22E-4D67-3984-EB7E91088AD8}"/>
              </a:ext>
            </a:extLst>
          </p:cNvPr>
          <p:cNvGrpSpPr/>
          <p:nvPr/>
        </p:nvGrpSpPr>
        <p:grpSpPr>
          <a:xfrm>
            <a:off x="309193" y="2039175"/>
            <a:ext cx="4040504" cy="1155700"/>
            <a:chOff x="309193" y="2039175"/>
            <a:chExt cx="4040504" cy="1155700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BC9CB6AD-6623-0883-24AE-AF891B6311FC}"/>
                </a:ext>
              </a:extLst>
            </p:cNvPr>
            <p:cNvSpPr/>
            <p:nvPr/>
          </p:nvSpPr>
          <p:spPr>
            <a:xfrm>
              <a:off x="309193" y="203917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>
              <a:extLst>
                <a:ext uri="{FF2B5EF4-FFF2-40B4-BE49-F238E27FC236}">
                  <a16:creationId xmlns:a16="http://schemas.microsoft.com/office/drawing/2014/main" id="{B579E2A5-3D80-2575-7105-8879E2425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2213076"/>
              <a:ext cx="3989651" cy="50609"/>
            </a:xfrm>
            <a:prstGeom prst="rect">
              <a:avLst/>
            </a:prstGeom>
          </p:spPr>
        </p:pic>
        <p:pic>
          <p:nvPicPr>
            <p:cNvPr id="44" name="object 44">
              <a:extLst>
                <a:ext uri="{FF2B5EF4-FFF2-40B4-BE49-F238E27FC236}">
                  <a16:creationId xmlns:a16="http://schemas.microsoft.com/office/drawing/2014/main" id="{30C1DF0B-A1E1-F3A5-8831-A5BD9088BB17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994" y="3092996"/>
              <a:ext cx="101600" cy="101600"/>
            </a:xfrm>
            <a:prstGeom prst="rect">
              <a:avLst/>
            </a:prstGeom>
          </p:spPr>
        </p:pic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5F1E5553-7BD8-6A2E-5CEA-BE909CD6325C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0794" y="3080295"/>
              <a:ext cx="3938802" cy="114301"/>
            </a:xfrm>
            <a:prstGeom prst="rect">
              <a:avLst/>
            </a:prstGeom>
          </p:spPr>
        </p:pic>
        <p:pic>
          <p:nvPicPr>
            <p:cNvPr id="46" name="object 46">
              <a:extLst>
                <a:ext uri="{FF2B5EF4-FFF2-40B4-BE49-F238E27FC236}">
                  <a16:creationId xmlns:a16="http://schemas.microsoft.com/office/drawing/2014/main" id="{EB38B094-250C-AE49-451B-DC43BCB56A2C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98846" y="2083409"/>
              <a:ext cx="50751" cy="1009586"/>
            </a:xfrm>
            <a:prstGeom prst="rect">
              <a:avLst/>
            </a:prstGeom>
          </p:spPr>
        </p:pic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858701F4-C381-C2F0-7806-99481B29765B}"/>
                </a:ext>
              </a:extLst>
            </p:cNvPr>
            <p:cNvSpPr/>
            <p:nvPr/>
          </p:nvSpPr>
          <p:spPr>
            <a:xfrm>
              <a:off x="309193" y="2257349"/>
              <a:ext cx="3989704" cy="886460"/>
            </a:xfrm>
            <a:custGeom>
              <a:avLst/>
              <a:gdLst/>
              <a:ahLst/>
              <a:cxnLst/>
              <a:rect l="l" t="t" r="r" b="b"/>
              <a:pathLst>
                <a:path w="3989704" h="886460">
                  <a:moveTo>
                    <a:pt x="3989652" y="0"/>
                  </a:moveTo>
                  <a:lnTo>
                    <a:pt x="0" y="0"/>
                  </a:lnTo>
                  <a:lnTo>
                    <a:pt x="0" y="835646"/>
                  </a:lnTo>
                  <a:lnTo>
                    <a:pt x="4008" y="855371"/>
                  </a:lnTo>
                  <a:lnTo>
                    <a:pt x="14922" y="871524"/>
                  </a:lnTo>
                  <a:lnTo>
                    <a:pt x="31075" y="882438"/>
                  </a:lnTo>
                  <a:lnTo>
                    <a:pt x="50800" y="886447"/>
                  </a:lnTo>
                  <a:lnTo>
                    <a:pt x="3938852" y="886447"/>
                  </a:lnTo>
                  <a:lnTo>
                    <a:pt x="3958576" y="882438"/>
                  </a:lnTo>
                  <a:lnTo>
                    <a:pt x="3974729" y="871524"/>
                  </a:lnTo>
                  <a:lnTo>
                    <a:pt x="3985644" y="855371"/>
                  </a:lnTo>
                  <a:lnTo>
                    <a:pt x="3989652" y="83564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0CCBA03A-1A57-C60A-5F93-F5466FD05608}"/>
                </a:ext>
              </a:extLst>
            </p:cNvPr>
            <p:cNvSpPr/>
            <p:nvPr/>
          </p:nvSpPr>
          <p:spPr>
            <a:xfrm>
              <a:off x="4298846" y="2121496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9905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DC6B1EA5-F298-F911-BD5B-322AF85CD44B}"/>
                </a:ext>
              </a:extLst>
            </p:cNvPr>
            <p:cNvSpPr/>
            <p:nvPr/>
          </p:nvSpPr>
          <p:spPr>
            <a:xfrm>
              <a:off x="4298846" y="21087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9EC39442-C16F-38D0-8DDA-B2E8FCB2B8B2}"/>
                </a:ext>
              </a:extLst>
            </p:cNvPr>
            <p:cNvSpPr/>
            <p:nvPr/>
          </p:nvSpPr>
          <p:spPr>
            <a:xfrm>
              <a:off x="4298846" y="20960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6F765E9A-C77D-D74F-FCAD-C62E6DB40EBF}"/>
                </a:ext>
              </a:extLst>
            </p:cNvPr>
            <p:cNvSpPr/>
            <p:nvPr/>
          </p:nvSpPr>
          <p:spPr>
            <a:xfrm>
              <a:off x="4298846" y="20833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>
              <a:extLst>
                <a:ext uri="{FF2B5EF4-FFF2-40B4-BE49-F238E27FC236}">
                  <a16:creationId xmlns:a16="http://schemas.microsoft.com/office/drawing/2014/main" id="{05557E00-0BE2-4415-4E8A-F516AB3B0B30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0506" y="2309037"/>
              <a:ext cx="67310" cy="67310"/>
            </a:xfrm>
            <a:prstGeom prst="rect">
              <a:avLst/>
            </a:prstGeom>
          </p:spPr>
        </p:pic>
        <p:pic>
          <p:nvPicPr>
            <p:cNvPr id="53" name="object 53">
              <a:extLst>
                <a:ext uri="{FF2B5EF4-FFF2-40B4-BE49-F238E27FC236}">
                  <a16:creationId xmlns:a16="http://schemas.microsoft.com/office/drawing/2014/main" id="{E85A3980-E861-4C27-FE77-C0AA364DC98C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676" y="2499258"/>
              <a:ext cx="54228" cy="54228"/>
            </a:xfrm>
            <a:prstGeom prst="rect">
              <a:avLst/>
            </a:prstGeom>
          </p:spPr>
        </p:pic>
        <p:pic>
          <p:nvPicPr>
            <p:cNvPr id="54" name="object 54">
              <a:extLst>
                <a:ext uri="{FF2B5EF4-FFF2-40B4-BE49-F238E27FC236}">
                  <a16:creationId xmlns:a16="http://schemas.microsoft.com/office/drawing/2014/main" id="{FB5F7839-AF15-4B74-540A-E7E65433DFC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0676" y="2651086"/>
              <a:ext cx="54228" cy="54228"/>
            </a:xfrm>
            <a:prstGeom prst="rect">
              <a:avLst/>
            </a:prstGeom>
          </p:spPr>
        </p:pic>
        <p:pic>
          <p:nvPicPr>
            <p:cNvPr id="55" name="object 55">
              <a:extLst>
                <a:ext uri="{FF2B5EF4-FFF2-40B4-BE49-F238E27FC236}">
                  <a16:creationId xmlns:a16="http://schemas.microsoft.com/office/drawing/2014/main" id="{A5D15804-2B42-A9FA-3732-A8BEA8BC6875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0506" y="2827794"/>
              <a:ext cx="67310" cy="67310"/>
            </a:xfrm>
            <a:prstGeom prst="rect">
              <a:avLst/>
            </a:prstGeom>
          </p:spPr>
        </p:pic>
        <p:pic>
          <p:nvPicPr>
            <p:cNvPr id="56" name="object 56">
              <a:extLst>
                <a:ext uri="{FF2B5EF4-FFF2-40B4-BE49-F238E27FC236}">
                  <a16:creationId xmlns:a16="http://schemas.microsoft.com/office/drawing/2014/main" id="{A053FFC1-7EE4-F58F-E888-B5A4301F1A27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0676" y="3018002"/>
              <a:ext cx="54228" cy="54228"/>
            </a:xfrm>
            <a:prstGeom prst="rect">
              <a:avLst/>
            </a:prstGeom>
          </p:spPr>
        </p:pic>
      </p:grpSp>
      <p:sp>
        <p:nvSpPr>
          <p:cNvPr id="57" name="object 57">
            <a:extLst>
              <a:ext uri="{FF2B5EF4-FFF2-40B4-BE49-F238E27FC236}">
                <a16:creationId xmlns:a16="http://schemas.microsoft.com/office/drawing/2014/main" id="{50DEB8AF-68F7-1FFC-18BC-FE9ABD758B04}"/>
              </a:ext>
            </a:extLst>
          </p:cNvPr>
          <p:cNvSpPr txBox="1"/>
          <p:nvPr/>
        </p:nvSpPr>
        <p:spPr>
          <a:xfrm>
            <a:off x="347294" y="726564"/>
            <a:ext cx="2296795" cy="23863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Watershed</a:t>
            </a:r>
            <a:r>
              <a:rPr sz="1100" b="1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1100" b="1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endParaRPr sz="1100">
              <a:latin typeface="Arial"/>
              <a:cs typeface="Arial"/>
            </a:endParaRPr>
          </a:p>
          <a:p>
            <a:pPr marL="566420" marR="469265" indent="-277495">
              <a:lnSpc>
                <a:spcPct val="106400"/>
              </a:lnSpc>
              <a:spcBef>
                <a:spcPts val="210"/>
              </a:spcBef>
            </a:pPr>
            <a:r>
              <a:rPr sz="1100" spc="-45">
                <a:latin typeface="Arial"/>
                <a:cs typeface="Arial"/>
              </a:rPr>
              <a:t>Restorative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Activities</a:t>
            </a:r>
            <a:r>
              <a:rPr sz="1100" spc="500">
                <a:latin typeface="Arial"/>
                <a:cs typeface="Arial"/>
              </a:rPr>
              <a:t> </a:t>
            </a:r>
            <a:r>
              <a:rPr sz="1000" spc="-20">
                <a:latin typeface="Arial"/>
                <a:cs typeface="Arial"/>
              </a:rPr>
              <a:t>Local </a:t>
            </a:r>
            <a:r>
              <a:rPr sz="1000" spc="-45">
                <a:latin typeface="Arial"/>
                <a:cs typeface="Arial"/>
              </a:rPr>
              <a:t>Nongovernmental </a:t>
            </a:r>
            <a:r>
              <a:rPr sz="1000" spc="-40">
                <a:latin typeface="Arial"/>
                <a:cs typeface="Arial"/>
              </a:rPr>
              <a:t>Special</a:t>
            </a:r>
            <a:r>
              <a:rPr sz="1000" spc="-20">
                <a:latin typeface="Arial"/>
                <a:cs typeface="Arial"/>
              </a:rPr>
              <a:t> </a:t>
            </a:r>
            <a:r>
              <a:rPr sz="1000" spc="-10">
                <a:latin typeface="Arial"/>
                <a:cs typeface="Arial"/>
              </a:rPr>
              <a:t>Districts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40">
                <a:latin typeface="Arial"/>
                <a:cs typeface="Arial"/>
              </a:rPr>
              <a:t>Educative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20">
                <a:latin typeface="Arial"/>
                <a:cs typeface="Arial"/>
              </a:rPr>
              <a:t>Local </a:t>
            </a:r>
            <a:r>
              <a:rPr sz="1000" spc="-10">
                <a:latin typeface="Arial"/>
                <a:cs typeface="Arial"/>
              </a:rPr>
              <a:t>Nongovernmental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Watershed</a:t>
            </a:r>
            <a:r>
              <a:rPr sz="1100" b="1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1100" b="1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b="1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1100" spc="-45">
                <a:latin typeface="Arial"/>
                <a:cs typeface="Arial"/>
              </a:rPr>
              <a:t>Restorative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566420" marR="300355">
              <a:lnSpc>
                <a:spcPct val="100000"/>
              </a:lnSpc>
              <a:spcBef>
                <a:spcPts val="175"/>
              </a:spcBef>
            </a:pPr>
            <a:r>
              <a:rPr sz="1000" spc="-20">
                <a:latin typeface="Arial"/>
                <a:cs typeface="Arial"/>
              </a:rPr>
              <a:t>Local </a:t>
            </a:r>
            <a:r>
              <a:rPr sz="1000" spc="-10">
                <a:latin typeface="Arial"/>
                <a:cs typeface="Arial"/>
              </a:rPr>
              <a:t>Nongovernmental </a:t>
            </a:r>
            <a:r>
              <a:rPr sz="1000" spc="-40">
                <a:latin typeface="Arial"/>
                <a:cs typeface="Arial"/>
              </a:rPr>
              <a:t>Regional</a:t>
            </a:r>
            <a:r>
              <a:rPr sz="1000" spc="-25">
                <a:latin typeface="Arial"/>
                <a:cs typeface="Arial"/>
              </a:rPr>
              <a:t> </a:t>
            </a:r>
            <a:r>
              <a:rPr sz="1000" spc="-45">
                <a:latin typeface="Arial"/>
                <a:cs typeface="Arial"/>
              </a:rPr>
              <a:t>Nongovernmental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sz="1100" spc="-40">
                <a:latin typeface="Arial"/>
                <a:cs typeface="Arial"/>
              </a:rPr>
              <a:t>Educative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10">
                <a:latin typeface="Arial"/>
                <a:cs typeface="Arial"/>
              </a:rPr>
              <a:t>State</a:t>
            </a:r>
            <a:r>
              <a:rPr sz="1000" spc="-40">
                <a:latin typeface="Arial"/>
                <a:cs typeface="Arial"/>
              </a:rPr>
              <a:t> </a:t>
            </a:r>
            <a:r>
              <a:rPr sz="1000" spc="-10">
                <a:latin typeface="Arial"/>
                <a:cs typeface="Arial"/>
              </a:rPr>
              <a:t>Nongovernmental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55074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9440" y="-10332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Framework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998" y="-10332"/>
            <a:ext cx="366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16681" y="118937"/>
            <a:ext cx="495300" cy="41275"/>
            <a:chOff x="3316681" y="118937"/>
            <a:chExt cx="495300" cy="41275"/>
          </a:xfrm>
        </p:grpSpPr>
        <p:sp>
          <p:nvSpPr>
            <p:cNvPr id="5" name="object 5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17" name="object 17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300" y="-63383"/>
            <a:ext cx="1696720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  <a:tab pos="131000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Policy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4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09193" y="1014399"/>
            <a:ext cx="4040504" cy="1734820"/>
            <a:chOff x="309193" y="1014399"/>
            <a:chExt cx="4040504" cy="1734820"/>
          </a:xfrm>
        </p:grpSpPr>
        <p:sp>
          <p:nvSpPr>
            <p:cNvPr id="30" name="object 30"/>
            <p:cNvSpPr/>
            <p:nvPr/>
          </p:nvSpPr>
          <p:spPr>
            <a:xfrm>
              <a:off x="309193" y="1014399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180338"/>
              <a:ext cx="3989651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264715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2634449"/>
              <a:ext cx="3938802" cy="1143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1058633"/>
              <a:ext cx="50751" cy="15885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9193" y="1224609"/>
              <a:ext cx="3989704" cy="1473835"/>
            </a:xfrm>
            <a:custGeom>
              <a:avLst/>
              <a:gdLst/>
              <a:ahLst/>
              <a:cxnLst/>
              <a:rect l="l" t="t" r="r" b="b"/>
              <a:pathLst>
                <a:path w="3989704" h="1473835">
                  <a:moveTo>
                    <a:pt x="3989652" y="0"/>
                  </a:moveTo>
                  <a:lnTo>
                    <a:pt x="0" y="0"/>
                  </a:lnTo>
                  <a:lnTo>
                    <a:pt x="0" y="1422540"/>
                  </a:lnTo>
                  <a:lnTo>
                    <a:pt x="4008" y="1442264"/>
                  </a:lnTo>
                  <a:lnTo>
                    <a:pt x="14922" y="1458417"/>
                  </a:lnTo>
                  <a:lnTo>
                    <a:pt x="31075" y="1469331"/>
                  </a:lnTo>
                  <a:lnTo>
                    <a:pt x="50800" y="1473340"/>
                  </a:lnTo>
                  <a:lnTo>
                    <a:pt x="3938852" y="1473340"/>
                  </a:lnTo>
                  <a:lnTo>
                    <a:pt x="3958576" y="1469331"/>
                  </a:lnTo>
                  <a:lnTo>
                    <a:pt x="3974729" y="1458417"/>
                  </a:lnTo>
                  <a:lnTo>
                    <a:pt x="3985644" y="1442264"/>
                  </a:lnTo>
                  <a:lnTo>
                    <a:pt x="3989652" y="142254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6" y="1096717"/>
              <a:ext cx="0" cy="1569720"/>
            </a:xfrm>
            <a:custGeom>
              <a:avLst/>
              <a:gdLst/>
              <a:ahLst/>
              <a:cxnLst/>
              <a:rect l="l" t="t" r="r" b="b"/>
              <a:pathLst>
                <a:path h="1569720">
                  <a:moveTo>
                    <a:pt x="0" y="15694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1084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8846" y="10713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8846" y="10586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506" y="1276299"/>
              <a:ext cx="67310" cy="6731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506" y="1830489"/>
              <a:ext cx="67310" cy="6731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0506" y="2212594"/>
              <a:ext cx="67310" cy="6731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34594" y="966302"/>
            <a:ext cx="3954145" cy="170116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Water</a:t>
            </a:r>
            <a:endParaRPr sz="1100">
              <a:latin typeface="Arial"/>
              <a:cs typeface="Arial"/>
            </a:endParaRPr>
          </a:p>
          <a:p>
            <a:pPr marL="302260" marR="43180">
              <a:lnSpc>
                <a:spcPct val="102600"/>
              </a:lnSpc>
              <a:spcBef>
                <a:spcPts val="200"/>
              </a:spcBef>
            </a:pPr>
            <a:r>
              <a:rPr sz="1100" spc="-65">
                <a:latin typeface="Arial"/>
                <a:cs typeface="Arial"/>
              </a:rPr>
              <a:t>Humans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65">
                <a:latin typeface="Arial"/>
                <a:cs typeface="Arial"/>
              </a:rPr>
              <a:t>organize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around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water—</a:t>
            </a:r>
            <a:r>
              <a:rPr sz="1100">
                <a:latin typeface="Arial"/>
                <a:cs typeface="Arial"/>
              </a:rPr>
              <a:t>our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habitats,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our </a:t>
            </a:r>
            <a:r>
              <a:rPr sz="1100" spc="-20">
                <a:latin typeface="Arial"/>
                <a:cs typeface="Arial"/>
              </a:rPr>
              <a:t>food </a:t>
            </a:r>
            <a:r>
              <a:rPr sz="1100" spc="-25">
                <a:latin typeface="Arial"/>
                <a:cs typeface="Arial"/>
              </a:rPr>
              <a:t>production, </a:t>
            </a:r>
            <a:r>
              <a:rPr sz="1100">
                <a:latin typeface="Arial"/>
                <a:cs typeface="Arial"/>
              </a:rPr>
              <a:t>our</a:t>
            </a:r>
            <a:r>
              <a:rPr sz="1100" spc="-25">
                <a:latin typeface="Arial"/>
                <a:cs typeface="Arial"/>
              </a:rPr>
              <a:t> cities, </a:t>
            </a:r>
            <a:r>
              <a:rPr sz="1100">
                <a:latin typeface="Arial"/>
                <a:cs typeface="Arial"/>
              </a:rPr>
              <a:t>our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distribution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land,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our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energy </a:t>
            </a:r>
            <a:r>
              <a:rPr sz="1100" spc="-10">
                <a:latin typeface="Arial"/>
                <a:cs typeface="Arial"/>
              </a:rPr>
              <a:t>production.</a:t>
            </a:r>
            <a:r>
              <a:rPr sz="1200" spc="-15" baseline="27777">
                <a:latin typeface="Arial"/>
                <a:cs typeface="Arial"/>
              </a:rPr>
              <a:t>8</a:t>
            </a:r>
            <a:endParaRPr sz="1200" baseline="27777">
              <a:latin typeface="Arial"/>
              <a:cs typeface="Arial"/>
            </a:endParaRPr>
          </a:p>
          <a:p>
            <a:pPr marL="302260" marR="85725">
              <a:lnSpc>
                <a:spcPct val="102600"/>
              </a:lnSpc>
              <a:spcBef>
                <a:spcPts val="300"/>
              </a:spcBef>
            </a:pPr>
            <a:r>
              <a:rPr sz="1100">
                <a:latin typeface="Arial"/>
                <a:cs typeface="Arial"/>
              </a:rPr>
              <a:t>The</a:t>
            </a:r>
            <a:r>
              <a:rPr sz="1100" spc="-4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maintenance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sustenance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water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75">
                <a:latin typeface="Arial"/>
                <a:cs typeface="Arial"/>
              </a:rPr>
              <a:t>resources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is</a:t>
            </a:r>
            <a:r>
              <a:rPr sz="1100" spc="-20">
                <a:latin typeface="Arial"/>
                <a:cs typeface="Arial"/>
              </a:rPr>
              <a:t> an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act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3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self-determination</a:t>
            </a:r>
            <a:r>
              <a:rPr sz="1100" spc="3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3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self-</a:t>
            </a:r>
            <a:r>
              <a:rPr sz="1100" spc="-10">
                <a:latin typeface="Arial"/>
                <a:cs typeface="Arial"/>
              </a:rPr>
              <a:t>governance.</a:t>
            </a:r>
            <a:endParaRPr sz="1100">
              <a:latin typeface="Arial"/>
              <a:cs typeface="Arial"/>
            </a:endParaRPr>
          </a:p>
          <a:p>
            <a:pPr marL="302260" marR="152400">
              <a:lnSpc>
                <a:spcPct val="102600"/>
              </a:lnSpc>
              <a:spcBef>
                <a:spcPts val="300"/>
              </a:spcBef>
            </a:pPr>
            <a:r>
              <a:rPr sz="1100" spc="-50">
                <a:latin typeface="Arial"/>
                <a:cs typeface="Arial"/>
              </a:rPr>
              <a:t>Understanding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how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30">
                <a:latin typeface="Arial"/>
                <a:cs typeface="Arial"/>
              </a:rPr>
              <a:t>collaboration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can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lead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to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beneficial </a:t>
            </a:r>
            <a:r>
              <a:rPr sz="1100" spc="-50">
                <a:latin typeface="Arial"/>
                <a:cs typeface="Arial"/>
              </a:rPr>
              <a:t>outcomes</a:t>
            </a:r>
            <a:r>
              <a:rPr sz="1100">
                <a:latin typeface="Arial"/>
                <a:cs typeface="Arial"/>
              </a:rPr>
              <a:t> in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face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increased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water-</a:t>
            </a:r>
            <a:r>
              <a:rPr sz="1100" spc="-30">
                <a:latin typeface="Arial"/>
                <a:cs typeface="Arial"/>
              </a:rPr>
              <a:t>related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75">
                <a:latin typeface="Arial"/>
                <a:cs typeface="Arial"/>
              </a:rPr>
              <a:t>crises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is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well </a:t>
            </a:r>
            <a:r>
              <a:rPr sz="1100" spc="-10">
                <a:latin typeface="Arial"/>
                <a:cs typeface="Arial"/>
              </a:rPr>
              <a:t>worth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exploration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for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30">
                <a:latin typeface="Arial"/>
                <a:cs typeface="Arial"/>
              </a:rPr>
              <a:t>theoretical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practical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purposes.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9994" y="32717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5901" y="3278817"/>
            <a:ext cx="776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7037">
                <a:latin typeface="Arial"/>
                <a:cs typeface="Arial"/>
              </a:rPr>
              <a:t>8</a:t>
            </a:r>
            <a:r>
              <a:rPr sz="900" spc="-10">
                <a:latin typeface="Arial"/>
                <a:cs typeface="Arial"/>
              </a:rPr>
              <a:t>Barham</a:t>
            </a:r>
            <a:r>
              <a:rPr sz="900" spc="-25">
                <a:latin typeface="Arial"/>
                <a:cs typeface="Arial"/>
              </a:rPr>
              <a:t> </a:t>
            </a:r>
            <a:r>
              <a:rPr sz="900" spc="-20">
                <a:latin typeface="Arial"/>
                <a:cs typeface="Arial"/>
              </a:rPr>
              <a:t>2001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3"/>
          <p:cNvGrpSpPr/>
          <p:nvPr/>
        </p:nvGrpSpPr>
        <p:grpSpPr>
          <a:xfrm>
            <a:off x="0" y="217962"/>
            <a:ext cx="4608195" cy="333573"/>
            <a:chOff x="0" y="191376"/>
            <a:chExt cx="4608195" cy="360159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43560"/>
              <a:ext cx="4608195" cy="307975"/>
            </a:xfrm>
            <a:custGeom>
              <a:avLst/>
              <a:gdLst/>
              <a:ahLst/>
              <a:cxnLst/>
              <a:rect l="l" t="t" r="r" b="b"/>
              <a:pathLst>
                <a:path w="4608195" h="307975">
                  <a:moveTo>
                    <a:pt x="0" y="307454"/>
                  </a:moveTo>
                  <a:lnTo>
                    <a:pt x="4608004" y="30745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745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278419"/>
            <a:ext cx="22320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Intersecto</a:t>
            </a:r>
            <a:r>
              <a:rPr lang="en-US" sz="1400" b="1" i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r</a:t>
            </a:r>
            <a:r>
              <a:rPr sz="1400" b="1" i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al</a:t>
            </a:r>
            <a:r>
              <a:rPr sz="1400" b="1" i="1" spc="1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400" b="1" i="1" spc="-2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Collaboration</a:t>
            </a:r>
            <a:endParaRPr sz="1400" i="1">
              <a:latin typeface="Tw Cen MT" panose="020B0602020104020603" pitchFamily="34" charset="77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1282077"/>
            <a:ext cx="4040504" cy="1283335"/>
            <a:chOff x="309193" y="1282077"/>
            <a:chExt cx="4040504" cy="1283335"/>
          </a:xfrm>
        </p:grpSpPr>
        <p:sp>
          <p:nvSpPr>
            <p:cNvPr id="30" name="object 30"/>
            <p:cNvSpPr/>
            <p:nvPr/>
          </p:nvSpPr>
          <p:spPr>
            <a:xfrm>
              <a:off x="309193" y="128207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1448015"/>
              <a:ext cx="3989651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2463393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2450693"/>
              <a:ext cx="3938802" cy="1143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6" y="1326311"/>
              <a:ext cx="50751" cy="11370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9193" y="1492292"/>
              <a:ext cx="3989704" cy="1022350"/>
            </a:xfrm>
            <a:custGeom>
              <a:avLst/>
              <a:gdLst/>
              <a:ahLst/>
              <a:cxnLst/>
              <a:rect l="l" t="t" r="r" b="b"/>
              <a:pathLst>
                <a:path w="3989704" h="1022350">
                  <a:moveTo>
                    <a:pt x="3989652" y="0"/>
                  </a:moveTo>
                  <a:lnTo>
                    <a:pt x="0" y="0"/>
                  </a:lnTo>
                  <a:lnTo>
                    <a:pt x="0" y="971101"/>
                  </a:lnTo>
                  <a:lnTo>
                    <a:pt x="4008" y="990826"/>
                  </a:lnTo>
                  <a:lnTo>
                    <a:pt x="14922" y="1006979"/>
                  </a:lnTo>
                  <a:lnTo>
                    <a:pt x="31075" y="1017893"/>
                  </a:lnTo>
                  <a:lnTo>
                    <a:pt x="50800" y="1021901"/>
                  </a:lnTo>
                  <a:lnTo>
                    <a:pt x="3938852" y="1021901"/>
                  </a:lnTo>
                  <a:lnTo>
                    <a:pt x="3958576" y="1017893"/>
                  </a:lnTo>
                  <a:lnTo>
                    <a:pt x="3974729" y="1006979"/>
                  </a:lnTo>
                  <a:lnTo>
                    <a:pt x="3985644" y="990826"/>
                  </a:lnTo>
                  <a:lnTo>
                    <a:pt x="3989652" y="97110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6" y="1364399"/>
              <a:ext cx="0" cy="1118235"/>
            </a:xfrm>
            <a:custGeom>
              <a:avLst/>
              <a:gdLst/>
              <a:ahLst/>
              <a:cxnLst/>
              <a:rect l="l" t="t" r="r" b="b"/>
              <a:pathLst>
                <a:path h="1118235">
                  <a:moveTo>
                    <a:pt x="0" y="11180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13516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8846" y="13389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8846" y="13262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7294" y="1233980"/>
            <a:ext cx="3879215" cy="12433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3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Collaboration</a:t>
            </a:r>
            <a:r>
              <a:rPr sz="1100" b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 spc="-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is</a:t>
            </a:r>
            <a:r>
              <a:rPr sz="1100" b="1" spc="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 spc="-5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a</a:t>
            </a:r>
            <a:r>
              <a:rPr lang="en-US" sz="1100" b="1" spc="-5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…</a:t>
            </a:r>
            <a:endParaRPr sz="1100">
              <a:latin typeface="Tw Cen MT" panose="020B0602020104020603" pitchFamily="34" charset="77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00"/>
              </a:spcBef>
            </a:pPr>
            <a:r>
              <a:rPr sz="1100" spc="-45">
                <a:latin typeface="Tw Cen MT" panose="020B0602020104020603" pitchFamily="34" charset="77"/>
                <a:cs typeface="Arial"/>
              </a:rPr>
              <a:t>“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P</a:t>
            </a:r>
            <a:r>
              <a:rPr sz="1100" spc="-45">
                <a:latin typeface="Tw Cen MT" panose="020B0602020104020603" pitchFamily="34" charset="77"/>
                <a:cs typeface="Arial"/>
              </a:rPr>
              <a:t>rocess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in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30">
                <a:latin typeface="Tw Cen MT" panose="020B0602020104020603" pitchFamily="34" charset="77"/>
                <a:cs typeface="Arial"/>
              </a:rPr>
              <a:t>which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50">
                <a:latin typeface="Tw Cen MT" panose="020B0602020104020603" pitchFamily="34" charset="77"/>
                <a:cs typeface="Arial"/>
              </a:rPr>
              <a:t>autonomous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or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60">
                <a:latin typeface="Tw Cen MT" panose="020B0602020104020603" pitchFamily="34" charset="77"/>
                <a:cs typeface="Arial"/>
              </a:rPr>
              <a:t>semi-</a:t>
            </a:r>
            <a:r>
              <a:rPr sz="1100" spc="-55">
                <a:latin typeface="Tw Cen MT" panose="020B0602020104020603" pitchFamily="34" charset="77"/>
                <a:cs typeface="Arial"/>
              </a:rPr>
              <a:t>autonomous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35">
                <a:latin typeface="Tw Cen MT" panose="020B0602020104020603" pitchFamily="34" charset="77"/>
                <a:cs typeface="Arial"/>
              </a:rPr>
              <a:t>actors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interact through </a:t>
            </a:r>
            <a:r>
              <a:rPr sz="1100" spc="-20">
                <a:latin typeface="Tw Cen MT" panose="020B0602020104020603" pitchFamily="34" charset="77"/>
                <a:cs typeface="Arial"/>
              </a:rPr>
              <a:t>formal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informal</a:t>
            </a:r>
            <a:r>
              <a:rPr sz="1100" spc="-10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negotiation,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jointly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30">
                <a:latin typeface="Tw Cen MT" panose="020B0602020104020603" pitchFamily="34" charset="77"/>
                <a:cs typeface="Arial"/>
              </a:rPr>
              <a:t>creating</a:t>
            </a:r>
            <a:r>
              <a:rPr sz="1100" spc="-10">
                <a:latin typeface="Tw Cen MT" panose="020B0602020104020603" pitchFamily="34" charset="77"/>
                <a:cs typeface="Arial"/>
              </a:rPr>
              <a:t> </a:t>
            </a:r>
            <a:r>
              <a:rPr sz="1100" spc="-55">
                <a:latin typeface="Tw Cen MT" panose="020B0602020104020603" pitchFamily="34" charset="77"/>
                <a:cs typeface="Arial"/>
              </a:rPr>
              <a:t>rules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and </a:t>
            </a:r>
            <a:r>
              <a:rPr sz="1100" spc="-35">
                <a:latin typeface="Tw Cen MT" panose="020B0602020104020603" pitchFamily="34" charset="77"/>
                <a:cs typeface="Arial"/>
              </a:rPr>
              <a:t>structures</a:t>
            </a:r>
            <a:r>
              <a:rPr sz="1100">
                <a:latin typeface="Tw Cen MT" panose="020B0602020104020603" pitchFamily="34" charset="77"/>
                <a:cs typeface="Arial"/>
              </a:rPr>
              <a:t> to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50">
                <a:latin typeface="Tw Cen MT" panose="020B0602020104020603" pitchFamily="34" charset="77"/>
                <a:cs typeface="Arial"/>
              </a:rPr>
              <a:t>govern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their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45">
                <a:latin typeface="Tw Cen MT" panose="020B0602020104020603" pitchFamily="34" charset="77"/>
                <a:cs typeface="Arial"/>
              </a:rPr>
              <a:t>relationships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sz="1100" spc="5">
                <a:latin typeface="Tw Cen MT" panose="020B0602020104020603" pitchFamily="34" charset="77"/>
                <a:cs typeface="Arial"/>
              </a:rPr>
              <a:t> </a:t>
            </a:r>
            <a:r>
              <a:rPr sz="1100" spc="-90">
                <a:latin typeface="Tw Cen MT" panose="020B0602020104020603" pitchFamily="34" charset="77"/>
                <a:cs typeface="Arial"/>
              </a:rPr>
              <a:t>ways</a:t>
            </a:r>
            <a:r>
              <a:rPr sz="1100" spc="1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to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act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or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decide </a:t>
            </a:r>
            <a:r>
              <a:rPr sz="1100">
                <a:latin typeface="Tw Cen MT" panose="020B0602020104020603" pitchFamily="34" charset="77"/>
                <a:cs typeface="Arial"/>
              </a:rPr>
              <a:t>on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the</a:t>
            </a:r>
            <a:r>
              <a:rPr sz="1100" spc="5">
                <a:latin typeface="Tw Cen MT" panose="020B0602020104020603" pitchFamily="34" charset="77"/>
                <a:cs typeface="Arial"/>
              </a:rPr>
              <a:t> </a:t>
            </a:r>
            <a:r>
              <a:rPr sz="1100" spc="-95">
                <a:latin typeface="Tw Cen MT" panose="020B0602020104020603" pitchFamily="34" charset="77"/>
                <a:cs typeface="Arial"/>
              </a:rPr>
              <a:t>issues</a:t>
            </a:r>
            <a:r>
              <a:rPr sz="1100" spc="2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that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20">
                <a:latin typeface="Tw Cen MT" panose="020B0602020104020603" pitchFamily="34" charset="77"/>
                <a:cs typeface="Arial"/>
              </a:rPr>
              <a:t>brought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them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together;</a:t>
            </a:r>
            <a:r>
              <a:rPr sz="1100" spc="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it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is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a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spc="-85">
                <a:latin typeface="Tw Cen MT" panose="020B0602020104020603" pitchFamily="34" charset="77"/>
                <a:cs typeface="Arial"/>
              </a:rPr>
              <a:t>process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of</a:t>
            </a:r>
            <a:r>
              <a:rPr sz="1100" spc="5">
                <a:latin typeface="Tw Cen MT" panose="020B0602020104020603" pitchFamily="34" charset="77"/>
                <a:cs typeface="Arial"/>
              </a:rPr>
              <a:t> </a:t>
            </a:r>
            <a:r>
              <a:rPr sz="1100" spc="-20">
                <a:latin typeface="Tw Cen MT" panose="020B0602020104020603" pitchFamily="34" charset="77"/>
                <a:cs typeface="Arial"/>
              </a:rPr>
              <a:t>shared </a:t>
            </a:r>
            <a:r>
              <a:rPr sz="1100" spc="-60">
                <a:latin typeface="Tw Cen MT" panose="020B0602020104020603" pitchFamily="34" charset="77"/>
                <a:cs typeface="Arial"/>
              </a:rPr>
              <a:t>norms</a:t>
            </a:r>
            <a:r>
              <a:rPr sz="1100" spc="-5">
                <a:latin typeface="Tw Cen MT" panose="020B0602020104020603" pitchFamily="34" charset="77"/>
                <a:cs typeface="Arial"/>
              </a:rPr>
              <a:t> </a:t>
            </a:r>
            <a:r>
              <a:rPr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sz="1100">
                <a:latin typeface="Tw Cen MT" panose="020B0602020104020603" pitchFamily="34" charset="77"/>
                <a:cs typeface="Arial"/>
              </a:rPr>
              <a:t> </a:t>
            </a:r>
            <a:r>
              <a:rPr sz="1100" spc="-20">
                <a:latin typeface="Tw Cen MT" panose="020B0602020104020603" pitchFamily="34" charset="77"/>
                <a:cs typeface="Arial"/>
              </a:rPr>
              <a:t>mutually</a:t>
            </a:r>
            <a:r>
              <a:rPr sz="1100">
                <a:latin typeface="Tw Cen MT" panose="020B0602020104020603" pitchFamily="34" charset="77"/>
                <a:cs typeface="Arial"/>
              </a:rPr>
              <a:t> </a:t>
            </a:r>
            <a:r>
              <a:rPr sz="1100" spc="-40">
                <a:latin typeface="Tw Cen MT" panose="020B0602020104020603" pitchFamily="34" charset="77"/>
                <a:cs typeface="Arial"/>
              </a:rPr>
              <a:t>beneficial</a:t>
            </a:r>
            <a:r>
              <a:rPr sz="110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interactions.”</a:t>
            </a:r>
            <a:endParaRPr sz="1100">
              <a:latin typeface="Tw Cen MT" panose="020B0602020104020603" pitchFamily="34" charset="77"/>
              <a:cs typeface="Arial"/>
            </a:endParaRPr>
          </a:p>
          <a:p>
            <a:pPr marL="12700">
              <a:lnSpc>
                <a:spcPts val="1055"/>
              </a:lnSpc>
            </a:pPr>
            <a:r>
              <a:rPr sz="900" spc="-10">
                <a:latin typeface="Tw Cen MT" panose="020B0602020104020603" pitchFamily="34" charset="77"/>
                <a:cs typeface="Arial"/>
              </a:rPr>
              <a:t>(Thomspon,</a:t>
            </a:r>
            <a:r>
              <a:rPr sz="900" spc="30">
                <a:latin typeface="Tw Cen MT" panose="020B0602020104020603" pitchFamily="34" charset="77"/>
                <a:cs typeface="Arial"/>
              </a:rPr>
              <a:t> </a:t>
            </a:r>
            <a:r>
              <a:rPr sz="900" spc="-25">
                <a:latin typeface="Tw Cen MT" panose="020B0602020104020603" pitchFamily="34" charset="77"/>
                <a:cs typeface="Arial"/>
              </a:rPr>
              <a:t>Perry,</a:t>
            </a:r>
            <a:r>
              <a:rPr sz="900" spc="35">
                <a:latin typeface="Tw Cen MT" panose="020B0602020104020603" pitchFamily="34" charset="77"/>
                <a:cs typeface="Arial"/>
              </a:rPr>
              <a:t> </a:t>
            </a:r>
            <a:r>
              <a:rPr sz="900" spc="95">
                <a:latin typeface="Tw Cen MT" panose="020B0602020104020603" pitchFamily="34" charset="77"/>
                <a:cs typeface="Arial"/>
              </a:rPr>
              <a:t>&amp;</a:t>
            </a:r>
            <a:r>
              <a:rPr sz="900" spc="35">
                <a:latin typeface="Tw Cen MT" panose="020B0602020104020603" pitchFamily="34" charset="77"/>
                <a:cs typeface="Arial"/>
              </a:rPr>
              <a:t> </a:t>
            </a:r>
            <a:r>
              <a:rPr sz="900">
                <a:latin typeface="Tw Cen MT" panose="020B0602020104020603" pitchFamily="34" charset="77"/>
                <a:cs typeface="Arial"/>
              </a:rPr>
              <a:t>Miller</a:t>
            </a:r>
            <a:r>
              <a:rPr sz="900" spc="35">
                <a:latin typeface="Tw Cen MT" panose="020B0602020104020603" pitchFamily="34" charset="77"/>
                <a:cs typeface="Arial"/>
              </a:rPr>
              <a:t> </a:t>
            </a:r>
            <a:r>
              <a:rPr sz="900" spc="-20">
                <a:latin typeface="Tw Cen MT" panose="020B0602020104020603" pitchFamily="34" charset="77"/>
                <a:cs typeface="Arial"/>
              </a:rPr>
              <a:t>2007,</a:t>
            </a:r>
            <a:r>
              <a:rPr sz="900" spc="35">
                <a:latin typeface="Tw Cen MT" panose="020B0602020104020603" pitchFamily="34" charset="77"/>
                <a:cs typeface="Arial"/>
              </a:rPr>
              <a:t> </a:t>
            </a:r>
            <a:r>
              <a:rPr sz="900" spc="-25">
                <a:latin typeface="Tw Cen MT" panose="020B0602020104020603" pitchFamily="34" charset="77"/>
                <a:cs typeface="Arial"/>
              </a:rPr>
              <a:t>25)</a:t>
            </a:r>
            <a:endParaRPr sz="900">
              <a:latin typeface="Tw Cen MT" panose="020B0602020104020603" pitchFamily="34" charset="77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2732" y="-10332"/>
            <a:ext cx="232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Policy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9440" y="-10332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Framework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998" y="-10332"/>
            <a:ext cx="366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16681" y="118937"/>
            <a:ext cx="495300" cy="41275"/>
            <a:chOff x="3316681" y="118937"/>
            <a:chExt cx="495300" cy="41275"/>
          </a:xfrm>
        </p:grpSpPr>
        <p:sp>
          <p:nvSpPr>
            <p:cNvPr id="6" name="object 6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18" name="object 18"/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-63383"/>
            <a:ext cx="128714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2641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Collaboration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400" b="1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Thoughts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09193" y="1119314"/>
            <a:ext cx="4040504" cy="1570355"/>
            <a:chOff x="309193" y="1119314"/>
            <a:chExt cx="4040504" cy="1570355"/>
          </a:xfrm>
        </p:grpSpPr>
        <p:sp>
          <p:nvSpPr>
            <p:cNvPr id="31" name="object 31"/>
            <p:cNvSpPr/>
            <p:nvPr/>
          </p:nvSpPr>
          <p:spPr>
            <a:xfrm>
              <a:off x="309193" y="1119314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293228"/>
              <a:ext cx="3989651" cy="5060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2587955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2575255"/>
              <a:ext cx="3938802" cy="1143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1163561"/>
              <a:ext cx="50751" cy="14243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9193" y="1337492"/>
              <a:ext cx="3989704" cy="1301750"/>
            </a:xfrm>
            <a:custGeom>
              <a:avLst/>
              <a:gdLst/>
              <a:ahLst/>
              <a:cxnLst/>
              <a:rect l="l" t="t" r="r" b="b"/>
              <a:pathLst>
                <a:path w="3989704" h="1301750">
                  <a:moveTo>
                    <a:pt x="3989652" y="0"/>
                  </a:moveTo>
                  <a:lnTo>
                    <a:pt x="0" y="0"/>
                  </a:lnTo>
                  <a:lnTo>
                    <a:pt x="0" y="1250462"/>
                  </a:lnTo>
                  <a:lnTo>
                    <a:pt x="4008" y="1270187"/>
                  </a:lnTo>
                  <a:lnTo>
                    <a:pt x="14922" y="1286340"/>
                  </a:lnTo>
                  <a:lnTo>
                    <a:pt x="31075" y="1297254"/>
                  </a:lnTo>
                  <a:lnTo>
                    <a:pt x="50800" y="1301263"/>
                  </a:lnTo>
                  <a:lnTo>
                    <a:pt x="3938852" y="1301263"/>
                  </a:lnTo>
                  <a:lnTo>
                    <a:pt x="3958576" y="1297254"/>
                  </a:lnTo>
                  <a:lnTo>
                    <a:pt x="3974729" y="1286340"/>
                  </a:lnTo>
                  <a:lnTo>
                    <a:pt x="3985644" y="1270187"/>
                  </a:lnTo>
                  <a:lnTo>
                    <a:pt x="3989652" y="125046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1201639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14053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8846" y="11889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8846" y="11762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8846" y="11635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506" y="1943366"/>
              <a:ext cx="67310" cy="6731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506" y="2325471"/>
              <a:ext cx="67310" cy="6731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47294" y="1063242"/>
            <a:ext cx="3673475" cy="1544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b="1" spc="-2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100" b="1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r>
              <a:rPr sz="1100" b="1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throughout</a:t>
            </a:r>
            <a:r>
              <a:rPr sz="1100" b="1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5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1100" b="1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Arial"/>
                <a:cs typeface="Arial"/>
              </a:rPr>
              <a:t>process...</a:t>
            </a:r>
            <a:endParaRPr sz="1100">
              <a:latin typeface="Arial"/>
              <a:cs typeface="Arial"/>
            </a:endParaRPr>
          </a:p>
          <a:p>
            <a:pPr marL="12700" marR="165100">
              <a:lnSpc>
                <a:spcPct val="102600"/>
              </a:lnSpc>
              <a:spcBef>
                <a:spcPts val="260"/>
              </a:spcBef>
            </a:pPr>
            <a:r>
              <a:rPr sz="1100" spc="-30">
                <a:latin typeface="Arial"/>
                <a:cs typeface="Arial"/>
              </a:rPr>
              <a:t>How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do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potential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50">
                <a:latin typeface="Arial"/>
                <a:cs typeface="Arial"/>
              </a:rPr>
              <a:t>cooperators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signal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65">
                <a:latin typeface="Arial"/>
                <a:cs typeface="Arial"/>
              </a:rPr>
              <a:t>one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30">
                <a:latin typeface="Arial"/>
                <a:cs typeface="Arial"/>
              </a:rPr>
              <a:t>another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and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design </a:t>
            </a:r>
            <a:r>
              <a:rPr sz="1100" spc="-10">
                <a:latin typeface="Arial"/>
                <a:cs typeface="Arial"/>
              </a:rPr>
              <a:t>institutions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that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reinforce</a:t>
            </a:r>
            <a:r>
              <a:rPr sz="1100" spc="-10">
                <a:latin typeface="Arial"/>
                <a:cs typeface="Arial"/>
              </a:rPr>
              <a:t> rather </a:t>
            </a:r>
            <a:r>
              <a:rPr sz="1100">
                <a:latin typeface="Arial"/>
                <a:cs typeface="Arial"/>
              </a:rPr>
              <a:t>than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40">
                <a:latin typeface="Arial"/>
                <a:cs typeface="Arial"/>
              </a:rPr>
              <a:t>destroy</a:t>
            </a:r>
            <a:r>
              <a:rPr sz="1100" spc="-10">
                <a:latin typeface="Arial"/>
                <a:cs typeface="Arial"/>
              </a:rPr>
              <a:t> conditional cooperation?</a:t>
            </a:r>
            <a:endParaRPr sz="1100">
              <a:latin typeface="Arial"/>
              <a:cs typeface="Arial"/>
            </a:endParaRPr>
          </a:p>
          <a:p>
            <a:pPr marL="289560" marR="227329">
              <a:lnSpc>
                <a:spcPct val="102600"/>
              </a:lnSpc>
              <a:spcBef>
                <a:spcPts val="300"/>
              </a:spcBef>
            </a:pPr>
            <a:r>
              <a:rPr sz="1100">
                <a:latin typeface="Arial"/>
                <a:cs typeface="Arial"/>
              </a:rPr>
              <a:t>I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think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it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is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this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80">
                <a:latin typeface="Arial"/>
                <a:cs typeface="Arial"/>
              </a:rPr>
              <a:t>second-</a:t>
            </a:r>
            <a:r>
              <a:rPr sz="1100" spc="-50">
                <a:latin typeface="Arial"/>
                <a:cs typeface="Arial"/>
              </a:rPr>
              <a:t>order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collective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action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problem </a:t>
            </a:r>
            <a:r>
              <a:rPr sz="1100" spc="-70">
                <a:latin typeface="Arial"/>
                <a:cs typeface="Arial"/>
              </a:rPr>
              <a:t>mechanism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that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really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spc="-35">
                <a:latin typeface="Arial"/>
                <a:cs typeface="Arial"/>
              </a:rPr>
              <a:t>interests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me.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z="1100" spc="-25">
                <a:latin typeface="Arial"/>
                <a:cs typeface="Arial"/>
              </a:rPr>
              <a:t>Sorting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through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all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the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other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qualitative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data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50">
                <a:latin typeface="Arial"/>
                <a:cs typeface="Arial"/>
              </a:rPr>
              <a:t>may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start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to </a:t>
            </a:r>
            <a:r>
              <a:rPr sz="1100" spc="-45">
                <a:latin typeface="Arial"/>
                <a:cs typeface="Arial"/>
              </a:rPr>
              <a:t>provide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clues.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C4C3-6D37-CDA2-5085-68CD24A8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B5D1-54FC-7BF2-EFD1-1C0A0067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8A20-7D05-EC75-25D3-9BC015101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F699-9FD4-D44D-EA2D-2E098143E0D1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82651-6AF7-1E4A-D91A-62717734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18995C9-32F6-6D6B-51FC-CF0D3191E107}"/>
              </a:ext>
            </a:extLst>
          </p:cNvPr>
          <p:cNvGrpSpPr/>
          <p:nvPr/>
        </p:nvGrpSpPr>
        <p:grpSpPr>
          <a:xfrm>
            <a:off x="0" y="0"/>
            <a:ext cx="4608195" cy="243840"/>
            <a:chOff x="0" y="0"/>
            <a:chExt cx="4608195" cy="24384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36BF10C-89A6-B1D1-BDC3-F9A24771E1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4356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73D60D-F47E-9679-76D3-C7663055AF09}"/>
                </a:ext>
              </a:extLst>
            </p:cNvPr>
            <p:cNvSpPr/>
            <p:nvPr/>
          </p:nvSpPr>
          <p:spPr>
            <a:xfrm>
              <a:off x="63482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7728B3-AF0B-76FB-FAFC-9257CAF674C3}"/>
                </a:ext>
              </a:extLst>
            </p:cNvPr>
            <p:cNvSpPr/>
            <p:nvPr/>
          </p:nvSpPr>
          <p:spPr>
            <a:xfrm>
              <a:off x="68522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EC64061-7AB5-8A60-6FD9-3F60742180C9}"/>
                </a:ext>
              </a:extLst>
            </p:cNvPr>
            <p:cNvSpPr/>
            <p:nvPr/>
          </p:nvSpPr>
          <p:spPr>
            <a:xfrm>
              <a:off x="141808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970EA62-942C-CDAE-8538-9B4DE919D26A}"/>
                </a:ext>
              </a:extLst>
            </p:cNvPr>
            <p:cNvSpPr/>
            <p:nvPr/>
          </p:nvSpPr>
          <p:spPr>
            <a:xfrm>
              <a:off x="141808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7647A1D-C563-C18F-171C-9D2BC9B5EC04}"/>
                </a:ext>
              </a:extLst>
            </p:cNvPr>
            <p:cNvSpPr/>
            <p:nvPr/>
          </p:nvSpPr>
          <p:spPr>
            <a:xfrm>
              <a:off x="1468475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B90E6C1-EBDF-9405-FF3C-28C923E4C48A}"/>
                </a:ext>
              </a:extLst>
            </p:cNvPr>
            <p:cNvSpPr/>
            <p:nvPr/>
          </p:nvSpPr>
          <p:spPr>
            <a:xfrm>
              <a:off x="151888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D19C74A-7918-D46D-E0BF-AAE804D1E504}"/>
                </a:ext>
              </a:extLst>
            </p:cNvPr>
            <p:cNvSpPr/>
            <p:nvPr/>
          </p:nvSpPr>
          <p:spPr>
            <a:xfrm>
              <a:off x="1569275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F3DA3F6-B4EF-83AF-4694-B843B781D7CF}"/>
                </a:ext>
              </a:extLst>
            </p:cNvPr>
            <p:cNvSpPr/>
            <p:nvPr/>
          </p:nvSpPr>
          <p:spPr>
            <a:xfrm>
              <a:off x="161968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5471555-D7BA-212B-287E-BCC1BBAEF3C1}"/>
                </a:ext>
              </a:extLst>
            </p:cNvPr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8C0A83-359A-6E33-1652-84202403D416}"/>
                </a:ext>
              </a:extLst>
            </p:cNvPr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8627638-0F37-B595-ACFF-070E25569068}"/>
                </a:ext>
              </a:extLst>
            </p:cNvPr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5126882-1C8C-38C3-6E6C-E03A9165E663}"/>
                </a:ext>
              </a:extLst>
            </p:cNvPr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F194FD77-AEF8-27EC-A46B-5E14BFA61552}"/>
                </a:ext>
              </a:extLst>
            </p:cNvPr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8E236CE-21FD-C39C-18E6-9C8AE06CB324}"/>
                </a:ext>
              </a:extLst>
            </p:cNvPr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B5216140-BCCA-51A8-70D7-9613D48C230F}"/>
                </a:ext>
              </a:extLst>
            </p:cNvPr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DB8FD33-36D3-5795-6ED2-0B9F14EEE6E7}"/>
                </a:ext>
              </a:extLst>
            </p:cNvPr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84FD57EC-C2F3-35F0-266C-0E49E5DE22AA}"/>
                </a:ext>
              </a:extLst>
            </p:cNvPr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FF6CAA4-2F45-43E3-DFAE-669102D84E85}"/>
                </a:ext>
              </a:extLst>
            </p:cNvPr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76DFA83F-3DDB-A67D-59B5-BE3AD3642D84}"/>
              </a:ext>
            </a:extLst>
          </p:cNvPr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25D7EF16-122A-2D28-8364-121E2177ADC2}"/>
              </a:ext>
            </a:extLst>
          </p:cNvPr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091F6BC-F984-F2BD-37E9-B323841EC0C9}"/>
                </a:ext>
              </a:extLst>
            </p:cNvPr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D8C9956-CA56-A2F2-1951-A08F141441A8}"/>
                </a:ext>
              </a:extLst>
            </p:cNvPr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75B3FCA-F0DA-A9BB-BA26-244D37F27F20}"/>
                </a:ext>
              </a:extLst>
            </p:cNvPr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B37FBDE6-5FEB-4E87-30AA-98B279C45217}"/>
                </a:ext>
              </a:extLst>
            </p:cNvPr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109E5DA2-C8AE-2F99-EA64-40306729C9A0}"/>
                </a:ext>
              </a:extLst>
            </p:cNvPr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1D6E40D0-D223-9E77-BAF1-3188D997A705}"/>
              </a:ext>
            </a:extLst>
          </p:cNvPr>
          <p:cNvSpPr txBox="1"/>
          <p:nvPr/>
        </p:nvSpPr>
        <p:spPr>
          <a:xfrm>
            <a:off x="4082706" y="-10332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F499A80-2762-9070-C150-C19E4841E3A1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73C8AC8E-9D9E-C5B9-D186-E936D20AD8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BCF938BC-9801-791F-DDB1-A6A72DD9E822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B9D33556-AF4F-D8D1-B70D-8A247565AC7D}"/>
              </a:ext>
            </a:extLst>
          </p:cNvPr>
          <p:cNvSpPr txBox="1"/>
          <p:nvPr/>
        </p:nvSpPr>
        <p:spPr>
          <a:xfrm>
            <a:off x="0" y="-63383"/>
            <a:ext cx="460819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15"/>
              </a:spcBef>
              <a:tabLst>
                <a:tab pos="621665" algn="l"/>
                <a:tab pos="1405255" algn="l"/>
                <a:tab pos="1941830" algn="l"/>
                <a:tab pos="2643505" algn="l"/>
              </a:tabLst>
            </a:pP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Intro.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Collaboration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Policy</a:t>
            </a:r>
            <a:r>
              <a:rPr sz="6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Framework</a:t>
            </a:r>
            <a:r>
              <a:rPr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600" b="1" spc="-1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Questions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First-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75F997B-ABC0-E137-AADE-DA0916792A5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pic>
        <p:nvPicPr>
          <p:cNvPr id="35" name="object 35">
            <a:extLst>
              <a:ext uri="{FF2B5EF4-FFF2-40B4-BE49-F238E27FC236}">
                <a16:creationId xmlns:a16="http://schemas.microsoft.com/office/drawing/2014/main" id="{E41D6F3C-CBC0-EBEC-11C6-A1E3F1DE3C5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5312" y="1295006"/>
            <a:ext cx="67310" cy="67310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55A7299F-C9A4-1228-D45F-816E3645B5F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5312" y="1677111"/>
            <a:ext cx="67310" cy="67310"/>
          </a:xfrm>
          <a:prstGeom prst="rect">
            <a:avLst/>
          </a:prstGeom>
        </p:spPr>
      </p:pic>
      <p:pic>
        <p:nvPicPr>
          <p:cNvPr id="37" name="object 37">
            <a:extLst>
              <a:ext uri="{FF2B5EF4-FFF2-40B4-BE49-F238E27FC236}">
                <a16:creationId xmlns:a16="http://schemas.microsoft.com/office/drawing/2014/main" id="{396E45AA-9EDF-6E3C-E909-00A976787A1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5312" y="2038985"/>
            <a:ext cx="67310" cy="67310"/>
          </a:xfrm>
          <a:prstGeom prst="rect">
            <a:avLst/>
          </a:prstGeom>
        </p:spPr>
      </p:pic>
      <p:pic>
        <p:nvPicPr>
          <p:cNvPr id="38" name="object 38">
            <a:extLst>
              <a:ext uri="{FF2B5EF4-FFF2-40B4-BE49-F238E27FC236}">
                <a16:creationId xmlns:a16="http://schemas.microsoft.com/office/drawing/2014/main" id="{C50759A0-F981-E431-BBE8-F8131607ABC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5482" y="2381021"/>
            <a:ext cx="54228" cy="54228"/>
          </a:xfrm>
          <a:prstGeom prst="rect">
            <a:avLst/>
          </a:prstGeom>
        </p:spPr>
      </p:pic>
      <p:sp>
        <p:nvSpPr>
          <p:cNvPr id="39" name="object 39">
            <a:extLst>
              <a:ext uri="{FF2B5EF4-FFF2-40B4-BE49-F238E27FC236}">
                <a16:creationId xmlns:a16="http://schemas.microsoft.com/office/drawing/2014/main" id="{53324443-0EDF-3669-8C3B-87E2452F720C}"/>
              </a:ext>
            </a:extLst>
          </p:cNvPr>
          <p:cNvSpPr txBox="1"/>
          <p:nvPr/>
        </p:nvSpPr>
        <p:spPr>
          <a:xfrm>
            <a:off x="543801" y="1213598"/>
            <a:ext cx="1727200" cy="1414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30">
                <a:latin typeface="Arial"/>
                <a:cs typeface="Arial"/>
              </a:rPr>
              <a:t>Three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Streams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85">
                <a:latin typeface="Arial"/>
                <a:cs typeface="Arial"/>
              </a:rPr>
              <a:t>&amp;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A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Window </a:t>
            </a:r>
            <a:r>
              <a:rPr sz="1100">
                <a:latin typeface="Arial"/>
                <a:cs typeface="Arial"/>
              </a:rPr>
              <a:t>of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Opportunity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200" spc="-75" baseline="27777">
                <a:latin typeface="Arial"/>
                <a:cs typeface="Arial"/>
              </a:rPr>
              <a:t>1</a:t>
            </a:r>
            <a:endParaRPr sz="1200" baseline="27777">
              <a:latin typeface="Arial"/>
              <a:cs typeface="Arial"/>
            </a:endParaRPr>
          </a:p>
          <a:p>
            <a:pPr marL="38100" marR="360680">
              <a:lnSpc>
                <a:spcPct val="102600"/>
              </a:lnSpc>
              <a:spcBef>
                <a:spcPts val="300"/>
              </a:spcBef>
            </a:pPr>
            <a:r>
              <a:rPr sz="1100" spc="-60">
                <a:latin typeface="Arial"/>
                <a:cs typeface="Arial"/>
              </a:rPr>
              <a:t>Command-</a:t>
            </a:r>
            <a:r>
              <a:rPr sz="1100" spc="-50">
                <a:latin typeface="Arial"/>
                <a:cs typeface="Arial"/>
              </a:rPr>
              <a:t>and-</a:t>
            </a:r>
            <a:r>
              <a:rPr sz="1100" spc="-40">
                <a:latin typeface="Arial"/>
                <a:cs typeface="Arial"/>
              </a:rPr>
              <a:t>Control </a:t>
            </a:r>
            <a:r>
              <a:rPr sz="1100" spc="-10">
                <a:latin typeface="Arial"/>
                <a:cs typeface="Arial"/>
              </a:rPr>
              <a:t>Institutions</a:t>
            </a:r>
            <a:endParaRPr sz="1100">
              <a:latin typeface="Arial"/>
              <a:cs typeface="Arial"/>
            </a:endParaRPr>
          </a:p>
          <a:p>
            <a:pPr marL="38100" marR="375920">
              <a:lnSpc>
                <a:spcPts val="1200"/>
              </a:lnSpc>
              <a:spcBef>
                <a:spcPts val="315"/>
              </a:spcBef>
            </a:pPr>
            <a:r>
              <a:rPr sz="1100">
                <a:latin typeface="Arial"/>
                <a:cs typeface="Arial"/>
              </a:rPr>
              <a:t>Point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70">
                <a:latin typeface="Arial"/>
                <a:cs typeface="Arial"/>
              </a:rPr>
              <a:t>Source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Pollution </a:t>
            </a:r>
            <a:r>
              <a:rPr sz="1100">
                <a:latin typeface="Arial"/>
                <a:cs typeface="Arial"/>
              </a:rPr>
              <a:t>Mitigation</a:t>
            </a:r>
            <a:r>
              <a:rPr sz="1100" spc="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Success</a:t>
            </a:r>
            <a:endParaRPr sz="1100">
              <a:latin typeface="Arial"/>
              <a:cs typeface="Arial"/>
            </a:endParaRPr>
          </a:p>
          <a:p>
            <a:pPr marL="314960" marR="219075">
              <a:lnSpc>
                <a:spcPct val="100000"/>
              </a:lnSpc>
              <a:spcBef>
                <a:spcPts val="150"/>
              </a:spcBef>
            </a:pPr>
            <a:r>
              <a:rPr sz="1000" spc="-45">
                <a:latin typeface="Arial"/>
                <a:cs typeface="Arial"/>
              </a:rPr>
              <a:t>Rivers</a:t>
            </a:r>
            <a:r>
              <a:rPr sz="1000" spc="-25">
                <a:latin typeface="Arial"/>
                <a:cs typeface="Arial"/>
              </a:rPr>
              <a:t> </a:t>
            </a:r>
            <a:r>
              <a:rPr sz="1000" spc="-30">
                <a:latin typeface="Arial"/>
                <a:cs typeface="Arial"/>
              </a:rPr>
              <a:t>rarely </a:t>
            </a:r>
            <a:r>
              <a:rPr sz="1000" spc="-10">
                <a:latin typeface="Arial"/>
                <a:cs typeface="Arial"/>
              </a:rPr>
              <a:t>catch</a:t>
            </a:r>
            <a:r>
              <a:rPr sz="1000" spc="-25">
                <a:latin typeface="Arial"/>
                <a:cs typeface="Arial"/>
              </a:rPr>
              <a:t> </a:t>
            </a:r>
            <a:r>
              <a:rPr sz="1000" spc="-20">
                <a:latin typeface="Arial"/>
                <a:cs typeface="Arial"/>
              </a:rPr>
              <a:t>fire </a:t>
            </a:r>
            <a:r>
              <a:rPr sz="1000" spc="-10">
                <a:latin typeface="Arial"/>
                <a:cs typeface="Arial"/>
              </a:rPr>
              <a:t>nowadays.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0" name="object 40">
            <a:extLst>
              <a:ext uri="{FF2B5EF4-FFF2-40B4-BE49-F238E27FC236}">
                <a16:creationId xmlns:a16="http://schemas.microsoft.com/office/drawing/2014/main" id="{A0D386D2-39BE-EDC5-3664-35246CA1FC01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28568" y="900955"/>
            <a:ext cx="1399687" cy="2131601"/>
          </a:xfrm>
          <a:prstGeom prst="rect">
            <a:avLst/>
          </a:prstGeom>
        </p:spPr>
      </p:pic>
      <p:sp>
        <p:nvSpPr>
          <p:cNvPr id="41" name="object 41">
            <a:extLst>
              <a:ext uri="{FF2B5EF4-FFF2-40B4-BE49-F238E27FC236}">
                <a16:creationId xmlns:a16="http://schemas.microsoft.com/office/drawing/2014/main" id="{CAFC3163-146D-A3FC-30B0-C4FD96035776}"/>
              </a:ext>
            </a:extLst>
          </p:cNvPr>
          <p:cNvSpPr/>
          <p:nvPr/>
        </p:nvSpPr>
        <p:spPr>
          <a:xfrm>
            <a:off x="359994" y="32717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58AC9E6-C430-BC57-5660-4617A9A799EE}"/>
              </a:ext>
            </a:extLst>
          </p:cNvPr>
          <p:cNvSpPr txBox="1"/>
          <p:nvPr/>
        </p:nvSpPr>
        <p:spPr>
          <a:xfrm>
            <a:off x="485901" y="3278817"/>
            <a:ext cx="15030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>
                <a:latin typeface="Arial"/>
                <a:cs typeface="Arial"/>
              </a:rPr>
              <a:t>1</a:t>
            </a:r>
            <a:r>
              <a:rPr sz="900">
                <a:latin typeface="Arial"/>
                <a:cs typeface="Arial"/>
              </a:rPr>
              <a:t>Repetto</a:t>
            </a:r>
            <a:r>
              <a:rPr sz="900" spc="-25">
                <a:latin typeface="Arial"/>
                <a:cs typeface="Arial"/>
              </a:rPr>
              <a:t> </a:t>
            </a:r>
            <a:r>
              <a:rPr sz="900" spc="-20">
                <a:latin typeface="Arial"/>
                <a:cs typeface="Arial"/>
              </a:rPr>
              <a:t>2006; </a:t>
            </a:r>
            <a:r>
              <a:rPr sz="900" spc="-25">
                <a:latin typeface="Arial"/>
                <a:cs typeface="Arial"/>
              </a:rPr>
              <a:t>Webber</a:t>
            </a:r>
            <a:r>
              <a:rPr sz="900" spc="-20">
                <a:latin typeface="Arial"/>
                <a:cs typeface="Arial"/>
              </a:rPr>
              <a:t> 2008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24652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CE882-D0ED-732A-D8A9-35A82547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58DCCFC-E35C-8138-9609-F2558933145A}"/>
              </a:ext>
            </a:extLst>
          </p:cNvPr>
          <p:cNvGrpSpPr/>
          <p:nvPr/>
        </p:nvGrpSpPr>
        <p:grpSpPr>
          <a:xfrm>
            <a:off x="-191" y="93073"/>
            <a:ext cx="4608195" cy="243840"/>
            <a:chOff x="0" y="0"/>
            <a:chExt cx="4608195" cy="24384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6EC5307-60AB-B5AB-CBB5-A60CD600EB2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4356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E923EB-3577-4CEC-9ECA-2E3B533B0299}"/>
                </a:ext>
              </a:extLst>
            </p:cNvPr>
            <p:cNvSpPr/>
            <p:nvPr/>
          </p:nvSpPr>
          <p:spPr>
            <a:xfrm>
              <a:off x="63482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1955C0-F061-1716-3ADB-12AB1861691A}"/>
                </a:ext>
              </a:extLst>
            </p:cNvPr>
            <p:cNvSpPr/>
            <p:nvPr/>
          </p:nvSpPr>
          <p:spPr>
            <a:xfrm>
              <a:off x="68522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C98C12E-B87D-DC89-783E-A29F46BB46BC}"/>
                </a:ext>
              </a:extLst>
            </p:cNvPr>
            <p:cNvSpPr/>
            <p:nvPr/>
          </p:nvSpPr>
          <p:spPr>
            <a:xfrm>
              <a:off x="141808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D14B354-B2DE-715E-F371-8270DCD1B8E0}"/>
                </a:ext>
              </a:extLst>
            </p:cNvPr>
            <p:cNvSpPr/>
            <p:nvPr/>
          </p:nvSpPr>
          <p:spPr>
            <a:xfrm>
              <a:off x="1468475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BDF45DA-15DF-B078-F845-B7C356A4CC14}"/>
                </a:ext>
              </a:extLst>
            </p:cNvPr>
            <p:cNvSpPr/>
            <p:nvPr/>
          </p:nvSpPr>
          <p:spPr>
            <a:xfrm>
              <a:off x="1468475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8AEA83E-4BCE-97EC-67E4-97F5CB84647F}"/>
                </a:ext>
              </a:extLst>
            </p:cNvPr>
            <p:cNvSpPr/>
            <p:nvPr/>
          </p:nvSpPr>
          <p:spPr>
            <a:xfrm>
              <a:off x="151888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423CED3-8FFE-6E2C-58A8-6AE3ED8B90C1}"/>
                </a:ext>
              </a:extLst>
            </p:cNvPr>
            <p:cNvSpPr/>
            <p:nvPr/>
          </p:nvSpPr>
          <p:spPr>
            <a:xfrm>
              <a:off x="1569275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5A3C597-8E0A-1782-7AE2-98F4995F49A2}"/>
                </a:ext>
              </a:extLst>
            </p:cNvPr>
            <p:cNvSpPr/>
            <p:nvPr/>
          </p:nvSpPr>
          <p:spPr>
            <a:xfrm>
              <a:off x="161968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13DE139-6BF7-C9D2-8C6B-345E0E19F5C4}"/>
                </a:ext>
              </a:extLst>
            </p:cNvPr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3D8ADFD-DBB9-40F5-5BBE-4E4F6987EB56}"/>
                </a:ext>
              </a:extLst>
            </p:cNvPr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345E13C-25E0-9301-0964-B9082E0FA163}"/>
                </a:ext>
              </a:extLst>
            </p:cNvPr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4123F2D-69D3-0476-C8ED-51A6DF7AC455}"/>
                </a:ext>
              </a:extLst>
            </p:cNvPr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F02B8B7-3715-1AEB-6136-D95D0CFCB2E8}"/>
                </a:ext>
              </a:extLst>
            </p:cNvPr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5745EEA-E895-3547-9480-4C21AF77768C}"/>
                </a:ext>
              </a:extLst>
            </p:cNvPr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0D8A3E1-1A61-5570-ED5A-B8066AE8099F}"/>
                </a:ext>
              </a:extLst>
            </p:cNvPr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97DCDD2-70F2-D848-F157-EFC20C7AA757}"/>
                </a:ext>
              </a:extLst>
            </p:cNvPr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95B8668E-4E54-CA6A-8CA9-E76A768D5229}"/>
                </a:ext>
              </a:extLst>
            </p:cNvPr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C430FE8-D6F9-0347-9EA3-6D553D0B8576}"/>
                </a:ext>
              </a:extLst>
            </p:cNvPr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21E09615-C939-F209-3847-B611BE7882AF}"/>
              </a:ext>
            </a:extLst>
          </p:cNvPr>
          <p:cNvSpPr txBox="1"/>
          <p:nvPr/>
        </p:nvSpPr>
        <p:spPr>
          <a:xfrm>
            <a:off x="3293871" y="-10332"/>
            <a:ext cx="196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6DC3B8C7-43C4-4786-ED07-07155BAD5AD0}"/>
              </a:ext>
            </a:extLst>
          </p:cNvPr>
          <p:cNvGrpSpPr/>
          <p:nvPr/>
        </p:nvGrpSpPr>
        <p:grpSpPr>
          <a:xfrm>
            <a:off x="4105528" y="118937"/>
            <a:ext cx="243204" cy="41275"/>
            <a:chOff x="4105528" y="118937"/>
            <a:chExt cx="243204" cy="4127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E6E2B13D-9A5C-3B65-2D9D-51AECD0BF57A}"/>
                </a:ext>
              </a:extLst>
            </p:cNvPr>
            <p:cNvSpPr/>
            <p:nvPr/>
          </p:nvSpPr>
          <p:spPr>
            <a:xfrm>
              <a:off x="41080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26648473-CD64-980D-5502-59570673D9B1}"/>
                </a:ext>
              </a:extLst>
            </p:cNvPr>
            <p:cNvSpPr/>
            <p:nvPr/>
          </p:nvSpPr>
          <p:spPr>
            <a:xfrm>
              <a:off x="41584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86B93F1B-9943-2D9D-E0A4-9B0AB839510F}"/>
                </a:ext>
              </a:extLst>
            </p:cNvPr>
            <p:cNvSpPr/>
            <p:nvPr/>
          </p:nvSpPr>
          <p:spPr>
            <a:xfrm>
              <a:off x="42088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EE9C569-0833-CC31-AE4E-A70655A9773E}"/>
                </a:ext>
              </a:extLst>
            </p:cNvPr>
            <p:cNvSpPr/>
            <p:nvPr/>
          </p:nvSpPr>
          <p:spPr>
            <a:xfrm>
              <a:off x="4259262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228C9706-657F-85F1-08D0-1F3402C49043}"/>
                </a:ext>
              </a:extLst>
            </p:cNvPr>
            <p:cNvSpPr/>
            <p:nvPr/>
          </p:nvSpPr>
          <p:spPr>
            <a:xfrm>
              <a:off x="4309668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2A6123B4-DDD8-36B8-F94D-BEBB576C9FA3}"/>
              </a:ext>
            </a:extLst>
          </p:cNvPr>
          <p:cNvSpPr txBox="1"/>
          <p:nvPr/>
        </p:nvSpPr>
        <p:spPr>
          <a:xfrm>
            <a:off x="4082706" y="-10332"/>
            <a:ext cx="4305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36F3982-83DA-7274-249C-62FE888A6CFB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502D54C5-BDE3-ED9A-EED4-5BCD8C4082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DA4D3D27-FFA6-818E-CA5E-1B3F8E7E20A5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F3842850-9A43-2E5B-66C2-E3149E4364DB}"/>
              </a:ext>
            </a:extLst>
          </p:cNvPr>
          <p:cNvSpPr txBox="1"/>
          <p:nvPr/>
        </p:nvSpPr>
        <p:spPr>
          <a:xfrm>
            <a:off x="0" y="-63383"/>
            <a:ext cx="4608195" cy="3738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sz="1400" b="1" spc="-40">
                <a:solidFill>
                  <a:srgbClr val="FFFFFF"/>
                </a:solidFill>
                <a:latin typeface="Arial"/>
                <a:cs typeface="Arial"/>
              </a:rPr>
              <a:t>Second-</a:t>
            </a: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1400" b="1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1400" b="1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731F25D-38CC-2F9F-3576-1CE52CF00EE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pic>
        <p:nvPicPr>
          <p:cNvPr id="35" name="object 35">
            <a:extLst>
              <a:ext uri="{FF2B5EF4-FFF2-40B4-BE49-F238E27FC236}">
                <a16:creationId xmlns:a16="http://schemas.microsoft.com/office/drawing/2014/main" id="{6D9FB9E7-9B18-E6FC-47D0-C82109DE5CC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504" y="758799"/>
            <a:ext cx="67310" cy="67310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03CB7BA7-B439-35A9-5565-B2D9B149D7F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686" y="949020"/>
            <a:ext cx="54228" cy="54228"/>
          </a:xfrm>
          <a:prstGeom prst="rect">
            <a:avLst/>
          </a:prstGeom>
        </p:spPr>
      </p:pic>
      <p:pic>
        <p:nvPicPr>
          <p:cNvPr id="37" name="object 37">
            <a:extLst>
              <a:ext uri="{FF2B5EF4-FFF2-40B4-BE49-F238E27FC236}">
                <a16:creationId xmlns:a16="http://schemas.microsoft.com/office/drawing/2014/main" id="{C3B352FC-DC6D-0A4C-0626-DF8805209EA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686" y="1252677"/>
            <a:ext cx="54228" cy="54228"/>
          </a:xfrm>
          <a:prstGeom prst="rect">
            <a:avLst/>
          </a:prstGeom>
        </p:spPr>
      </p:pic>
      <p:pic>
        <p:nvPicPr>
          <p:cNvPr id="38" name="object 38">
            <a:extLst>
              <a:ext uri="{FF2B5EF4-FFF2-40B4-BE49-F238E27FC236}">
                <a16:creationId xmlns:a16="http://schemas.microsoft.com/office/drawing/2014/main" id="{FC46F177-C9B3-010C-671B-118C0C5406E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686" y="1404518"/>
            <a:ext cx="54228" cy="54228"/>
          </a:xfrm>
          <a:prstGeom prst="rect">
            <a:avLst/>
          </a:prstGeom>
        </p:spPr>
      </p:pic>
      <p:pic>
        <p:nvPicPr>
          <p:cNvPr id="39" name="object 39">
            <a:extLst>
              <a:ext uri="{FF2B5EF4-FFF2-40B4-BE49-F238E27FC236}">
                <a16:creationId xmlns:a16="http://schemas.microsoft.com/office/drawing/2014/main" id="{04C2B852-0441-C1E8-A097-D2F874C408E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686" y="1556347"/>
            <a:ext cx="54228" cy="54228"/>
          </a:xfrm>
          <a:prstGeom prst="rect">
            <a:avLst/>
          </a:prstGeom>
        </p:spPr>
      </p:pic>
      <p:sp>
        <p:nvSpPr>
          <p:cNvPr id="40" name="object 40">
            <a:extLst>
              <a:ext uri="{FF2B5EF4-FFF2-40B4-BE49-F238E27FC236}">
                <a16:creationId xmlns:a16="http://schemas.microsoft.com/office/drawing/2014/main" id="{4065BA19-D97B-C13D-9823-F93D7FFAE54C}"/>
              </a:ext>
            </a:extLst>
          </p:cNvPr>
          <p:cNvSpPr txBox="1"/>
          <p:nvPr/>
        </p:nvSpPr>
        <p:spPr>
          <a:xfrm>
            <a:off x="504393" y="652336"/>
            <a:ext cx="1280795" cy="9988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9560" marR="5080" indent="-277495">
              <a:lnSpc>
                <a:spcPct val="106400"/>
              </a:lnSpc>
              <a:spcBef>
                <a:spcPts val="200"/>
              </a:spcBef>
            </a:pPr>
            <a:r>
              <a:rPr sz="1100" u="sng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1100" u="sng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Challenges</a:t>
            </a:r>
            <a:r>
              <a:rPr sz="1100" spc="-10">
                <a:latin typeface="Arial"/>
                <a:cs typeface="Arial"/>
              </a:rPr>
              <a:t>: </a:t>
            </a:r>
            <a:r>
              <a:rPr sz="1000" b="1" spc="-10">
                <a:latin typeface="Arial"/>
                <a:cs typeface="Arial"/>
              </a:rPr>
              <a:t>Nonpoint</a:t>
            </a:r>
            <a:r>
              <a:rPr sz="1000" b="1" spc="-25">
                <a:latin typeface="Arial"/>
                <a:cs typeface="Arial"/>
              </a:rPr>
              <a:t> </a:t>
            </a:r>
            <a:r>
              <a:rPr sz="1000" b="1" spc="-55">
                <a:latin typeface="Arial"/>
                <a:cs typeface="Arial"/>
              </a:rPr>
              <a:t>Source </a:t>
            </a:r>
            <a:r>
              <a:rPr sz="1000" b="1" spc="-10">
                <a:latin typeface="Arial"/>
                <a:cs typeface="Arial"/>
              </a:rPr>
              <a:t>Pollution</a:t>
            </a:r>
            <a:endParaRPr sz="1000">
              <a:latin typeface="Arial"/>
              <a:cs typeface="Arial"/>
            </a:endParaRPr>
          </a:p>
          <a:p>
            <a:pPr marL="289560" marR="280035">
              <a:lnSpc>
                <a:spcPts val="1200"/>
              </a:lnSpc>
              <a:spcBef>
                <a:spcPts val="40"/>
              </a:spcBef>
            </a:pPr>
            <a:r>
              <a:rPr sz="1000" spc="-10">
                <a:latin typeface="Arial"/>
                <a:cs typeface="Arial"/>
              </a:rPr>
              <a:t>Biodiversity Restoration </a:t>
            </a:r>
            <a:r>
              <a:rPr sz="1000" spc="-35">
                <a:latin typeface="Arial"/>
                <a:cs typeface="Arial"/>
              </a:rPr>
              <a:t>Sustainability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1" name="object 41">
            <a:extLst>
              <a:ext uri="{FF2B5EF4-FFF2-40B4-BE49-F238E27FC236}">
                <a16:creationId xmlns:a16="http://schemas.microsoft.com/office/drawing/2014/main" id="{1A1E663E-9F43-3955-30A6-A87F06A382E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0504" y="1854517"/>
            <a:ext cx="67310" cy="67310"/>
          </a:xfrm>
          <a:prstGeom prst="rect">
            <a:avLst/>
          </a:prstGeom>
        </p:spPr>
      </p:pic>
      <p:sp>
        <p:nvSpPr>
          <p:cNvPr id="42" name="object 42">
            <a:extLst>
              <a:ext uri="{FF2B5EF4-FFF2-40B4-BE49-F238E27FC236}">
                <a16:creationId xmlns:a16="http://schemas.microsoft.com/office/drawing/2014/main" id="{80091991-606B-A9CE-C612-B501EBADF605}"/>
              </a:ext>
            </a:extLst>
          </p:cNvPr>
          <p:cNvSpPr txBox="1"/>
          <p:nvPr/>
        </p:nvSpPr>
        <p:spPr>
          <a:xfrm>
            <a:off x="478993" y="1773109"/>
            <a:ext cx="172847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70">
                <a:latin typeface="Arial"/>
                <a:cs typeface="Arial"/>
              </a:rPr>
              <a:t>Recognize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that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ENR</a:t>
            </a:r>
            <a:r>
              <a:rPr sz="1100" spc="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risks </a:t>
            </a:r>
            <a:r>
              <a:rPr sz="1100" spc="-60">
                <a:latin typeface="Arial"/>
                <a:cs typeface="Arial"/>
              </a:rPr>
              <a:t>are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“multimedia,</a:t>
            </a:r>
            <a:r>
              <a:rPr sz="1100" spc="-65">
                <a:latin typeface="Arial"/>
                <a:cs typeface="Arial"/>
              </a:rPr>
              <a:t> </a:t>
            </a:r>
            <a:r>
              <a:rPr sz="1100" spc="-30">
                <a:latin typeface="Arial"/>
                <a:cs typeface="Arial"/>
              </a:rPr>
              <a:t>interactive, </a:t>
            </a:r>
            <a:r>
              <a:rPr sz="1100" spc="-10">
                <a:latin typeface="Arial"/>
                <a:cs typeface="Arial"/>
              </a:rPr>
              <a:t>multiple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50">
                <a:latin typeface="Arial"/>
                <a:cs typeface="Arial"/>
              </a:rPr>
              <a:t>pathway,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and </a:t>
            </a:r>
            <a:r>
              <a:rPr sz="1100" spc="-30">
                <a:latin typeface="Arial"/>
                <a:cs typeface="Arial"/>
              </a:rPr>
              <a:t>cumulative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in </a:t>
            </a:r>
            <a:r>
              <a:rPr sz="1100" spc="-10">
                <a:latin typeface="Arial"/>
                <a:cs typeface="Arial"/>
              </a:rPr>
              <a:t>nature.”</a:t>
            </a:r>
            <a:r>
              <a:rPr sz="1200" spc="-15" baseline="27777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43" name="object 43">
            <a:extLst>
              <a:ext uri="{FF2B5EF4-FFF2-40B4-BE49-F238E27FC236}">
                <a16:creationId xmlns:a16="http://schemas.microsoft.com/office/drawing/2014/main" id="{41898F61-A973-0BCF-F19E-EE0AFE663E9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64511" y="745337"/>
            <a:ext cx="67310" cy="67310"/>
          </a:xfrm>
          <a:prstGeom prst="rect">
            <a:avLst/>
          </a:prstGeom>
        </p:spPr>
      </p:pic>
      <p:pic>
        <p:nvPicPr>
          <p:cNvPr id="44" name="object 44">
            <a:extLst>
              <a:ext uri="{FF2B5EF4-FFF2-40B4-BE49-F238E27FC236}">
                <a16:creationId xmlns:a16="http://schemas.microsoft.com/office/drawing/2014/main" id="{C0E9444D-6C8C-DA73-86EC-33B1582F1377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54680" y="935545"/>
            <a:ext cx="54228" cy="54228"/>
          </a:xfrm>
          <a:prstGeom prst="rect">
            <a:avLst/>
          </a:prstGeom>
        </p:spPr>
      </p:pic>
      <p:pic>
        <p:nvPicPr>
          <p:cNvPr id="45" name="object 45">
            <a:extLst>
              <a:ext uri="{FF2B5EF4-FFF2-40B4-BE49-F238E27FC236}">
                <a16:creationId xmlns:a16="http://schemas.microsoft.com/office/drawing/2014/main" id="{E14FA287-7B14-5329-7FC0-118D5A1D0AE2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4680" y="1087386"/>
            <a:ext cx="54228" cy="54228"/>
          </a:xfrm>
          <a:prstGeom prst="rect">
            <a:avLst/>
          </a:prstGeom>
        </p:spPr>
      </p:pic>
      <p:pic>
        <p:nvPicPr>
          <p:cNvPr id="46" name="object 46">
            <a:extLst>
              <a:ext uri="{FF2B5EF4-FFF2-40B4-BE49-F238E27FC236}">
                <a16:creationId xmlns:a16="http://schemas.microsoft.com/office/drawing/2014/main" id="{A9C263B5-610C-135A-9F59-7638D581B204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54680" y="1391043"/>
            <a:ext cx="54228" cy="54228"/>
          </a:xfrm>
          <a:prstGeom prst="rect">
            <a:avLst/>
          </a:prstGeom>
        </p:spPr>
      </p:pic>
      <p:sp>
        <p:nvSpPr>
          <p:cNvPr id="47" name="object 47">
            <a:extLst>
              <a:ext uri="{FF2B5EF4-FFF2-40B4-BE49-F238E27FC236}">
                <a16:creationId xmlns:a16="http://schemas.microsoft.com/office/drawing/2014/main" id="{EF90431C-57C7-414B-0C68-054D537D1840}"/>
              </a:ext>
            </a:extLst>
          </p:cNvPr>
          <p:cNvSpPr txBox="1"/>
          <p:nvPr/>
        </p:nvSpPr>
        <p:spPr>
          <a:xfrm>
            <a:off x="2662986" y="638847"/>
            <a:ext cx="1666239" cy="9988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u="sng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1100" u="sng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Goals</a:t>
            </a:r>
            <a:r>
              <a:rPr sz="1100" spc="-10">
                <a:latin typeface="Arial"/>
                <a:cs typeface="Arial"/>
              </a:rPr>
              <a:t>:</a:t>
            </a:r>
            <a:r>
              <a:rPr sz="1200" spc="-15" baseline="27777">
                <a:latin typeface="Arial"/>
                <a:cs typeface="Arial"/>
              </a:rPr>
              <a:t>3</a:t>
            </a:r>
            <a:endParaRPr sz="1200" baseline="27777">
              <a:latin typeface="Arial"/>
              <a:cs typeface="Arial"/>
            </a:endParaRPr>
          </a:p>
          <a:p>
            <a:pPr marL="314960" marR="30480">
              <a:lnSpc>
                <a:spcPct val="100000"/>
              </a:lnSpc>
              <a:spcBef>
                <a:spcPts val="175"/>
              </a:spcBef>
            </a:pPr>
            <a:r>
              <a:rPr sz="1000" spc="-50">
                <a:latin typeface="Arial"/>
                <a:cs typeface="Arial"/>
              </a:rPr>
              <a:t>Reconceptualize</a:t>
            </a:r>
            <a:r>
              <a:rPr sz="1000" spc="65">
                <a:latin typeface="Arial"/>
                <a:cs typeface="Arial"/>
              </a:rPr>
              <a:t> </a:t>
            </a:r>
            <a:r>
              <a:rPr sz="1000" spc="-55">
                <a:latin typeface="Arial"/>
                <a:cs typeface="Arial"/>
              </a:rPr>
              <a:t>Purpose </a:t>
            </a:r>
            <a:r>
              <a:rPr sz="1000" spc="-50">
                <a:latin typeface="Arial"/>
                <a:cs typeface="Arial"/>
              </a:rPr>
              <a:t>Reconnect</a:t>
            </a:r>
            <a:r>
              <a:rPr sz="1000" spc="15">
                <a:latin typeface="Arial"/>
                <a:cs typeface="Arial"/>
              </a:rPr>
              <a:t> </a:t>
            </a:r>
            <a:r>
              <a:rPr sz="1000" spc="-20">
                <a:latin typeface="Arial"/>
                <a:cs typeface="Arial"/>
              </a:rPr>
              <a:t>with </a:t>
            </a:r>
            <a:r>
              <a:rPr sz="1000" spc="-10">
                <a:latin typeface="Arial"/>
                <a:cs typeface="Arial"/>
              </a:rPr>
              <a:t>Stakeholders</a:t>
            </a:r>
            <a:endParaRPr sz="1000">
              <a:latin typeface="Arial"/>
              <a:cs typeface="Arial"/>
            </a:endParaRPr>
          </a:p>
          <a:p>
            <a:pPr marL="314960" marR="86995">
              <a:lnSpc>
                <a:spcPts val="1200"/>
              </a:lnSpc>
              <a:spcBef>
                <a:spcPts val="30"/>
              </a:spcBef>
            </a:pPr>
            <a:r>
              <a:rPr sz="1000" spc="-55">
                <a:latin typeface="Arial"/>
                <a:cs typeface="Arial"/>
              </a:rPr>
              <a:t>Redefine</a:t>
            </a:r>
            <a:r>
              <a:rPr sz="1000" spc="10">
                <a:latin typeface="Arial"/>
                <a:cs typeface="Arial"/>
              </a:rPr>
              <a:t> </a:t>
            </a:r>
            <a:r>
              <a:rPr sz="1000" spc="-25">
                <a:latin typeface="Arial"/>
                <a:cs typeface="Arial"/>
              </a:rPr>
              <a:t>Administrative </a:t>
            </a:r>
            <a:r>
              <a:rPr sz="1000" spc="-10">
                <a:latin typeface="Arial"/>
                <a:cs typeface="Arial"/>
              </a:rPr>
              <a:t>Rationality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8" name="object 48">
            <a:extLst>
              <a:ext uri="{FF2B5EF4-FFF2-40B4-BE49-F238E27FC236}">
                <a16:creationId xmlns:a16="http://schemas.microsoft.com/office/drawing/2014/main" id="{02B1BF22-EC53-212C-195F-265D82A1586D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64511" y="1841042"/>
            <a:ext cx="67310" cy="67310"/>
          </a:xfrm>
          <a:prstGeom prst="rect">
            <a:avLst/>
          </a:prstGeom>
        </p:spPr>
      </p:pic>
      <p:sp>
        <p:nvSpPr>
          <p:cNvPr id="49" name="object 49">
            <a:extLst>
              <a:ext uri="{FF2B5EF4-FFF2-40B4-BE49-F238E27FC236}">
                <a16:creationId xmlns:a16="http://schemas.microsoft.com/office/drawing/2014/main" id="{82FE090D-44EE-0643-36C7-8D82F13D9AF2}"/>
              </a:ext>
            </a:extLst>
          </p:cNvPr>
          <p:cNvSpPr txBox="1"/>
          <p:nvPr/>
        </p:nvSpPr>
        <p:spPr>
          <a:xfrm>
            <a:off x="2662986" y="1759634"/>
            <a:ext cx="1672589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5">
                <a:latin typeface="Arial"/>
                <a:cs typeface="Arial"/>
              </a:rPr>
              <a:t>Civic</a:t>
            </a:r>
            <a:r>
              <a:rPr sz="1100" spc="15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Environmentalism</a:t>
            </a:r>
            <a:r>
              <a:rPr sz="1100" spc="2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in </a:t>
            </a:r>
            <a:r>
              <a:rPr sz="1100" spc="-30">
                <a:latin typeface="Arial"/>
                <a:cs typeface="Arial"/>
              </a:rPr>
              <a:t>which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55">
                <a:latin typeface="Arial"/>
                <a:cs typeface="Arial"/>
              </a:rPr>
              <a:t>people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work</a:t>
            </a:r>
            <a:r>
              <a:rPr sz="1100" spc="-30">
                <a:latin typeface="Arial"/>
                <a:cs typeface="Arial"/>
              </a:rPr>
              <a:t> together </a:t>
            </a:r>
            <a:r>
              <a:rPr sz="1100" spc="-10">
                <a:latin typeface="Arial"/>
                <a:cs typeface="Arial"/>
              </a:rPr>
              <a:t>“community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by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45">
                <a:latin typeface="Arial"/>
                <a:cs typeface="Arial"/>
              </a:rPr>
              <a:t>community, </a:t>
            </a:r>
            <a:r>
              <a:rPr sz="1100" spc="-60">
                <a:latin typeface="Arial"/>
                <a:cs typeface="Arial"/>
              </a:rPr>
              <a:t>watershed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by</a:t>
            </a:r>
            <a:r>
              <a:rPr sz="1100" spc="-5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watershed.”</a:t>
            </a:r>
            <a:r>
              <a:rPr sz="1200" spc="-15" baseline="27777">
                <a:latin typeface="Arial"/>
                <a:cs typeface="Arial"/>
              </a:rPr>
              <a:t>4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169920B-CA13-214B-342A-67726BAA4832}"/>
              </a:ext>
            </a:extLst>
          </p:cNvPr>
          <p:cNvSpPr/>
          <p:nvPr/>
        </p:nvSpPr>
        <p:spPr>
          <a:xfrm>
            <a:off x="359994" y="299187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4C2C06F-ED5D-EC4B-59FF-A33B5D07FD95}"/>
              </a:ext>
            </a:extLst>
          </p:cNvPr>
          <p:cNvSpPr txBox="1"/>
          <p:nvPr/>
        </p:nvSpPr>
        <p:spPr>
          <a:xfrm>
            <a:off x="485901" y="2998922"/>
            <a:ext cx="1730375" cy="441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>
                <a:latin typeface="Arial"/>
                <a:cs typeface="Arial"/>
              </a:rPr>
              <a:t>2</a:t>
            </a:r>
            <a:r>
              <a:rPr sz="900">
                <a:latin typeface="Arial"/>
                <a:cs typeface="Arial"/>
              </a:rPr>
              <a:t>Durant,</a:t>
            </a:r>
            <a:r>
              <a:rPr sz="900" spc="30">
                <a:latin typeface="Arial"/>
                <a:cs typeface="Arial"/>
              </a:rPr>
              <a:t> </a:t>
            </a:r>
            <a:r>
              <a:rPr sz="900" spc="-10">
                <a:latin typeface="Arial"/>
                <a:cs typeface="Arial"/>
              </a:rPr>
              <a:t>Fiorino,</a:t>
            </a:r>
            <a:r>
              <a:rPr sz="900" spc="30">
                <a:latin typeface="Arial"/>
                <a:cs typeface="Arial"/>
              </a:rPr>
              <a:t> </a:t>
            </a:r>
            <a:r>
              <a:rPr sz="900" spc="95">
                <a:latin typeface="Arial"/>
                <a:cs typeface="Arial"/>
              </a:rPr>
              <a:t>&amp;</a:t>
            </a:r>
            <a:r>
              <a:rPr sz="900" spc="30">
                <a:latin typeface="Arial"/>
                <a:cs typeface="Arial"/>
              </a:rPr>
              <a:t> </a:t>
            </a:r>
            <a:r>
              <a:rPr sz="900" spc="-10">
                <a:latin typeface="Arial"/>
                <a:cs typeface="Arial"/>
              </a:rPr>
              <a:t>O’Leary</a:t>
            </a:r>
            <a:r>
              <a:rPr sz="900" spc="30">
                <a:latin typeface="Arial"/>
                <a:cs typeface="Arial"/>
              </a:rPr>
              <a:t> </a:t>
            </a:r>
            <a:r>
              <a:rPr sz="900" spc="-2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900" spc="-15" baseline="37037">
                <a:latin typeface="Arial"/>
                <a:cs typeface="Arial"/>
              </a:rPr>
              <a:t>3</a:t>
            </a:r>
            <a:r>
              <a:rPr sz="900" spc="-10">
                <a:latin typeface="Arial"/>
                <a:cs typeface="Arial"/>
              </a:rPr>
              <a:t>ibid.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900" baseline="37037">
                <a:latin typeface="Arial"/>
                <a:cs typeface="Arial"/>
              </a:rPr>
              <a:t>4</a:t>
            </a:r>
            <a:r>
              <a:rPr sz="900">
                <a:latin typeface="Arial"/>
                <a:cs typeface="Arial"/>
              </a:rPr>
              <a:t>EPA</a:t>
            </a:r>
            <a:r>
              <a:rPr sz="900" spc="-30">
                <a:latin typeface="Arial"/>
                <a:cs typeface="Arial"/>
              </a:rPr>
              <a:t> </a:t>
            </a:r>
            <a:r>
              <a:rPr sz="900">
                <a:latin typeface="Arial"/>
                <a:cs typeface="Arial"/>
              </a:rPr>
              <a:t>Administrator</a:t>
            </a:r>
            <a:r>
              <a:rPr sz="900" spc="-30">
                <a:latin typeface="Arial"/>
                <a:cs typeface="Arial"/>
              </a:rPr>
              <a:t> </a:t>
            </a:r>
            <a:r>
              <a:rPr sz="900" spc="-20">
                <a:latin typeface="Arial"/>
                <a:cs typeface="Arial"/>
              </a:rPr>
              <a:t>1996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7934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175181"/>
            <a:ext cx="413766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i="1" spc="-10">
                <a:latin typeface="Tw Cen MT" panose="020B0602020104020603" pitchFamily="34" charset="77"/>
              </a:rPr>
              <a:t>The Context &amp; Challenge of</a:t>
            </a:r>
            <a:r>
              <a:rPr sz="1600" i="1" spc="70">
                <a:latin typeface="Tw Cen MT" panose="020B0602020104020603" pitchFamily="34" charset="77"/>
              </a:rPr>
              <a:t> </a:t>
            </a:r>
            <a:r>
              <a:rPr sz="1600" i="1" spc="-20">
                <a:latin typeface="Tw Cen MT" panose="020B0602020104020603" pitchFamily="34" charset="77"/>
              </a:rPr>
              <a:t>Collaboration</a:t>
            </a:r>
            <a:endParaRPr sz="1600" i="1" spc="-10">
              <a:latin typeface="Tw Cen MT" panose="020B0602020104020603" pitchFamily="34" charset="77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C9A9162-8D05-DA41-0A6D-90AC0843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03" y="758922"/>
            <a:ext cx="4131945" cy="2604559"/>
          </a:xfrm>
        </p:spPr>
        <p:txBody>
          <a:bodyPr wrap="square" lIns="0" tIns="0" rIns="0" bIns="0" anchor="t">
            <a:spAutoFit/>
          </a:bodyPr>
          <a:lstStyle/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45">
                <a:latin typeface="Tw Cen MT"/>
                <a:cs typeface="Arial"/>
              </a:rPr>
              <a:t>Varying Boundaries </a:t>
            </a:r>
            <a:r>
              <a:rPr lang="en-US" sz="1100" spc="-10">
                <a:latin typeface="Tw Cen MT"/>
                <a:cs typeface="Arial"/>
              </a:rPr>
              <a:t>– Anthropogenic and Natural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50">
                <a:latin typeface="Tw Cen MT"/>
                <a:cs typeface="Arial"/>
              </a:rPr>
              <a:t>Varying Decision-</a:t>
            </a:r>
            <a:r>
              <a:rPr lang="en-US" sz="1100" spc="-35">
                <a:latin typeface="Tw Cen MT"/>
                <a:cs typeface="Arial"/>
              </a:rPr>
              <a:t>Making</a:t>
            </a:r>
            <a:r>
              <a:rPr lang="en-US" sz="1100" spc="60">
                <a:latin typeface="Tw Cen MT"/>
                <a:cs typeface="Arial"/>
              </a:rPr>
              <a:t> </a:t>
            </a:r>
            <a:r>
              <a:rPr lang="en-US" sz="1100" spc="-10">
                <a:latin typeface="Tw Cen MT"/>
                <a:cs typeface="Arial"/>
              </a:rPr>
              <a:t>Rules &amp; Processes 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Varying Accountability Mechanisms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Varying Time Scales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Varying Needs and Demands</a:t>
            </a:r>
            <a:endParaRPr lang="en-US" sz="1100">
              <a:latin typeface="Tw Cen MT"/>
              <a:cs typeface="Arial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Presence of Institutional</a:t>
            </a:r>
            <a:r>
              <a:rPr lang="en-US" sz="1100" spc="15">
                <a:latin typeface="Tw Cen MT"/>
                <a:cs typeface="Arial"/>
              </a:rPr>
              <a:t> </a:t>
            </a:r>
            <a:r>
              <a:rPr lang="en-US" sz="1100" spc="-40">
                <a:latin typeface="Tw Cen MT"/>
                <a:cs typeface="Arial"/>
              </a:rPr>
              <a:t>Fragmentation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40">
                <a:latin typeface="Tw Cen MT"/>
                <a:cs typeface="Arial"/>
              </a:rPr>
              <a:t>Presence of Incomplete but Overlapping Authority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40">
                <a:latin typeface="Tw Cen MT"/>
                <a:cs typeface="Arial"/>
              </a:rPr>
              <a:t>Presence of Collective</a:t>
            </a:r>
            <a:r>
              <a:rPr lang="en-US" sz="1100" spc="-25">
                <a:latin typeface="Tw Cen MT"/>
                <a:cs typeface="Arial"/>
              </a:rPr>
              <a:t> </a:t>
            </a:r>
            <a:r>
              <a:rPr lang="en-US" sz="1100">
                <a:latin typeface="Tw Cen MT"/>
                <a:cs typeface="Arial"/>
              </a:rPr>
              <a:t>Action</a:t>
            </a:r>
            <a:r>
              <a:rPr lang="en-US" sz="1100" spc="-10">
                <a:latin typeface="Tw Cen MT"/>
                <a:cs typeface="Arial"/>
              </a:rPr>
              <a:t> </a:t>
            </a:r>
            <a:r>
              <a:rPr lang="en-US" sz="1100" spc="-60">
                <a:latin typeface="Tw Cen MT"/>
                <a:cs typeface="Arial"/>
              </a:rPr>
              <a:t>Dilemmas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40">
                <a:latin typeface="Tw Cen MT"/>
                <a:cs typeface="Arial"/>
              </a:rPr>
              <a:t>Presence of Complexity</a:t>
            </a:r>
            <a:r>
              <a:rPr lang="en-US" sz="1100" spc="40">
                <a:latin typeface="Tw Cen MT"/>
                <a:cs typeface="Arial"/>
              </a:rPr>
              <a:t> </a:t>
            </a:r>
            <a:r>
              <a:rPr lang="en-US" sz="1100" spc="85">
                <a:latin typeface="Tw Cen MT"/>
                <a:cs typeface="Arial"/>
              </a:rPr>
              <a:t>&amp;</a:t>
            </a:r>
            <a:r>
              <a:rPr lang="en-US" sz="1100" spc="45">
                <a:latin typeface="Tw Cen MT"/>
                <a:cs typeface="Arial"/>
              </a:rPr>
              <a:t> </a:t>
            </a:r>
            <a:r>
              <a:rPr lang="en-US" sz="1100" spc="-10">
                <a:latin typeface="Tw Cen MT"/>
                <a:cs typeface="Arial"/>
              </a:rPr>
              <a:t>Uncertainty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Presence of 1</a:t>
            </a:r>
            <a:r>
              <a:rPr lang="en-US" sz="1100" spc="-10" baseline="30000">
                <a:latin typeface="Tw Cen MT"/>
                <a:cs typeface="Arial"/>
              </a:rPr>
              <a:t>st</a:t>
            </a:r>
            <a:r>
              <a:rPr lang="en-US" sz="1100" spc="-10">
                <a:latin typeface="Tw Cen MT"/>
                <a:cs typeface="Arial"/>
              </a:rPr>
              <a:t> and 2</a:t>
            </a:r>
            <a:r>
              <a:rPr lang="en-US" sz="1100" spc="-10" baseline="30000">
                <a:latin typeface="Tw Cen MT"/>
                <a:cs typeface="Arial"/>
              </a:rPr>
              <a:t>nd</a:t>
            </a:r>
            <a:r>
              <a:rPr lang="en-US" sz="1100" spc="-10">
                <a:latin typeface="Tw Cen MT"/>
                <a:cs typeface="Arial"/>
              </a:rPr>
              <a:t> Generation Policy Responses/Challenges</a:t>
            </a:r>
            <a:endParaRPr lang="en-US">
              <a:latin typeface="Calibri"/>
              <a:cs typeface="Calibri"/>
            </a:endParaRPr>
          </a:p>
          <a:p>
            <a:pPr marR="5080" indent="-228600" algn="l">
              <a:lnSpc>
                <a:spcPct val="125299"/>
              </a:lnSpc>
              <a:buAutoNum type="arabicPeriod"/>
            </a:pPr>
            <a:r>
              <a:rPr lang="en-US" sz="1100" spc="-10">
                <a:latin typeface="Tw Cen MT"/>
                <a:cs typeface="Arial"/>
              </a:rPr>
              <a:t>Presence of Climate Change</a:t>
            </a:r>
            <a:endParaRPr lang="en-US" sz="1100">
              <a:latin typeface="Tw Cen MT"/>
              <a:cs typeface="Arial"/>
            </a:endParaRPr>
          </a:p>
          <a:p>
            <a:endParaRPr lang="en-US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215873-34C2-6A9B-56BC-F9B8D87F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2AF51B-DADE-00DA-E22F-AE002B344DE0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CB0949E-8170-6650-E2A1-325F96DCB7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518623-D75A-0ED1-E417-0885C1EE097C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E24E9AC-E092-610B-CB57-0B28322C4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75181"/>
            <a:ext cx="413766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i="1" spc="-10">
                <a:latin typeface="Tw Cen MT" panose="020B0602020104020603" pitchFamily="34" charset="77"/>
              </a:rPr>
              <a:t>Enter Watershed Management</a:t>
            </a:r>
            <a:endParaRPr sz="1600" i="1" spc="-10">
              <a:latin typeface="Tw Cen MT" panose="020B0602020104020603" pitchFamily="34" charset="77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7D1D494-D6C0-D694-2097-CC67A0BF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00" y="795970"/>
            <a:ext cx="4343350" cy="2066591"/>
          </a:xfrm>
        </p:spPr>
        <p:txBody>
          <a:bodyPr/>
          <a:lstStyle/>
          <a:p>
            <a:pPr marL="285750" marR="5080" indent="-169863" algn="l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w Cen MT" panose="020B0602020104020603" pitchFamily="34" charset="77"/>
                <a:cs typeface="Arial"/>
              </a:rPr>
              <a:t>Emphasis begins in mid-1990s as EPA begins to enforce Total Maximum Daily Load (TMDL) provisions of the Clean Water Act </a:t>
            </a:r>
            <a:r>
              <a:rPr lang="en-US" sz="1100" i="1">
                <a:latin typeface="Tw Cen MT" panose="020B0602020104020603" pitchFamily="34" charset="77"/>
                <a:cs typeface="Arial"/>
              </a:rPr>
              <a:t>§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303(d) under pressure of lawsuits</a:t>
            </a:r>
          </a:p>
          <a:p>
            <a:pPr marL="285750" marR="5080" indent="-169863" algn="l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w Cen MT" panose="020B0602020104020603" pitchFamily="34" charset="77"/>
                <a:cs typeface="Arial"/>
              </a:rPr>
              <a:t>Broad range of partners needed to represent environmental and economic interests and to address collective action problems </a:t>
            </a:r>
          </a:p>
          <a:p>
            <a:pPr marL="285750" marR="5080" indent="-169863" algn="l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w Cen MT" panose="020B0602020104020603" pitchFamily="34" charset="77"/>
                <a:cs typeface="Arial"/>
              </a:rPr>
              <a:t>Adoption of flexible and adaptive policy tools based on scientific learning</a:t>
            </a:r>
          </a:p>
          <a:p>
            <a:pPr marL="285750" marR="5080" indent="-169863" algn="l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w Cen MT" panose="020B0602020104020603" pitchFamily="34" charset="77"/>
                <a:cs typeface="Arial"/>
              </a:rPr>
              <a:t>Recognition of local conditions on the ground (and in the water) but supplemental to traditional institutions</a:t>
            </a:r>
          </a:p>
          <a:p>
            <a:pPr marL="285750" marR="5080" indent="-169863" algn="l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w Cen MT" panose="020B0602020104020603" pitchFamily="34" charset="77"/>
                <a:cs typeface="Arial"/>
              </a:rPr>
              <a:t>No one way to organize collaborative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B4E64B4-415D-E938-D16D-9F618F347D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571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E6466-8D57-2102-6DCE-FD8AE149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175181"/>
            <a:ext cx="4137660" cy="215444"/>
          </a:xfrm>
        </p:spPr>
        <p:txBody>
          <a:bodyPr/>
          <a:lstStyle/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77"/>
              </a:rPr>
              <a:t>Why Watersheds…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46204-A34E-1BAA-040B-A6C14DF4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ject 37">
            <a:extLst>
              <a:ext uri="{FF2B5EF4-FFF2-40B4-BE49-F238E27FC236}">
                <a16:creationId xmlns:a16="http://schemas.microsoft.com/office/drawing/2014/main" id="{6C3FC4C5-C562-83E8-59FD-41ACF9F285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00" y="574107"/>
            <a:ext cx="4149090" cy="2489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AAC50-C342-4AEB-B4B7-9536F07B1881}"/>
              </a:ext>
            </a:extLst>
          </p:cNvPr>
          <p:cNvSpPr txBox="1"/>
          <p:nvPr/>
        </p:nvSpPr>
        <p:spPr>
          <a:xfrm>
            <a:off x="0" y="3106621"/>
            <a:ext cx="112725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20">
                <a:latin typeface="Tw Cen MT" panose="020B0602020104020603" pitchFamily="34" charset="77"/>
                <a:cs typeface="Arial"/>
              </a:rPr>
              <a:t>Image</a:t>
            </a:r>
            <a:r>
              <a:rPr lang="en-US" sz="8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>
                <a:latin typeface="Tw Cen MT" panose="020B0602020104020603" pitchFamily="34" charset="77"/>
                <a:cs typeface="Arial"/>
              </a:rPr>
              <a:t>from</a:t>
            </a:r>
            <a:r>
              <a:rPr lang="en-US" sz="8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>
                <a:latin typeface="Tw Cen MT" panose="020B0602020104020603" pitchFamily="34" charset="77"/>
                <a:cs typeface="Arial"/>
              </a:rPr>
              <a:t>the</a:t>
            </a:r>
            <a:r>
              <a:rPr lang="en-US" sz="8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 spc="-10">
                <a:latin typeface="Tw Cen MT" panose="020B0602020104020603" pitchFamily="34" charset="77"/>
                <a:cs typeface="Arial"/>
              </a:rPr>
              <a:t>Michigan</a:t>
            </a:r>
            <a:r>
              <a:rPr lang="en-US" sz="8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 spc="-70">
                <a:latin typeface="Tw Cen MT" panose="020B0602020104020603" pitchFamily="34" charset="77"/>
                <a:cs typeface="Arial"/>
              </a:rPr>
              <a:t>Sea</a:t>
            </a:r>
            <a:r>
              <a:rPr lang="en-US" sz="8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>
                <a:latin typeface="Tw Cen MT" panose="020B0602020104020603" pitchFamily="34" charset="77"/>
                <a:cs typeface="Arial"/>
              </a:rPr>
              <a:t>Grant</a:t>
            </a:r>
            <a:r>
              <a:rPr lang="en-US" sz="8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 spc="-25">
                <a:latin typeface="Tw Cen MT" panose="020B0602020104020603" pitchFamily="34" charset="77"/>
                <a:cs typeface="Arial"/>
              </a:rPr>
              <a:t>Communications</a:t>
            </a:r>
            <a:r>
              <a:rPr lang="en-US" sz="8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 spc="-25">
                <a:latin typeface="Tw Cen MT" panose="020B0602020104020603" pitchFamily="34" charset="77"/>
                <a:cs typeface="Arial"/>
              </a:rPr>
              <a:t>and </a:t>
            </a:r>
            <a:r>
              <a:rPr lang="en-US" sz="800" spc="-10">
                <a:latin typeface="Tw Cen MT" panose="020B0602020104020603" pitchFamily="34" charset="77"/>
                <a:cs typeface="Arial"/>
              </a:rPr>
              <a:t>Education</a:t>
            </a:r>
            <a:r>
              <a:rPr lang="en-US" sz="8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800" spc="-10">
                <a:latin typeface="Tw Cen MT" panose="020B0602020104020603" pitchFamily="34" charset="77"/>
                <a:cs typeface="Arial"/>
              </a:rPr>
              <a:t>Services.</a:t>
            </a:r>
            <a:endParaRPr lang="en-US" sz="800">
              <a:latin typeface="Tw Cen MT" panose="020B0602020104020603" pitchFamily="34" charset="77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6B8CEB-C5D9-A593-E5E5-85931794B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76C2557-4077-8537-AC91-466B24952865}"/>
              </a:ext>
            </a:extLst>
          </p:cNvPr>
          <p:cNvGrpSpPr/>
          <p:nvPr/>
        </p:nvGrpSpPr>
        <p:grpSpPr>
          <a:xfrm>
            <a:off x="0" y="191376"/>
            <a:ext cx="4608195" cy="280035"/>
            <a:chOff x="0" y="191376"/>
            <a:chExt cx="4608195" cy="28003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B5CB8E0-430D-EC8C-71D7-619C376F8F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F5341E-AD83-E841-BFD1-16AAB31D42BB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341F07A-4C1A-5D3D-DAB4-016A2AEC5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75181"/>
            <a:ext cx="4137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i="1" spc="-10">
                <a:latin typeface="Tw Cen MT" panose="020B0602020104020603" pitchFamily="34" charset="77"/>
              </a:rPr>
              <a:t>Guiding Questions</a:t>
            </a:r>
            <a:endParaRPr i="1" spc="-10">
              <a:latin typeface="Tw Cen MT" panose="020B0602020104020603" pitchFamily="34" charset="77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58B0FD7-F741-AA75-B257-222E5680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00" y="795969"/>
            <a:ext cx="4343350" cy="2489599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</a:pPr>
            <a:r>
              <a:rPr lang="en-US" sz="1100">
                <a:latin typeface="Tw Cen MT" panose="020B0602020104020603" pitchFamily="34" charset="77"/>
                <a:cs typeface="Arial"/>
              </a:rPr>
              <a:t>Do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the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number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type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stakeholders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impact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i="1" spc="-10">
                <a:latin typeface="Tw Cen MT" panose="020B0602020104020603" pitchFamily="34" charset="77"/>
                <a:cs typeface="Arial"/>
              </a:rPr>
              <a:t>measured</a:t>
            </a:r>
            <a:r>
              <a:rPr lang="en-US" sz="1100" i="1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1100">
                <a:latin typeface="Tw Cen MT" panose="020B0602020104020603" pitchFamily="34" charset="77"/>
                <a:cs typeface="Arial"/>
              </a:rPr>
              <a:t>Do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the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number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type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stakeholders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impact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i="1" spc="-10">
                <a:latin typeface="Tw Cen MT" panose="020B0602020104020603" pitchFamily="34" charset="77"/>
                <a:cs typeface="Arial"/>
              </a:rPr>
              <a:t>perceived</a:t>
            </a:r>
            <a:r>
              <a:rPr lang="en-US" sz="1100" i="1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improvement?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marR="38735" indent="-228600">
              <a:lnSpc>
                <a:spcPct val="102600"/>
              </a:lnSpc>
              <a:spcBef>
                <a:spcPts val="20"/>
              </a:spcBef>
              <a:buFont typeface="+mj-lt"/>
              <a:buAutoNum type="arabicPeriod"/>
            </a:pPr>
            <a:r>
              <a:rPr lang="en-US" sz="1100" spc="-65">
                <a:latin typeface="Tw Cen MT" panose="020B0602020104020603" pitchFamily="34" charset="77"/>
                <a:cs typeface="Arial"/>
              </a:rPr>
              <a:t>Does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flow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impact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stakeholder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perceptions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5">
                <a:latin typeface="Tw Cen MT" panose="020B0602020104020603" pitchFamily="34" charset="77"/>
                <a:cs typeface="Arial"/>
              </a:rPr>
              <a:t>perceived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improvement?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marR="204470" indent="-228600">
              <a:lnSpc>
                <a:spcPct val="102699"/>
              </a:lnSpc>
              <a:spcBef>
                <a:spcPts val="20"/>
              </a:spcBef>
              <a:buFont typeface="+mj-lt"/>
              <a:buAutoNum type="arabicPeriod"/>
            </a:pPr>
            <a:r>
              <a:rPr lang="en-US" sz="1100" spc="-10">
                <a:latin typeface="Tw Cen MT" panose="020B0602020104020603" pitchFamily="34" charset="77"/>
                <a:cs typeface="Arial"/>
              </a:rPr>
              <a:t>Are </a:t>
            </a:r>
            <a:r>
              <a:rPr lang="en-US" sz="1100" spc="-55">
                <a:latin typeface="Tw Cen MT" panose="020B0602020104020603" pitchFamily="34" charset="77"/>
                <a:cs typeface="Arial"/>
              </a:rPr>
              <a:t>stakeholder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perceptions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improvement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associated</a:t>
            </a:r>
            <a:r>
              <a:rPr lang="en-US" sz="11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with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30">
                <a:latin typeface="Tw Cen MT" panose="020B0602020104020603" pitchFamily="34" charset="77"/>
                <a:cs typeface="Arial"/>
              </a:rPr>
              <a:t>community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characteristics?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marR="5080" indent="-228600">
              <a:lnSpc>
                <a:spcPct val="102600"/>
              </a:lnSpc>
              <a:spcBef>
                <a:spcPts val="20"/>
              </a:spcBef>
              <a:buFont typeface="+mj-lt"/>
              <a:buAutoNum type="arabicPeriod"/>
            </a:pPr>
            <a:r>
              <a:rPr lang="en-US" sz="1100">
                <a:latin typeface="Tw Cen MT" panose="020B0602020104020603" pitchFamily="34" charset="77"/>
                <a:cs typeface="Arial"/>
              </a:rPr>
              <a:t>Do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35">
                <a:latin typeface="Tw Cen MT" panose="020B0602020104020603" pitchFamily="34" charset="77"/>
                <a:cs typeface="Arial"/>
              </a:rPr>
              <a:t>collective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action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beliefs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impact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stakeholder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perceptions</a:t>
            </a:r>
            <a:r>
              <a:rPr lang="en-US" sz="1100" spc="-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of water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improvement?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marR="145415" indent="-228600">
              <a:lnSpc>
                <a:spcPct val="102600"/>
              </a:lnSpc>
              <a:spcBef>
                <a:spcPts val="20"/>
              </a:spcBef>
              <a:buFont typeface="+mj-lt"/>
              <a:buAutoNum type="arabicPeriod"/>
            </a:pPr>
            <a:r>
              <a:rPr lang="en-US" sz="1100">
                <a:latin typeface="Tw Cen MT" panose="020B0602020104020603" pitchFamily="34" charset="77"/>
                <a:cs typeface="Arial"/>
              </a:rPr>
              <a:t>Do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beliefs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about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watershed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management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5">
                <a:latin typeface="Tw Cen MT" panose="020B0602020104020603" pitchFamily="34" charset="77"/>
                <a:cs typeface="Arial"/>
              </a:rPr>
              <a:t>decision-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making </a:t>
            </a:r>
            <a:r>
              <a:rPr lang="en-US" sz="1100" spc="-85">
                <a:latin typeface="Tw Cen MT" panose="020B0602020104020603" pitchFamily="34" charset="77"/>
                <a:cs typeface="Arial"/>
              </a:rPr>
              <a:t>process</a:t>
            </a:r>
            <a:r>
              <a:rPr lang="en-US" sz="11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30">
                <a:latin typeface="Tw Cen MT" panose="020B0602020104020603" pitchFamily="34" charset="77"/>
                <a:cs typeface="Arial"/>
              </a:rPr>
              <a:t>legitimacy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impact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stakeholder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perceptions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1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water quality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improvement?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41300" marR="78740" indent="-228600">
              <a:lnSpc>
                <a:spcPct val="102600"/>
              </a:lnSpc>
              <a:spcBef>
                <a:spcPts val="20"/>
              </a:spcBef>
              <a:buFont typeface="+mj-lt"/>
              <a:buAutoNum type="arabicPeriod"/>
            </a:pPr>
            <a:r>
              <a:rPr lang="en-US" sz="1100" spc="-65">
                <a:latin typeface="Tw Cen MT" panose="020B0602020104020603" pitchFamily="34" charset="77"/>
                <a:cs typeface="Arial"/>
              </a:rPr>
              <a:t>Does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the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type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and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number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of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operational-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level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activities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conducted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in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a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watershed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impact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stakeholder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perceptions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5">
                <a:latin typeface="Tw Cen MT" panose="020B0602020104020603" pitchFamily="34" charset="77"/>
                <a:cs typeface="Arial"/>
              </a:rPr>
              <a:t>of water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improvement?</a:t>
            </a:r>
            <a:endParaRPr lang="en-US" sz="1100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A53BEED-FD9B-978C-AE5D-F786108DDCA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882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0" y="206375"/>
            <a:ext cx="4608195" cy="280035"/>
            <a:chOff x="0" y="191376"/>
            <a:chExt cx="4608195" cy="28003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-63383"/>
            <a:ext cx="460819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15"/>
              </a:spcBef>
              <a:tabLst>
                <a:tab pos="621665" algn="l"/>
              </a:tabLst>
            </a:pPr>
            <a:endParaRPr lang="en-US"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lang="en-US" sz="1400" b="1" i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Our</a:t>
            </a:r>
            <a:r>
              <a:rPr lang="en-US" sz="1400" b="1" i="1" spc="229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lang="en-US" sz="1400" b="1" i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Data</a:t>
            </a:r>
            <a:endParaRPr lang="en-US" sz="1400" i="1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021FCDE-9A1F-3C59-829E-6A847229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18777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200" spc="-60">
                <a:latin typeface="Tw Cen MT" panose="020B0602020104020603" pitchFamily="34" charset="77"/>
                <a:cs typeface="Arial"/>
              </a:rPr>
              <a:t>Unit of Analysis: Watersheds</a:t>
            </a:r>
            <a:r>
              <a:rPr lang="en-US" sz="1200" spc="-40">
                <a:latin typeface="Tw Cen MT" panose="020B0602020104020603" pitchFamily="34" charset="77"/>
                <a:cs typeface="Arial"/>
              </a:rPr>
              <a:t> 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1100" spc="-55">
                <a:latin typeface="Tw Cen MT" panose="020B0602020104020603" pitchFamily="34" charset="77"/>
                <a:cs typeface="Arial"/>
              </a:rPr>
              <a:t>2,256</a:t>
            </a:r>
            <a:r>
              <a:rPr lang="en-US" sz="1100" spc="-3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US Watersheds;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564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0">
                <a:latin typeface="Tw Cen MT" panose="020B0602020104020603" pitchFamily="34" charset="77"/>
                <a:cs typeface="Arial"/>
              </a:rPr>
              <a:t>included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in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the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55">
                <a:latin typeface="Tw Cen MT" panose="020B0602020104020603" pitchFamily="34" charset="77"/>
                <a:cs typeface="Arial"/>
              </a:rPr>
              <a:t>sample.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1100" spc="-40">
                <a:latin typeface="Tw Cen MT" panose="020B0602020104020603" pitchFamily="34" charset="77"/>
                <a:cs typeface="Arial"/>
              </a:rPr>
              <a:t>4,261</a:t>
            </a:r>
            <a:r>
              <a:rPr lang="en-US" sz="1100" spc="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Organizations</a:t>
            </a:r>
            <a:r>
              <a:rPr lang="en-US" sz="1100" spc="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—</a:t>
            </a:r>
            <a:r>
              <a:rPr lang="en-US" sz="11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2,795</a:t>
            </a:r>
            <a:r>
              <a:rPr lang="en-US" sz="1100" spc="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60">
                <a:latin typeface="Tw Cen MT" panose="020B0602020104020603" pitchFamily="34" charset="77"/>
                <a:cs typeface="Arial"/>
              </a:rPr>
              <a:t>when</a:t>
            </a:r>
            <a:r>
              <a:rPr lang="en-US" sz="1100" spc="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0">
                <a:latin typeface="Tw Cen MT" panose="020B0602020104020603" pitchFamily="34" charset="77"/>
                <a:cs typeface="Arial"/>
              </a:rPr>
              <a:t>Duplicates</a:t>
            </a:r>
            <a:r>
              <a:rPr lang="en-US" sz="1100" spc="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Removed</a:t>
            </a:r>
            <a:endParaRPr lang="en-US" sz="1100">
              <a:latin typeface="Tw Cen MT" panose="020B0602020104020603" pitchFamily="34" charset="77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1100" spc="-40">
                <a:latin typeface="Tw Cen MT" panose="020B0602020104020603" pitchFamily="34" charset="77"/>
                <a:cs typeface="Arial"/>
              </a:rPr>
              <a:t>1,427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80">
                <a:latin typeface="Tw Cen MT" panose="020B0602020104020603" pitchFamily="34" charset="77"/>
                <a:cs typeface="Arial"/>
              </a:rPr>
              <a:t>Surveys</a:t>
            </a:r>
            <a:r>
              <a:rPr lang="en-US" sz="1100" spc="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Distributed;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532</a:t>
            </a:r>
            <a:r>
              <a:rPr lang="en-US" sz="1100" spc="-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45">
                <a:latin typeface="Tw Cen MT" panose="020B0602020104020603" pitchFamily="34" charset="77"/>
                <a:cs typeface="Arial"/>
              </a:rPr>
              <a:t>Complete</a:t>
            </a:r>
            <a:r>
              <a:rPr lang="en-US" sz="1100" spc="-10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>
                <a:latin typeface="Tw Cen MT" panose="020B0602020104020603" pitchFamily="34" charset="77"/>
                <a:cs typeface="Arial"/>
              </a:rPr>
              <a:t>(rate</a:t>
            </a:r>
            <a:r>
              <a:rPr lang="en-US" sz="1100" spc="4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200">
                <a:latin typeface="Tw Cen MT" panose="020B0602020104020603" pitchFamily="34" charset="77"/>
                <a:cs typeface="Arial"/>
              </a:rPr>
              <a:t>=</a:t>
            </a:r>
            <a:r>
              <a:rPr lang="en-US" sz="1100" spc="45">
                <a:latin typeface="Tw Cen MT" panose="020B0602020104020603" pitchFamily="34" charset="77"/>
                <a:cs typeface="Arial"/>
              </a:rPr>
              <a:t> </a:t>
            </a:r>
            <a:r>
              <a:rPr lang="en-US" sz="1100" spc="-20">
                <a:latin typeface="Tw Cen MT" panose="020B0602020104020603" pitchFamily="34" charset="77"/>
                <a:cs typeface="Arial"/>
              </a:rPr>
              <a:t>.36)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200" spc="-20">
              <a:latin typeface="Tw Cen MT" panose="020B06020201040206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200" spc="-20">
                <a:latin typeface="Tw Cen MT" panose="020B0602020104020603" pitchFamily="34" charset="77"/>
                <a:cs typeface="Arial"/>
              </a:rPr>
              <a:t>Dependent Variable: </a:t>
            </a:r>
            <a:r>
              <a:rPr lang="en-US" sz="1200" spc="-60">
                <a:latin typeface="Tw Cen MT" panose="020B0602020104020603" pitchFamily="34" charset="77"/>
                <a:cs typeface="Arial"/>
              </a:rPr>
              <a:t>Measured</a:t>
            </a:r>
            <a:r>
              <a:rPr lang="en-US" sz="1200" spc="3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20">
                <a:latin typeface="Tw Cen MT" panose="020B0602020104020603" pitchFamily="34" charset="77"/>
                <a:cs typeface="Arial"/>
              </a:rPr>
              <a:t>Water</a:t>
            </a:r>
            <a:r>
              <a:rPr lang="en-US" sz="1200" spc="3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latin typeface="Tw Cen MT" panose="020B0602020104020603" pitchFamily="34" charset="77"/>
                <a:cs typeface="Arial"/>
              </a:rPr>
              <a:t>Quality</a:t>
            </a:r>
            <a:r>
              <a:rPr lang="en-US" sz="1200" spc="3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>
                <a:latin typeface="Tw Cen MT" panose="020B0602020104020603" pitchFamily="34" charset="77"/>
                <a:cs typeface="Arial"/>
              </a:rPr>
              <a:t>(TMDL</a:t>
            </a:r>
            <a:r>
              <a:rPr lang="en-US" sz="1200" spc="30">
                <a:latin typeface="Tw Cen MT" panose="020B0602020104020603" pitchFamily="34" charset="77"/>
                <a:cs typeface="Arial"/>
              </a:rPr>
              <a:t> </a:t>
            </a:r>
            <a:r>
              <a:rPr lang="en-US" sz="1200" spc="-10">
                <a:latin typeface="Tw Cen MT" panose="020B0602020104020603" pitchFamily="34" charset="77"/>
                <a:cs typeface="Arial"/>
              </a:rPr>
              <a:t>Data) &amp; Perceived Water Quality</a:t>
            </a:r>
          </a:p>
          <a:p>
            <a:endParaRPr lang="en-US" sz="110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D47C37E-6853-1418-7249-C2D9BB742D19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16726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>
                <a:latin typeface="Tw Cen MT" panose="020B0602020104020603" pitchFamily="34" charset="77"/>
                <a:cs typeface="Arial"/>
              </a:rPr>
              <a:t>Independent Variables: 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1200" spc="-10">
                <a:latin typeface="Tw Cen MT" panose="020B0602020104020603" pitchFamily="34" charset="77"/>
                <a:cs typeface="Arial"/>
              </a:rPr>
              <a:t>Survey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>
                <a:effectLst/>
                <a:latin typeface="Tw Cen MT" panose="020B0602020104020603" pitchFamily="34" charset="77"/>
              </a:rPr>
              <a:t>State-Level - NPS Policy Activism &amp; Water Rights</a:t>
            </a:r>
            <a:endParaRPr lang="en-US" sz="1200">
              <a:effectLst/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>
                <a:effectLst/>
                <a:latin typeface="Tw Cen MT" panose="020B0602020104020603" pitchFamily="34" charset="77"/>
              </a:rPr>
              <a:t>Contextual Characteristics</a:t>
            </a:r>
            <a:endParaRPr lang="en-US" sz="1200">
              <a:effectLst/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>
                <a:effectLst/>
                <a:latin typeface="Tw Cen MT" panose="020B0602020104020603" pitchFamily="34" charset="77"/>
              </a:rPr>
              <a:t>Initial List of Information Community from</a:t>
            </a:r>
            <a:r>
              <a:rPr lang="en-US" sz="1200">
                <a:latin typeface="Tw Cen MT" panose="020B0602020104020603" pitchFamily="34" charset="77"/>
              </a:rPr>
              <a:t> </a:t>
            </a:r>
            <a:r>
              <a:rPr lang="en-US" sz="1200" i="1">
                <a:effectLst/>
                <a:latin typeface="Tw Cen MT" panose="020B0602020104020603" pitchFamily="34" charset="77"/>
              </a:rPr>
              <a:t>Adopt-a-Watershed</a:t>
            </a:r>
            <a:endParaRPr lang="en-US" sz="1200">
              <a:effectLst/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>
                <a:effectLst/>
                <a:latin typeface="Tw Cen MT" panose="020B0602020104020603" pitchFamily="34" charset="77"/>
              </a:rPr>
              <a:t>Measured Water Quality (TMDL Data)</a:t>
            </a:r>
            <a:endParaRPr lang="en-US" sz="1200">
              <a:effectLst/>
              <a:latin typeface="Tw Cen MT" panose="020B0602020104020603" pitchFamily="34" charset="77"/>
            </a:endParaRPr>
          </a:p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15474C-2DD1-3CB4-DA7D-6E4B3E20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>
            <a:extLst>
              <a:ext uri="{FF2B5EF4-FFF2-40B4-BE49-F238E27FC236}">
                <a16:creationId xmlns:a16="http://schemas.microsoft.com/office/drawing/2014/main" id="{FE46112A-F103-2351-0E99-7DE7D38A5053}"/>
              </a:ext>
            </a:extLst>
          </p:cNvPr>
          <p:cNvGrpSpPr/>
          <p:nvPr/>
        </p:nvGrpSpPr>
        <p:grpSpPr>
          <a:xfrm>
            <a:off x="0" y="206375"/>
            <a:ext cx="4608195" cy="280035"/>
            <a:chOff x="0" y="191376"/>
            <a:chExt cx="4608195" cy="280035"/>
          </a:xfrm>
        </p:grpSpPr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E75C2E08-21B7-0B88-9746-7DA11E7CCB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20B6BFEE-5774-54D6-3941-0CE51EF2AED3}"/>
                </a:ext>
              </a:extLst>
            </p:cNvPr>
            <p:cNvSpPr/>
            <p:nvPr/>
          </p:nvSpPr>
          <p:spPr>
            <a:xfrm>
              <a:off x="0" y="243547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554E8DB7-E623-326B-A950-F87DB44912BD}"/>
              </a:ext>
            </a:extLst>
          </p:cNvPr>
          <p:cNvSpPr txBox="1"/>
          <p:nvPr/>
        </p:nvSpPr>
        <p:spPr>
          <a:xfrm>
            <a:off x="0" y="-63383"/>
            <a:ext cx="4608195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15"/>
              </a:spcBef>
              <a:tabLst>
                <a:tab pos="621665" algn="l"/>
              </a:tabLst>
            </a:pPr>
            <a:endParaRPr lang="en-US"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lang="en-US" sz="1400" b="1" i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Framework and Model</a:t>
            </a:r>
            <a:endParaRPr lang="en-US" sz="1400" i="1">
              <a:latin typeface="Tw Cen MT" panose="020B0602020104020603" pitchFamily="34" charset="77"/>
              <a:cs typeface="Arial"/>
            </a:endParaRPr>
          </a:p>
        </p:txBody>
      </p:sp>
      <p:pic>
        <p:nvPicPr>
          <p:cNvPr id="29" name="object 29">
            <a:extLst>
              <a:ext uri="{FF2B5EF4-FFF2-40B4-BE49-F238E27FC236}">
                <a16:creationId xmlns:a16="http://schemas.microsoft.com/office/drawing/2014/main" id="{D709D89E-EC1F-2232-67F4-CB2130C009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31E368-D876-462A-347E-97B8AA5D39A2}"/>
              </a:ext>
            </a:extLst>
          </p:cNvPr>
          <p:cNvGrpSpPr>
            <a:grpSpLocks/>
          </p:cNvGrpSpPr>
          <p:nvPr/>
        </p:nvGrpSpPr>
        <p:grpSpPr>
          <a:xfrm>
            <a:off x="171450" y="665495"/>
            <a:ext cx="4191000" cy="2588880"/>
            <a:chOff x="4762" y="4762"/>
            <a:chExt cx="4597400" cy="3444240"/>
          </a:xfrm>
        </p:grpSpPr>
        <p:pic>
          <p:nvPicPr>
            <p:cNvPr id="3" name="Image 3">
              <a:extLst>
                <a:ext uri="{FF2B5EF4-FFF2-40B4-BE49-F238E27FC236}">
                  <a16:creationId xmlns:a16="http://schemas.microsoft.com/office/drawing/2014/main" id="{B226FF40-091C-45B4-A9AB-78AB8C14B85D}"/>
                </a:ext>
              </a:extLst>
            </p:cNvPr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24" y="9524"/>
              <a:ext cx="4587875" cy="3434533"/>
            </a:xfrm>
            <a:prstGeom prst="rect">
              <a:avLst/>
            </a:prstGeom>
          </p:spPr>
        </p:pic>
        <p:sp>
          <p:nvSpPr>
            <p:cNvPr id="4" name="Graphic 4">
              <a:extLst>
                <a:ext uri="{FF2B5EF4-FFF2-40B4-BE49-F238E27FC236}">
                  <a16:creationId xmlns:a16="http://schemas.microsoft.com/office/drawing/2014/main" id="{9D4B44BE-E671-C37E-BBA3-81BC82D90293}"/>
                </a:ext>
              </a:extLst>
            </p:cNvPr>
            <p:cNvSpPr/>
            <p:nvPr/>
          </p:nvSpPr>
          <p:spPr>
            <a:xfrm>
              <a:off x="4762" y="4762"/>
              <a:ext cx="4597400" cy="3444240"/>
            </a:xfrm>
            <a:custGeom>
              <a:avLst/>
              <a:gdLst/>
              <a:ahLst/>
              <a:cxnLst/>
              <a:rect l="l" t="t" r="r" b="b"/>
              <a:pathLst>
                <a:path w="4597400" h="3444240">
                  <a:moveTo>
                    <a:pt x="0" y="0"/>
                  </a:moveTo>
                  <a:lnTo>
                    <a:pt x="4597400" y="0"/>
                  </a:lnTo>
                  <a:lnTo>
                    <a:pt x="4597400" y="3444059"/>
                  </a:lnTo>
                  <a:lnTo>
                    <a:pt x="0" y="34440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83947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2255"/>
            <a:ext cx="4608195" cy="243840"/>
            <a:chOff x="0" y="0"/>
            <a:chExt cx="4608195" cy="243840"/>
          </a:xfrm>
        </p:grpSpPr>
        <p:sp>
          <p:nvSpPr>
            <p:cNvPr id="3" name="object 3"/>
            <p:cNvSpPr/>
            <p:nvPr/>
          </p:nvSpPr>
          <p:spPr>
            <a:xfrm>
              <a:off x="33192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3696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4200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4704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20821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712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216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6720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722420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72814" y="12147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-191" y="191376"/>
            <a:ext cx="4608195" cy="278092"/>
            <a:chOff x="-191" y="191376"/>
            <a:chExt cx="4608195" cy="278092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1376"/>
              <a:ext cx="4608004" cy="695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-191" y="24150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49"/>
                  </a:moveTo>
                  <a:lnTo>
                    <a:pt x="4608004" y="227749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4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r>
                <a:rPr lang="en-US" sz="1400" b="1" i="1">
                  <a:solidFill>
                    <a:schemeClr val="bg1"/>
                  </a:solidFill>
                  <a:latin typeface="Tw Cen MT" panose="020B0602020104020603" pitchFamily="34" charset="77"/>
                </a:rPr>
                <a:t>   Modeling Strategy</a:t>
              </a:r>
              <a:endParaRPr sz="1400" b="1" i="1">
                <a:solidFill>
                  <a:schemeClr val="bg1"/>
                </a:solidFill>
                <a:latin typeface="Tw Cen MT" panose="020B0602020104020603" pitchFamily="34" charset="77"/>
              </a:endParaRPr>
            </a:p>
          </p:txBody>
        </p:sp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1297"/>
            <a:ext cx="4608004" cy="3479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09193" y="989570"/>
            <a:ext cx="4040504" cy="1894839"/>
            <a:chOff x="309193" y="989570"/>
            <a:chExt cx="4040504" cy="1894839"/>
          </a:xfrm>
        </p:grpSpPr>
        <p:sp>
          <p:nvSpPr>
            <p:cNvPr id="28" name="object 28"/>
            <p:cNvSpPr/>
            <p:nvPr/>
          </p:nvSpPr>
          <p:spPr>
            <a:xfrm>
              <a:off x="309193" y="989570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63472"/>
              <a:ext cx="3989651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2782582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94" y="2769882"/>
              <a:ext cx="3938802" cy="1143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8846" y="1033805"/>
              <a:ext cx="50751" cy="17487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9193" y="1207743"/>
              <a:ext cx="3989704" cy="1626235"/>
            </a:xfrm>
            <a:custGeom>
              <a:avLst/>
              <a:gdLst/>
              <a:ahLst/>
              <a:cxnLst/>
              <a:rect l="l" t="t" r="r" b="b"/>
              <a:pathLst>
                <a:path w="3989704" h="1626235">
                  <a:moveTo>
                    <a:pt x="3989652" y="0"/>
                  </a:moveTo>
                  <a:lnTo>
                    <a:pt x="0" y="0"/>
                  </a:lnTo>
                  <a:lnTo>
                    <a:pt x="0" y="1574838"/>
                  </a:lnTo>
                  <a:lnTo>
                    <a:pt x="4008" y="1594563"/>
                  </a:lnTo>
                  <a:lnTo>
                    <a:pt x="14922" y="1610716"/>
                  </a:lnTo>
                  <a:lnTo>
                    <a:pt x="31075" y="1621630"/>
                  </a:lnTo>
                  <a:lnTo>
                    <a:pt x="50800" y="1625639"/>
                  </a:lnTo>
                  <a:lnTo>
                    <a:pt x="3938852" y="1625639"/>
                  </a:lnTo>
                  <a:lnTo>
                    <a:pt x="3958576" y="1621630"/>
                  </a:lnTo>
                  <a:lnTo>
                    <a:pt x="3974729" y="1610716"/>
                  </a:lnTo>
                  <a:lnTo>
                    <a:pt x="3985644" y="1594563"/>
                  </a:lnTo>
                  <a:lnTo>
                    <a:pt x="3989652" y="15748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298846" y="1071890"/>
              <a:ext cx="0" cy="1729739"/>
            </a:xfrm>
            <a:custGeom>
              <a:avLst/>
              <a:gdLst/>
              <a:ahLst/>
              <a:cxnLst/>
              <a:rect l="l" t="t" r="r" b="b"/>
              <a:pathLst>
                <a:path h="1729739">
                  <a:moveTo>
                    <a:pt x="0" y="17297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298846" y="1059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6" y="1046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298846" y="10337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w Cen MT" panose="020B0602020104020603" pitchFamily="34" charset="77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34594" y="896617"/>
            <a:ext cx="3649979" cy="5105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1100" b="1" spc="-4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Phase</a:t>
            </a:r>
            <a:r>
              <a:rPr sz="1100" b="1" spc="2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1:</a:t>
            </a:r>
            <a:r>
              <a:rPr sz="1100" b="1" spc="13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A</a:t>
            </a:r>
            <a:r>
              <a:rPr sz="1100" b="1" spc="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Multilevel</a:t>
            </a:r>
            <a:r>
              <a:rPr sz="1100" b="1" spc="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 spc="-3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Mixed-</a:t>
            </a:r>
            <a:r>
              <a:rPr sz="1100" b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Effects</a:t>
            </a:r>
            <a:r>
              <a:rPr sz="1100" b="1" spc="3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 spc="-2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Modeling</a:t>
            </a:r>
            <a:r>
              <a:rPr sz="1100" b="1" spc="25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 </a:t>
            </a:r>
            <a:r>
              <a:rPr sz="1100" b="1" spc="-10">
                <a:solidFill>
                  <a:srgbClr val="FFFFFF"/>
                </a:solidFill>
                <a:latin typeface="Tw Cen MT" panose="020B0602020104020603" pitchFamily="34" charset="77"/>
                <a:cs typeface="Arial"/>
              </a:rPr>
              <a:t>Approach</a:t>
            </a:r>
            <a:endParaRPr sz="1100">
              <a:latin typeface="Tw Cen MT" panose="020B0602020104020603" pitchFamily="34" charset="77"/>
              <a:cs typeface="Arial"/>
            </a:endParaRPr>
          </a:p>
          <a:p>
            <a:pPr marL="741680">
              <a:lnSpc>
                <a:spcPct val="100000"/>
              </a:lnSpc>
              <a:spcBef>
                <a:spcPts val="585"/>
              </a:spcBef>
            </a:pPr>
            <a:r>
              <a:rPr sz="1100" spc="-55">
                <a:latin typeface="Tw Cen MT" panose="020B0602020104020603" pitchFamily="34" charset="77"/>
                <a:cs typeface="Arial"/>
              </a:rPr>
              <a:t>Watershed</a:t>
            </a:r>
            <a:r>
              <a:rPr sz="1100" spc="70">
                <a:latin typeface="Tw Cen MT" panose="020B0602020104020603" pitchFamily="34" charset="77"/>
                <a:cs typeface="Arial"/>
              </a:rPr>
              <a:t> </a:t>
            </a:r>
            <a:r>
              <a:rPr sz="1100" spc="-60">
                <a:latin typeface="Tw Cen MT" panose="020B0602020104020603" pitchFamily="34" charset="77"/>
                <a:cs typeface="Arial"/>
              </a:rPr>
              <a:t>Level:</a:t>
            </a:r>
            <a:r>
              <a:rPr sz="1100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Y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337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=</a:t>
            </a:r>
            <a:r>
              <a:rPr sz="1100" spc="10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β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0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240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55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β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1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-142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X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247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55">
                <a:latin typeface="Tw Cen MT" panose="020B0602020104020603" pitchFamily="34" charset="77"/>
                <a:cs typeface="Arial"/>
              </a:rPr>
              <a:t> </a:t>
            </a:r>
            <a:r>
              <a:rPr sz="1100" i="1" spc="-25">
                <a:latin typeface="Tw Cen MT" panose="020B0602020104020603" pitchFamily="34" charset="77"/>
                <a:cs typeface="Arial"/>
              </a:rPr>
              <a:t>r</a:t>
            </a:r>
            <a:r>
              <a:rPr sz="1200" i="1" spc="-37" baseline="-10416">
                <a:latin typeface="Tw Cen MT" panose="020B0602020104020603" pitchFamily="34" charset="77"/>
                <a:cs typeface="Arial"/>
              </a:rPr>
              <a:t>ij</a:t>
            </a:r>
            <a:endParaRPr sz="1200" baseline="-10416">
              <a:latin typeface="Tw Cen MT" panose="020B0602020104020603" pitchFamily="34" charset="77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3891" y="1387003"/>
            <a:ext cx="7112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>
                <a:latin typeface="Tw Cen MT" panose="020B0602020104020603" pitchFamily="34" charset="77"/>
                <a:cs typeface="Arial"/>
              </a:rPr>
              <a:t>State</a:t>
            </a:r>
            <a:r>
              <a:rPr sz="1100" spc="-25">
                <a:latin typeface="Tw Cen MT" panose="020B0602020104020603" pitchFamily="34" charset="77"/>
                <a:cs typeface="Arial"/>
              </a:rPr>
              <a:t> </a:t>
            </a:r>
            <a:r>
              <a:rPr sz="1100" spc="-45">
                <a:latin typeface="Tw Cen MT" panose="020B0602020104020603" pitchFamily="34" charset="77"/>
                <a:cs typeface="Arial"/>
              </a:rPr>
              <a:t>Level:</a:t>
            </a:r>
            <a:endParaRPr sz="1100">
              <a:latin typeface="Tw Cen MT" panose="020B0602020104020603" pitchFamily="34" charset="77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9884" y="1408644"/>
            <a:ext cx="14839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baseline="7575">
                <a:latin typeface="Tw Cen MT" panose="020B0602020104020603" pitchFamily="34" charset="77"/>
                <a:cs typeface="Arial"/>
              </a:rPr>
              <a:t>β</a:t>
            </a:r>
            <a:r>
              <a:rPr sz="800">
                <a:latin typeface="Tw Cen MT" panose="020B0602020104020603" pitchFamily="34" charset="77"/>
                <a:cs typeface="Arial"/>
              </a:rPr>
              <a:t>0</a:t>
            </a:r>
            <a:r>
              <a:rPr sz="800" i="1">
                <a:latin typeface="Tw Cen MT" panose="020B0602020104020603" pitchFamily="34" charset="77"/>
                <a:cs typeface="Arial"/>
              </a:rPr>
              <a:t>j</a:t>
            </a:r>
            <a:r>
              <a:rPr sz="800" i="1" spc="204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=</a:t>
            </a:r>
            <a:r>
              <a:rPr sz="1650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γ</a:t>
            </a:r>
            <a:r>
              <a:rPr sz="800">
                <a:latin typeface="Tw Cen MT" panose="020B0602020104020603" pitchFamily="34" charset="77"/>
                <a:cs typeface="Arial"/>
              </a:rPr>
              <a:t>00</a:t>
            </a:r>
            <a:r>
              <a:rPr sz="800" spc="75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+</a:t>
            </a:r>
            <a:r>
              <a:rPr sz="1650" spc="-97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γ</a:t>
            </a:r>
            <a:r>
              <a:rPr sz="800">
                <a:latin typeface="Tw Cen MT" panose="020B0602020104020603" pitchFamily="34" charset="77"/>
                <a:cs typeface="Arial"/>
              </a:rPr>
              <a:t>01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W</a:t>
            </a:r>
            <a:r>
              <a:rPr sz="800" i="1">
                <a:latin typeface="Tw Cen MT" panose="020B0602020104020603" pitchFamily="34" charset="77"/>
                <a:cs typeface="Arial"/>
              </a:rPr>
              <a:t>j</a:t>
            </a:r>
            <a:r>
              <a:rPr sz="800" i="1" spc="150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+</a:t>
            </a:r>
            <a:r>
              <a:rPr sz="1650" spc="-97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spc="-37" baseline="7575">
                <a:latin typeface="Tw Cen MT" panose="020B0602020104020603" pitchFamily="34" charset="77"/>
                <a:cs typeface="Arial"/>
              </a:rPr>
              <a:t>u</a:t>
            </a:r>
            <a:r>
              <a:rPr sz="800" spc="-25">
                <a:latin typeface="Tw Cen MT" panose="020B0602020104020603" pitchFamily="34" charset="77"/>
                <a:cs typeface="Arial"/>
              </a:rPr>
              <a:t>0</a:t>
            </a:r>
            <a:r>
              <a:rPr sz="800" i="1" spc="-25">
                <a:latin typeface="Tw Cen MT" panose="020B0602020104020603" pitchFamily="34" charset="77"/>
                <a:cs typeface="Arial"/>
              </a:rPr>
              <a:t>j</a:t>
            </a:r>
            <a:endParaRPr sz="800">
              <a:latin typeface="Tw Cen MT" panose="020B0602020104020603" pitchFamily="34" charset="77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650" i="1" baseline="7575">
                <a:latin typeface="Tw Cen MT" panose="020B0602020104020603" pitchFamily="34" charset="77"/>
                <a:cs typeface="Arial"/>
              </a:rPr>
              <a:t>β</a:t>
            </a:r>
            <a:r>
              <a:rPr sz="800">
                <a:latin typeface="Tw Cen MT" panose="020B0602020104020603" pitchFamily="34" charset="77"/>
                <a:cs typeface="Arial"/>
              </a:rPr>
              <a:t>1</a:t>
            </a:r>
            <a:r>
              <a:rPr sz="800" i="1">
                <a:latin typeface="Tw Cen MT" panose="020B0602020104020603" pitchFamily="34" charset="77"/>
                <a:cs typeface="Arial"/>
              </a:rPr>
              <a:t>j</a:t>
            </a:r>
            <a:r>
              <a:rPr sz="800" i="1" spc="210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=</a:t>
            </a:r>
            <a:r>
              <a:rPr sz="1650" spc="-7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γ</a:t>
            </a:r>
            <a:r>
              <a:rPr sz="800">
                <a:latin typeface="Tw Cen MT" panose="020B0602020104020603" pitchFamily="34" charset="77"/>
                <a:cs typeface="Arial"/>
              </a:rPr>
              <a:t>10</a:t>
            </a:r>
            <a:r>
              <a:rPr sz="800" spc="75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+</a:t>
            </a:r>
            <a:r>
              <a:rPr sz="1650" spc="-89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γ</a:t>
            </a:r>
            <a:r>
              <a:rPr sz="800">
                <a:latin typeface="Tw Cen MT" panose="020B0602020104020603" pitchFamily="34" charset="77"/>
                <a:cs typeface="Arial"/>
              </a:rPr>
              <a:t>11</a:t>
            </a:r>
            <a:r>
              <a:rPr sz="1650" i="1" baseline="7575">
                <a:latin typeface="Tw Cen MT" panose="020B0602020104020603" pitchFamily="34" charset="77"/>
                <a:cs typeface="Arial"/>
              </a:rPr>
              <a:t>W</a:t>
            </a:r>
            <a:r>
              <a:rPr sz="800" i="1">
                <a:latin typeface="Tw Cen MT" panose="020B0602020104020603" pitchFamily="34" charset="77"/>
                <a:cs typeface="Arial"/>
              </a:rPr>
              <a:t>j</a:t>
            </a:r>
            <a:r>
              <a:rPr sz="800" i="1" spc="150">
                <a:latin typeface="Tw Cen MT" panose="020B0602020104020603" pitchFamily="34" charset="77"/>
                <a:cs typeface="Arial"/>
              </a:rPr>
              <a:t> </a:t>
            </a:r>
            <a:r>
              <a:rPr sz="1650" spc="300" baseline="7575">
                <a:latin typeface="Tw Cen MT" panose="020B0602020104020603" pitchFamily="34" charset="77"/>
                <a:cs typeface="Arial"/>
              </a:rPr>
              <a:t>+</a:t>
            </a:r>
            <a:r>
              <a:rPr sz="1650" spc="-97" baseline="7575">
                <a:latin typeface="Tw Cen MT" panose="020B0602020104020603" pitchFamily="34" charset="77"/>
                <a:cs typeface="Arial"/>
              </a:rPr>
              <a:t> </a:t>
            </a:r>
            <a:r>
              <a:rPr sz="1650" i="1" spc="-37" baseline="7575">
                <a:latin typeface="Tw Cen MT" panose="020B0602020104020603" pitchFamily="34" charset="77"/>
                <a:cs typeface="Arial"/>
              </a:rPr>
              <a:t>u</a:t>
            </a:r>
            <a:r>
              <a:rPr sz="800" spc="-25">
                <a:latin typeface="Tw Cen MT" panose="020B0602020104020603" pitchFamily="34" charset="77"/>
                <a:cs typeface="Arial"/>
              </a:rPr>
              <a:t>1</a:t>
            </a:r>
            <a:r>
              <a:rPr sz="800" i="1" spc="-25">
                <a:latin typeface="Tw Cen MT" panose="020B0602020104020603" pitchFamily="34" charset="77"/>
                <a:cs typeface="Arial"/>
              </a:rPr>
              <a:t>j</a:t>
            </a:r>
            <a:endParaRPr sz="800">
              <a:latin typeface="Tw Cen MT" panose="020B0602020104020603" pitchFamily="34" charset="77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9194" y="1801798"/>
            <a:ext cx="3865245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>
                <a:latin typeface="Tw Cen MT" panose="020B0602020104020603" pitchFamily="34" charset="77"/>
                <a:cs typeface="Arial"/>
              </a:rPr>
              <a:t>or,</a:t>
            </a:r>
            <a:r>
              <a:rPr sz="1100" spc="-30">
                <a:latin typeface="Tw Cen MT" panose="020B0602020104020603" pitchFamily="34" charset="77"/>
                <a:cs typeface="Arial"/>
              </a:rPr>
              <a:t> </a:t>
            </a:r>
            <a:r>
              <a:rPr sz="1100" spc="-55">
                <a:latin typeface="Tw Cen MT" panose="020B0602020104020603" pitchFamily="34" charset="77"/>
                <a:cs typeface="Arial"/>
              </a:rPr>
              <a:t>more</a:t>
            </a:r>
            <a:r>
              <a:rPr sz="1100" spc="-2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compactly,</a:t>
            </a:r>
            <a:endParaRPr sz="1100">
              <a:latin typeface="Tw Cen MT" panose="020B0602020104020603" pitchFamily="34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>
              <a:latin typeface="Tw Cen MT" panose="020B0602020104020603" pitchFamily="34" charset="77"/>
              <a:cs typeface="Arial"/>
            </a:endParaRPr>
          </a:p>
          <a:p>
            <a:pPr marL="50800" marR="55880" indent="137160">
              <a:lnSpc>
                <a:spcPct val="185700"/>
              </a:lnSpc>
            </a:pPr>
            <a:r>
              <a:rPr sz="1100" i="1">
                <a:latin typeface="Tw Cen MT" panose="020B0602020104020603" pitchFamily="34" charset="77"/>
                <a:cs typeface="Arial"/>
              </a:rPr>
              <a:t>Y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359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=</a:t>
            </a:r>
            <a:r>
              <a:rPr sz="1100" spc="20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[</a:t>
            </a:r>
            <a:r>
              <a:rPr sz="1100" i="1">
                <a:latin typeface="Tw Cen MT" panose="020B0602020104020603" pitchFamily="34" charset="77"/>
                <a:cs typeface="Arial"/>
              </a:rPr>
              <a:t>γ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00</a:t>
            </a:r>
            <a:r>
              <a:rPr sz="1200" spc="142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40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γ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10</a:t>
            </a:r>
            <a:r>
              <a:rPr sz="1100" i="1">
                <a:latin typeface="Tw Cen MT" panose="020B0602020104020603" pitchFamily="34" charset="77"/>
                <a:cs typeface="Arial"/>
              </a:rPr>
              <a:t>X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262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45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γ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01</a:t>
            </a:r>
            <a:r>
              <a:rPr sz="1100" i="1">
                <a:latin typeface="Tw Cen MT" panose="020B0602020104020603" pitchFamily="34" charset="77"/>
                <a:cs typeface="Arial"/>
              </a:rPr>
              <a:t>W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270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45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γ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11</a:t>
            </a:r>
            <a:r>
              <a:rPr sz="1100" i="1">
                <a:latin typeface="Tw Cen MT" panose="020B0602020104020603" pitchFamily="34" charset="77"/>
                <a:cs typeface="Arial"/>
              </a:rPr>
              <a:t>W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-135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X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-135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]</a:t>
            </a:r>
            <a:r>
              <a:rPr sz="1100" spc="-45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45">
                <a:latin typeface="Tw Cen MT" panose="020B0602020104020603" pitchFamily="34" charset="77"/>
                <a:cs typeface="Arial"/>
              </a:rPr>
              <a:t> </a:t>
            </a:r>
            <a:r>
              <a:rPr sz="1100">
                <a:latin typeface="Tw Cen MT" panose="020B0602020104020603" pitchFamily="34" charset="77"/>
                <a:cs typeface="Arial"/>
              </a:rPr>
              <a:t>[</a:t>
            </a:r>
            <a:r>
              <a:rPr sz="1100" i="1">
                <a:latin typeface="Tw Cen MT" panose="020B0602020104020603" pitchFamily="34" charset="77"/>
                <a:cs typeface="Arial"/>
              </a:rPr>
              <a:t>u</a:t>
            </a:r>
            <a:r>
              <a:rPr sz="1200" baseline="-10416">
                <a:latin typeface="Tw Cen MT" panose="020B0602020104020603" pitchFamily="34" charset="77"/>
                <a:cs typeface="Arial"/>
              </a:rPr>
              <a:t>0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367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=</a:t>
            </a:r>
            <a:r>
              <a:rPr sz="1100" spc="20">
                <a:latin typeface="Tw Cen MT" panose="020B0602020104020603" pitchFamily="34" charset="77"/>
                <a:cs typeface="Arial"/>
              </a:rPr>
              <a:t> </a:t>
            </a:r>
            <a:r>
              <a:rPr sz="1100" i="1" spc="-20">
                <a:latin typeface="Tw Cen MT" panose="020B0602020104020603" pitchFamily="34" charset="77"/>
                <a:cs typeface="Arial"/>
              </a:rPr>
              <a:t>u</a:t>
            </a:r>
            <a:r>
              <a:rPr sz="1200" spc="-30" baseline="-10416">
                <a:latin typeface="Tw Cen MT" panose="020B0602020104020603" pitchFamily="34" charset="77"/>
                <a:cs typeface="Arial"/>
              </a:rPr>
              <a:t>1</a:t>
            </a:r>
            <a:r>
              <a:rPr sz="1200" i="1" spc="-30" baseline="-10416">
                <a:latin typeface="Tw Cen MT" panose="020B0602020104020603" pitchFamily="34" charset="77"/>
                <a:cs typeface="Arial"/>
              </a:rPr>
              <a:t>j</a:t>
            </a:r>
            <a:r>
              <a:rPr sz="1200" i="1" spc="-135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X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270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+</a:t>
            </a:r>
            <a:r>
              <a:rPr sz="1100" spc="-45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r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-135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]</a:t>
            </a:r>
            <a:r>
              <a:rPr sz="1100" i="1" spc="-25">
                <a:latin typeface="Tw Cen MT" panose="020B0602020104020603" pitchFamily="34" charset="77"/>
                <a:cs typeface="Arial"/>
              </a:rPr>
              <a:t>, </a:t>
            </a:r>
            <a:r>
              <a:rPr sz="1100" spc="-65">
                <a:latin typeface="Tw Cen MT" panose="020B0602020104020603" pitchFamily="34" charset="77"/>
                <a:cs typeface="Arial"/>
              </a:rPr>
              <a:t>where</a:t>
            </a:r>
            <a:r>
              <a:rPr sz="1100" spc="25">
                <a:latin typeface="Tw Cen MT" panose="020B0602020104020603" pitchFamily="34" charset="77"/>
                <a:cs typeface="Arial"/>
              </a:rPr>
              <a:t> </a:t>
            </a:r>
            <a:r>
              <a:rPr sz="1100" i="1">
                <a:latin typeface="Tw Cen MT" panose="020B0602020104020603" pitchFamily="34" charset="77"/>
                <a:cs typeface="Arial"/>
              </a:rPr>
              <a:t>Y</a:t>
            </a:r>
            <a:r>
              <a:rPr sz="1200" i="1" baseline="-10416">
                <a:latin typeface="Tw Cen MT" panose="020B0602020104020603" pitchFamily="34" charset="77"/>
                <a:cs typeface="Arial"/>
              </a:rPr>
              <a:t>ij</a:t>
            </a:r>
            <a:r>
              <a:rPr sz="1200" i="1" spc="262" baseline="-10416">
                <a:latin typeface="Tw Cen MT" panose="020B0602020104020603" pitchFamily="34" charset="77"/>
                <a:cs typeface="Arial"/>
              </a:rPr>
              <a:t> </a:t>
            </a:r>
            <a:r>
              <a:rPr sz="1100" spc="200">
                <a:latin typeface="Tw Cen MT" panose="020B0602020104020603" pitchFamily="34" charset="77"/>
                <a:cs typeface="Arial"/>
              </a:rPr>
              <a:t>=</a:t>
            </a:r>
            <a:r>
              <a:rPr sz="1100" spc="25">
                <a:latin typeface="Tw Cen MT" panose="020B0602020104020603" pitchFamily="34" charset="77"/>
                <a:cs typeface="Arial"/>
              </a:rPr>
              <a:t> </a:t>
            </a:r>
            <a:r>
              <a:rPr sz="1100" spc="-30">
                <a:latin typeface="Tw Cen MT" panose="020B0602020104020603" pitchFamily="34" charset="77"/>
                <a:cs typeface="Arial"/>
              </a:rPr>
              <a:t>insufficient</a:t>
            </a:r>
            <a:r>
              <a:rPr sz="1100" spc="30">
                <a:latin typeface="Tw Cen MT" panose="020B0602020104020603" pitchFamily="34" charset="77"/>
                <a:cs typeface="Arial"/>
              </a:rPr>
              <a:t> </a:t>
            </a:r>
            <a:r>
              <a:rPr sz="1100" spc="-25">
                <a:latin typeface="Tw Cen MT" panose="020B0602020104020603" pitchFamily="34" charset="77"/>
                <a:cs typeface="Arial"/>
              </a:rPr>
              <a:t>water</a:t>
            </a:r>
            <a:r>
              <a:rPr sz="1100" spc="25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quality</a:t>
            </a:r>
            <a:r>
              <a:rPr sz="1100" spc="30">
                <a:latin typeface="Tw Cen MT" panose="020B0602020104020603" pitchFamily="34" charset="77"/>
                <a:cs typeface="Arial"/>
              </a:rPr>
              <a:t> </a:t>
            </a:r>
            <a:r>
              <a:rPr sz="1100" spc="-10">
                <a:latin typeface="Tw Cen MT" panose="020B0602020104020603" pitchFamily="34" charset="77"/>
                <a:cs typeface="Arial"/>
              </a:rPr>
              <a:t>(2010).</a:t>
            </a:r>
            <a:endParaRPr sz="1100">
              <a:latin typeface="Tw Cen MT" panose="020B0602020104020603" pitchFamily="34" charset="77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The Context &amp; Challenge of Collaboration</vt:lpstr>
      <vt:lpstr>Enter Watershed Management</vt:lpstr>
      <vt:lpstr>Why Watersheds…</vt:lpstr>
      <vt:lpstr>Guiding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Environmental Outcomes of   Collaborative Natural Resource Institutions</dc:title>
  <dc:creator>David P. Adams  Final Oral Examination</dc:creator>
  <cp:revision>2</cp:revision>
  <dcterms:created xsi:type="dcterms:W3CDTF">2024-03-26T13:06:30Z</dcterms:created>
  <dcterms:modified xsi:type="dcterms:W3CDTF">2024-04-07T17:18:13Z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2024-03-26T00:00:00Z</vt:filetime>
  </property>
  <property fmtid="{D5CDD505-2E9C-101B-9397-08002B2CF9AE}" pid="5" name="PTEX.Fullbanner">
    <vt:lpwstr>This is pdfTeX, Version 3.14159265-2.6-1.40.16 (TeX Live 2015) kpathsea version 6.2.1</vt:lpwstr>
  </property>
  <property fmtid="{D5CDD505-2E9C-101B-9397-08002B2CF9AE}" pid="6" name="Producer">
    <vt:lpwstr>pdfTeX-1.40.16</vt:lpwstr>
  </property>
</Properties>
</file>