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5" r:id="rId4"/>
    <p:sldId id="29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87" r:id="rId23"/>
    <p:sldId id="288" r:id="rId24"/>
    <p:sldId id="289" r:id="rId25"/>
    <p:sldId id="284" r:id="rId26"/>
    <p:sldId id="290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82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0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8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9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7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05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22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3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0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01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50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7522-F23E-4FE9-849B-413BFAE6FB91}" type="datetimeFigureOut">
              <a:rPr lang="id-ID" smtClean="0"/>
              <a:t>03/03/2017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4787-2646-4D5F-A38D-894C02392A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5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HTML &amp; CSS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0028"/>
            <a:ext cx="9144000" cy="1007772"/>
          </a:xfrm>
        </p:spPr>
        <p:txBody>
          <a:bodyPr/>
          <a:lstStyle/>
          <a:p>
            <a:r>
              <a:rPr lang="id-ID" dirty="0" smtClean="0">
                <a:solidFill>
                  <a:schemeClr val="accent1"/>
                </a:solidFill>
              </a:rPr>
              <a:t>SESI I</a:t>
            </a:r>
          </a:p>
          <a:p>
            <a:r>
              <a:rPr lang="id-ID" dirty="0" smtClean="0">
                <a:solidFill>
                  <a:schemeClr val="accent1"/>
                </a:solidFill>
              </a:rPr>
              <a:t>Kursus Web Desainer</a:t>
            </a:r>
          </a:p>
        </p:txBody>
      </p:sp>
    </p:spTree>
    <p:extLst>
      <p:ext uri="{BB962C8B-B14F-4D97-AF65-F5344CB8AC3E}">
        <p14:creationId xmlns:p14="http://schemas.microsoft.com/office/powerpoint/2010/main" val="7353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Heading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8"/>
            <a:ext cx="10515600" cy="3956989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&lt;h1&gt;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H1&lt;/h1&gt;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&lt;h2&gt;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H2&lt;/h2&gt;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&lt;h3&gt;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H3&lt;/h3&gt;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&lt;h4&gt;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H4&lt;/h4&gt;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&lt;h5&gt;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H5&lt;/h5&gt;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&lt;h6&gt;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H6&lt;/h6&gt;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7337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heading.html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4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Paragraphs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&lt;h1&gt;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Kemdikbud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Tutup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Prodi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&lt;p&gt;BANDA NAIRA, KOMPAS.com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membekukan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mencabut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program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di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perguruan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manapun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mahasiswanya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terlibat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tawuran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berlaku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sementara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selamanya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.&lt;/p&gt;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643563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paragraf.html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0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 Text</a:t>
            </a:r>
            <a:r>
              <a:rPr lang="en-US" dirty="0" smtClean="0">
                <a:solidFill>
                  <a:schemeClr val="accent2"/>
                </a:solidFill>
              </a:rPr>
              <a:t> Formatting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&lt;b&gt;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tebal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&lt;/b&gt;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miring&lt;/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&lt;u&gt;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underline&lt;/u&gt;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&lt;sub&gt;subscript&lt;/sub&gt;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&lt;sup&gt; superscript &lt;/sup&gt;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format.html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Line Break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&lt;b&gt;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tebal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&lt;/b&gt;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miring&lt;/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&lt;u&gt;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underline&lt;/u&gt;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&lt;sub&gt;subscript&lt;/sub&gt;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&lt;sup&gt; superscript &lt;/sup&gt;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Perbahrui</a:t>
            </a:r>
            <a:r>
              <a:rPr lang="en-US" sz="2400" dirty="0"/>
              <a:t> file format.html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id-ID" dirty="0" smtClean="0">
                <a:solidFill>
                  <a:schemeClr val="accent2"/>
                </a:solidFill>
              </a:rPr>
              <a:t>HTML: </a:t>
            </a:r>
            <a:r>
              <a:rPr lang="en-US" dirty="0" smtClean="0">
                <a:solidFill>
                  <a:schemeClr val="accent2"/>
                </a:solidFill>
              </a:rPr>
              <a:t>Links (1)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700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&lt;h1&gt;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H1&lt;/h1&gt;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&lt;h2&gt;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H2&lt;/h2&gt;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&lt;h3&gt;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H3&lt;/h3&gt;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&lt;h4&gt;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H4&lt;/h4&gt;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&lt;h5&gt;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H5&lt;/h5&gt;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&lt;h6&gt;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H6&lt;/h6&gt;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id-ID" sz="1800" b="1" dirty="0" smtClean="0">
                <a:latin typeface="Courier New" pitchFamily="49" charset="0"/>
                <a:cs typeface="Courier New" pitchFamily="49" charset="0"/>
              </a:rPr>
              <a:t>images-tes/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paragraf.html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”&gt;Link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halamam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6019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Perbahrui</a:t>
            </a:r>
            <a:r>
              <a:rPr lang="en-US" sz="2400" dirty="0"/>
              <a:t> file heading.html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id-ID" dirty="0" smtClean="0">
                <a:solidFill>
                  <a:schemeClr val="accent2"/>
                </a:solidFill>
              </a:rPr>
              <a:t>HTML: </a:t>
            </a:r>
            <a:r>
              <a:rPr lang="en-US" dirty="0" smtClean="0">
                <a:solidFill>
                  <a:schemeClr val="accent2"/>
                </a:solidFill>
              </a:rPr>
              <a:t>Link (2)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Kemdikbud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Akan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Tutup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Prodi&lt;/h1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&lt;p&gt;BANDA NAIRA, KOMPAS.com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membekukan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=“format.html”&gt;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mencabut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program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&lt;/a&gt;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perguruan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manapun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mahasiswanya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terlibat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tawuran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berlaku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sementara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selamanya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.&lt;/p&gt;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format.html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4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Link (3)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heading.html&gt;&lt;/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a&gt;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miring&lt;/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”&gt;&lt;b&gt;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tebal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&lt;u&gt;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underline&lt;/u&gt;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&lt;sub&gt;subscript&lt;/sub&gt;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&lt;sup&gt; superscript &lt;/sup&gt;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Perbahrui</a:t>
            </a:r>
            <a:r>
              <a:rPr lang="en-US" sz="2400" dirty="0"/>
              <a:t> file format.html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2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List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527" y="1358722"/>
            <a:ext cx="8229600" cy="4526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&lt;head&gt;&lt;title&gt;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&gt;List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Pertama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&gt;List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Kedua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&gt;List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ketiga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&gt;List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keempat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9527" y="588564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id-ID" sz="2400" dirty="0" smtClean="0"/>
              <a:t>list</a:t>
            </a:r>
            <a:r>
              <a:rPr lang="en-US" sz="2400" dirty="0" smtClean="0"/>
              <a:t>.html</a:t>
            </a:r>
            <a:endParaRPr lang="en-US" sz="24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0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Images (1)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95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=“gunung.jpg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”&gt;	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706155"/>
            <a:ext cx="93726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Unduh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gunung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internet, rename </a:t>
            </a:r>
            <a:r>
              <a:rPr lang="en-US" sz="2400" dirty="0" err="1"/>
              <a:t>menjadi</a:t>
            </a:r>
            <a:endParaRPr lang="en-US" sz="24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gunung.jpg.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smtClean="0"/>
              <a:t>di</a:t>
            </a:r>
            <a:r>
              <a:rPr lang="id-ID" sz="2400" smtClean="0"/>
              <a:t> </a:t>
            </a:r>
            <a:r>
              <a:rPr lang="en-US" sz="2400" smtClean="0"/>
              <a:t>atas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endParaRPr lang="en-US" sz="24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gambar.html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0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Images (2)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=“gunung.jpg” height=“150px”&gt;	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594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Perbahrui</a:t>
            </a:r>
            <a:r>
              <a:rPr lang="en-US" sz="2400" dirty="0"/>
              <a:t> file gambar.html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Persiapan</a:t>
            </a:r>
            <a:r>
              <a:rPr lang="id-ID" dirty="0" smtClean="0">
                <a:solidFill>
                  <a:schemeClr val="accent2"/>
                </a:solidFill>
              </a:rPr>
              <a:t> Pelatihan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552" y="1825625"/>
            <a:ext cx="5777248" cy="4351338"/>
          </a:xfrm>
        </p:spPr>
        <p:txBody>
          <a:bodyPr/>
          <a:lstStyle/>
          <a:p>
            <a:r>
              <a:rPr lang="en-US" dirty="0" err="1" smtClean="0"/>
              <a:t>Teks</a:t>
            </a:r>
            <a:r>
              <a:rPr lang="en-US" dirty="0" smtClean="0"/>
              <a:t> editor,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Perambah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 yang </a:t>
            </a:r>
            <a:r>
              <a:rPr lang="en-US" dirty="0" err="1" smtClean="0"/>
              <a:t>dibuat</a:t>
            </a:r>
            <a:endParaRPr lang="id-ID" dirty="0" smtClean="0"/>
          </a:p>
          <a:p>
            <a:r>
              <a:rPr lang="id-ID" dirty="0" smtClean="0"/>
              <a:t>Web server (XAMPP)</a:t>
            </a:r>
          </a:p>
          <a:p>
            <a:pPr lvl="1"/>
            <a:r>
              <a:rPr lang="id-ID" dirty="0" smtClean="0"/>
              <a:t>Apache Web Server</a:t>
            </a:r>
          </a:p>
          <a:p>
            <a:pPr lvl="1"/>
            <a:r>
              <a:rPr lang="id-ID" dirty="0" smtClean="0"/>
              <a:t>MySQL Server (Database)</a:t>
            </a:r>
          </a:p>
          <a:p>
            <a:pPr lvl="1"/>
            <a:r>
              <a:rPr lang="id-ID" dirty="0" smtClean="0"/>
              <a:t>Bahasa Pemrograman PHP</a:t>
            </a:r>
            <a:endParaRPr lang="en-US" dirty="0"/>
          </a:p>
        </p:txBody>
      </p:sp>
      <p:pic>
        <p:nvPicPr>
          <p:cNvPr id="1026" name="Picture 2" descr="D:\PelatihanWeb\LAN Bandung\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433" y="3815623"/>
            <a:ext cx="1071562" cy="1066800"/>
          </a:xfrm>
          <a:prstGeom prst="rect">
            <a:avLst/>
          </a:prstGeom>
          <a:noFill/>
        </p:spPr>
      </p:pic>
      <p:pic>
        <p:nvPicPr>
          <p:cNvPr id="1027" name="Picture 3" descr="D:\PelatihanWeb\LAN Bandung\firef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101" y="3815623"/>
            <a:ext cx="1066800" cy="1066800"/>
          </a:xfrm>
          <a:prstGeom prst="rect">
            <a:avLst/>
          </a:prstGeom>
          <a:noFill/>
        </p:spPr>
      </p:pic>
      <p:pic>
        <p:nvPicPr>
          <p:cNvPr id="1028" name="Picture 4" descr="D:\PelatihanWeb\LAN Bandung\notepad-plus-plu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0889" y="1825625"/>
            <a:ext cx="1419225" cy="1047750"/>
          </a:xfrm>
          <a:prstGeom prst="rect">
            <a:avLst/>
          </a:prstGeom>
          <a:noFill/>
        </p:spPr>
      </p:pic>
      <p:pic>
        <p:nvPicPr>
          <p:cNvPr id="1029" name="Picture 5" descr="D:\PelatihanWeb\LAN Bandung\notep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9527" y="1825625"/>
            <a:ext cx="1047750" cy="104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56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id-ID" dirty="0" smtClean="0">
                <a:solidFill>
                  <a:schemeClr val="accent2"/>
                </a:solidFill>
              </a:rPr>
              <a:t> HTML:</a:t>
            </a:r>
            <a:r>
              <a:rPr lang="en-US" dirty="0" smtClean="0">
                <a:solidFill>
                  <a:schemeClr val="accent2"/>
                </a:solidFill>
              </a:rPr>
              <a:t>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6064876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table border=“1”&gt;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&lt;td&gt;No&lt;/td&gt;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&lt;td&gt;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&lt;td&gt;Link&lt;/td&gt;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&lt;td&gt;1&lt;/td&gt;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&lt;td&gt;Heading&lt;/td&gt;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  &lt;td&gt;&lt;a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=“heading.html”&gt;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Klik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sini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&lt;/a&gt;&lt;/td&gt;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table&gt;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6172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tabel.html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7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id-ID" dirty="0" smtClean="0">
                <a:solidFill>
                  <a:schemeClr val="accent2"/>
                </a:solidFill>
              </a:rPr>
              <a:t>HTML </a:t>
            </a:r>
            <a:r>
              <a:rPr lang="en-US" dirty="0" smtClean="0">
                <a:solidFill>
                  <a:schemeClr val="accent2"/>
                </a:solidFill>
              </a:rPr>
              <a:t>Layout</a:t>
            </a:r>
            <a:r>
              <a:rPr lang="id-ID" dirty="0" smtClean="0">
                <a:solidFill>
                  <a:schemeClr val="accent2"/>
                </a:solidFill>
              </a:rPr>
              <a:t>: Div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1910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&lt;div id=“wrapper”&gt;</a:t>
            </a:r>
          </a:p>
          <a:p>
            <a:pPr>
              <a:buNone/>
            </a:pPr>
            <a:r>
              <a:rPr lang="en-US" sz="1800" dirty="0"/>
              <a:t>      &lt;div id=“header”&gt;Header&lt;/div&gt;</a:t>
            </a:r>
          </a:p>
          <a:p>
            <a:pPr>
              <a:buNone/>
            </a:pPr>
            <a:r>
              <a:rPr lang="en-US" sz="1800" dirty="0"/>
              <a:t>      &lt;div id=“</a:t>
            </a:r>
            <a:r>
              <a:rPr lang="en-US" sz="1800" dirty="0" err="1"/>
              <a:t>mainmenu</a:t>
            </a:r>
            <a:r>
              <a:rPr lang="en-US" sz="1800" dirty="0"/>
              <a:t>”&gt;Menu&lt;/div&gt;</a:t>
            </a:r>
          </a:p>
          <a:p>
            <a:pPr>
              <a:buNone/>
            </a:pPr>
            <a:r>
              <a:rPr lang="en-US" sz="1800" dirty="0"/>
              <a:t>     &lt;div id=“content”&gt;</a:t>
            </a:r>
          </a:p>
          <a:p>
            <a:pPr>
              <a:buNone/>
            </a:pPr>
            <a:r>
              <a:rPr lang="en-US" sz="1800" dirty="0"/>
              <a:t>          &lt;div id=“left-content”&gt;Sidebar&lt;/div&gt;</a:t>
            </a:r>
          </a:p>
          <a:p>
            <a:pPr>
              <a:buNone/>
            </a:pPr>
            <a:r>
              <a:rPr lang="en-US" sz="1800" dirty="0"/>
              <a:t>          &lt;div id=“right-content”&gt;</a:t>
            </a:r>
          </a:p>
          <a:p>
            <a:pPr>
              <a:buNone/>
            </a:pPr>
            <a:r>
              <a:rPr lang="en-US" sz="1800" dirty="0"/>
              <a:t>               Content </a:t>
            </a:r>
          </a:p>
          <a:p>
            <a:pPr>
              <a:buNone/>
            </a:pPr>
            <a:r>
              <a:rPr lang="en-US" sz="1800" dirty="0"/>
              <a:t>           &lt;/div&gt;</a:t>
            </a:r>
          </a:p>
          <a:p>
            <a:pPr>
              <a:buNone/>
            </a:pPr>
            <a:r>
              <a:rPr lang="en-US" sz="1800" dirty="0"/>
              <a:t>       &lt;/div&gt;</a:t>
            </a:r>
          </a:p>
          <a:p>
            <a:pPr>
              <a:buNone/>
            </a:pPr>
            <a:r>
              <a:rPr lang="en-US" sz="1800" dirty="0"/>
              <a:t>&lt;/div&gt;</a:t>
            </a:r>
          </a:p>
        </p:txBody>
      </p:sp>
      <p:pic>
        <p:nvPicPr>
          <p:cNvPr id="3074" name="Picture 2" descr="D:\PelatihanWeb\LAN Bandung\layout-di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3638550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60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031052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accent2"/>
                </a:solidFill>
              </a:rPr>
              <a:t>Styling HTML</a:t>
            </a:r>
            <a:endParaRPr lang="id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0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Styling HTML Inline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515956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&lt;head&gt;&lt;title&gt;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&lt;/title&gt;&lt;/head&gt;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&lt;body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h1&gt;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Kemdikbud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Akan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Tutup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Prodi&lt;/h1&gt;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style=“font-weight:bold;color:#09ffae”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&gt;BANDA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NAIRA, KOMPAS.com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membekukan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href=“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format.html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mencabut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program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&lt;/a&gt; di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perguruan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manapun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mahasiswanya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terlibat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tawuran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berlaku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sementara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atau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selamanya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.&lt;/p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82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Propert</a:t>
            </a:r>
            <a:r>
              <a:rPr lang="id-ID" dirty="0" smtClean="0">
                <a:solidFill>
                  <a:schemeClr val="accent2"/>
                </a:solidFill>
              </a:rPr>
              <a:t>i Styling HTML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Font-size: ukuran huruf</a:t>
            </a:r>
          </a:p>
          <a:p>
            <a:r>
              <a:rPr lang="id-ID" dirty="0" smtClean="0"/>
              <a:t>Font-Family: nama huruf</a:t>
            </a:r>
          </a:p>
          <a:p>
            <a:r>
              <a:rPr lang="id-ID" dirty="0" smtClean="0"/>
              <a:t>Font-weight: ketebalan huruf</a:t>
            </a:r>
          </a:p>
          <a:p>
            <a:r>
              <a:rPr lang="id-ID" dirty="0" smtClean="0"/>
              <a:t>Color: warna huruf</a:t>
            </a:r>
          </a:p>
          <a:p>
            <a:r>
              <a:rPr lang="id-ID" dirty="0" smtClean="0"/>
              <a:t>Border: garis pembungkus</a:t>
            </a:r>
          </a:p>
          <a:p>
            <a:r>
              <a:rPr lang="id-ID" dirty="0" smtClean="0"/>
              <a:t>M</a:t>
            </a:r>
            <a:r>
              <a:rPr lang="en-US" dirty="0" err="1" smtClean="0"/>
              <a:t>argin</a:t>
            </a:r>
            <a:r>
              <a:rPr lang="id-ID" dirty="0" smtClean="0"/>
              <a:t>: jarak dari batas elemen ke luar</a:t>
            </a:r>
            <a:endParaRPr lang="en-US" dirty="0" smtClean="0"/>
          </a:p>
          <a:p>
            <a:r>
              <a:rPr lang="id-ID" dirty="0" smtClean="0"/>
              <a:t>P</a:t>
            </a:r>
            <a:r>
              <a:rPr lang="en-US" dirty="0" smtClean="0"/>
              <a:t>adding</a:t>
            </a:r>
            <a:r>
              <a:rPr lang="id-ID" dirty="0" smtClean="0"/>
              <a:t>: jarak dari batas elemen ke dalam</a:t>
            </a:r>
            <a:endParaRPr lang="en-US" dirty="0" smtClean="0"/>
          </a:p>
          <a:p>
            <a:r>
              <a:rPr lang="en-US" dirty="0" smtClean="0"/>
              <a:t>Text-decoration: </a:t>
            </a:r>
            <a:r>
              <a:rPr lang="id-ID" dirty="0" smtClean="0"/>
              <a:t>menggarisbawahi teks</a:t>
            </a:r>
            <a:endParaRPr lang="en-US" dirty="0" smtClean="0"/>
          </a:p>
          <a:p>
            <a:r>
              <a:rPr lang="en-US" dirty="0" smtClean="0"/>
              <a:t>Text-align: left, center, right</a:t>
            </a:r>
            <a:endParaRPr lang="id-ID" dirty="0" smtClean="0"/>
          </a:p>
          <a:p>
            <a:r>
              <a:rPr lang="id-ID" dirty="0" smtClean="0"/>
              <a:t>Background: menambahkan background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0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Metode </a:t>
            </a:r>
            <a:r>
              <a:rPr lang="en-US" dirty="0" smtClean="0">
                <a:solidFill>
                  <a:schemeClr val="accent2"/>
                </a:solidFill>
              </a:rPr>
              <a:t>Styling HTML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Proses styling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metode</a:t>
            </a:r>
            <a:endParaRPr lang="en-US" dirty="0" smtClean="0"/>
          </a:p>
          <a:p>
            <a:pPr marL="457200" indent="-514350">
              <a:buFont typeface="+mj-lt"/>
              <a:buAutoNum type="arabicPeriod"/>
            </a:pPr>
            <a:r>
              <a:rPr lang="en-US" dirty="0" smtClean="0"/>
              <a:t>Styling HTML Inline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 smtClean="0"/>
              <a:t>Styling HTML Internal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 smtClean="0"/>
              <a:t>Styling HTML External</a:t>
            </a:r>
            <a:r>
              <a:rPr lang="id-ID" dirty="0" smtClean="0"/>
              <a:t> (CSS)</a:t>
            </a: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50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Selector Elemen HTML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671" y="1825625"/>
            <a:ext cx="5834129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Selector digunakan untuk memilih elemen HTML mana yang akan dikenakan styling. Berikut ini beberapa selector umum yaitu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Elemen: p, a, h1,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Class: .class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Id: #id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108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Styling HTML Internal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5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&lt;head&gt;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&lt;/title&gt;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500" b="1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b="1" dirty="0" smtClean="0">
                <a:latin typeface="Courier New" pitchFamily="49" charset="0"/>
                <a:cs typeface="Courier New" pitchFamily="49" charset="0"/>
              </a:rPr>
              <a:t>            p { font-weight:bold;color:#09ffae; }</a:t>
            </a:r>
          </a:p>
          <a:p>
            <a:pPr>
              <a:buNone/>
            </a:pPr>
            <a:r>
              <a:rPr lang="id-ID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b="1" dirty="0" smtClean="0">
                <a:latin typeface="Courier New" pitchFamily="49" charset="0"/>
                <a:cs typeface="Courier New" pitchFamily="49" charset="0"/>
              </a:rPr>
              <a:t>       &lt;/style&gt;</a:t>
            </a: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&lt;body&gt;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Kemdikbud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Akan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Tutup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Prodi&lt;/h1&gt;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&lt;p&gt;BANDA NAIRA, KOMPAS.com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membekukan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atau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mencabut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&lt;/a&gt; di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perguruan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manapun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mahasiswanya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terlibat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tawuran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berlaku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&lt;/p&gt;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153537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Styling HTML External (CSS)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&lt;head&gt;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&lt;/title&gt;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500" b="1" dirty="0" smtClean="0">
                <a:latin typeface="Courier New" pitchFamily="49" charset="0"/>
                <a:cs typeface="Courier New" pitchFamily="49" charset="0"/>
              </a:rPr>
              <a:t>&lt;link rel=“stylesheet” type=“text/css” href=“mystyle.css”&gt;</a:t>
            </a: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&lt;body&gt;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Kemdikbud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Akan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Tutup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Prodi&lt;/h1&gt;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&lt;p&gt;BANDA NAIRA, KOMPAS.com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Pemerintah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membekukan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atau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mencabut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izin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&lt;/a&gt; di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perguruan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manapun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mahasiswanya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terlibat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tawuran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Sanksi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itu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dapat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berlaku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&lt;/p&gt;</a:t>
            </a:r>
            <a:endParaRPr lang="id-ID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89972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15141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accent2"/>
                </a:solidFill>
              </a:rPr>
              <a:t>SELESAI</a:t>
            </a:r>
            <a:endParaRPr lang="id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Belajar HTML</a:t>
            </a:r>
          </a:p>
          <a:p>
            <a:r>
              <a:rPr lang="id-ID" dirty="0" smtClean="0"/>
              <a:t>Belajar CSS</a:t>
            </a:r>
          </a:p>
          <a:p>
            <a:r>
              <a:rPr lang="id-ID" dirty="0" smtClean="0"/>
              <a:t>Belajar Layouting Statis</a:t>
            </a:r>
          </a:p>
          <a:p>
            <a:r>
              <a:rPr lang="id-ID" dirty="0" smtClean="0"/>
              <a:t>Belajar Website Dinamis (PHP)</a:t>
            </a:r>
          </a:p>
        </p:txBody>
      </p:sp>
    </p:spTree>
    <p:extLst>
      <p:ext uri="{BB962C8B-B14F-4D97-AF65-F5344CB8AC3E}">
        <p14:creationId xmlns:p14="http://schemas.microsoft.com/office/powerpoint/2010/main" val="273219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20705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2"/>
                </a:solidFill>
              </a:rPr>
              <a:t>Apa Itu </a:t>
            </a:r>
            <a:r>
              <a:rPr lang="en-US" dirty="0" smtClean="0">
                <a:solidFill>
                  <a:schemeClr val="accent2"/>
                </a:solidFill>
              </a:rPr>
              <a:t>HTML</a:t>
            </a:r>
            <a:r>
              <a:rPr lang="id-ID" dirty="0" smtClean="0">
                <a:solidFill>
                  <a:schemeClr val="accent2"/>
                </a:solidFill>
              </a:rPr>
              <a:t>?</a:t>
            </a:r>
            <a:endParaRPr lang="id-ID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975" y="1825625"/>
            <a:ext cx="603482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id-ID" dirty="0" smtClean="0"/>
              <a:t>merupakan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Hyper</a:t>
            </a:r>
            <a:r>
              <a:rPr lang="id-ID" dirty="0" smtClean="0"/>
              <a:t> </a:t>
            </a:r>
            <a:r>
              <a:rPr lang="en-US" dirty="0" smtClean="0"/>
              <a:t>Text Markup Language</a:t>
            </a:r>
          </a:p>
          <a:p>
            <a:r>
              <a:rPr lang="en-US" dirty="0" smtClean="0"/>
              <a:t>HTML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website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perambah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err="1" smtClean="0"/>
              <a:t>Perambah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diinterpretasi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9933"/>
            <a:ext cx="3280557" cy="32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Struktur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Dasar</a:t>
            </a:r>
            <a:r>
              <a:rPr lang="en-US" dirty="0" smtClean="0">
                <a:solidFill>
                  <a:schemeClr val="accent2"/>
                </a:solidFill>
              </a:rPr>
              <a:t> HTML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953" y="1690688"/>
            <a:ext cx="8229600" cy="2895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&lt;head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Halaman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&lt;/title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Hello World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3037" y="4919730"/>
            <a:ext cx="9333963" cy="110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 </a:t>
            </a:r>
            <a:r>
              <a:rPr lang="en-US" sz="2400" dirty="0" err="1"/>
              <a:t>pada</a:t>
            </a:r>
            <a:r>
              <a:rPr lang="en-US" sz="2400" dirty="0"/>
              <a:t> notepad </a:t>
            </a:r>
            <a:r>
              <a:rPr lang="en-US" sz="2400" dirty="0" err="1"/>
              <a:t>atau</a:t>
            </a:r>
            <a:r>
              <a:rPr lang="en-US" sz="2400" dirty="0"/>
              <a:t> notepad++, save as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struktur.html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3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en-US" dirty="0" smtClean="0">
                <a:solidFill>
                  <a:schemeClr val="accent2"/>
                </a:solidFill>
              </a:rPr>
              <a:t> HTML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8" y="1825625"/>
            <a:ext cx="6073461" cy="4351338"/>
          </a:xfrm>
        </p:spPr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halaman</a:t>
            </a:r>
            <a:r>
              <a:rPr lang="en-US" dirty="0"/>
              <a:t> HTML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macam</a:t>
            </a:r>
            <a:r>
              <a:rPr lang="id-ID" dirty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/>
              <a:t>HTML. </a:t>
            </a:r>
            <a:endParaRPr lang="id-ID" dirty="0" smtClean="0"/>
          </a:p>
          <a:p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 smtClean="0"/>
              <a:t>ini</a:t>
            </a:r>
            <a:r>
              <a:rPr lang="id-ID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perannya</a:t>
            </a:r>
            <a:r>
              <a:rPr lang="en-US" dirty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39965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Dasar</a:t>
            </a:r>
            <a:r>
              <a:rPr lang="en-US" dirty="0" smtClean="0">
                <a:solidFill>
                  <a:schemeClr val="accent2"/>
                </a:solidFill>
              </a:rPr>
              <a:t> HTML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Element &lt;html&gt;&lt;/html</a:t>
            </a:r>
            <a:r>
              <a:rPr lang="en-US" b="1" dirty="0" smtClean="0"/>
              <a:t>&gt;,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/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n-US" b="1" dirty="0" err="1"/>
              <a:t>Elemen</a:t>
            </a:r>
            <a:r>
              <a:rPr lang="en-US" b="1" dirty="0"/>
              <a:t> &lt;head&gt;&lt;/</a:t>
            </a:r>
            <a:r>
              <a:rPr lang="en-US" b="1" dirty="0" smtClean="0"/>
              <a:t>head&gt;,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HMTL 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website, meta keywords, </a:t>
            </a:r>
            <a:r>
              <a:rPr lang="en-US" dirty="0" smtClean="0"/>
              <a:t>link </a:t>
            </a:r>
            <a:r>
              <a:rPr lang="en-US" dirty="0" err="1"/>
              <a:t>skrip</a:t>
            </a:r>
            <a:r>
              <a:rPr lang="en-US" dirty="0"/>
              <a:t> lain yang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 smtClean="0"/>
              <a:t>.</a:t>
            </a:r>
          </a:p>
          <a:p>
            <a:r>
              <a:rPr lang="en-US" b="1" dirty="0" err="1"/>
              <a:t>Elemen</a:t>
            </a:r>
            <a:r>
              <a:rPr lang="en-US" b="1" dirty="0"/>
              <a:t> &lt;body&gt;&lt;/body</a:t>
            </a:r>
            <a:r>
              <a:rPr lang="en-US" b="1" dirty="0" smtClean="0"/>
              <a:t>&gt;,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6957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Elemen</a:t>
            </a:r>
            <a:r>
              <a:rPr lang="en-US" dirty="0" smtClean="0">
                <a:solidFill>
                  <a:schemeClr val="accent2"/>
                </a:solidFill>
              </a:rPr>
              <a:t> HTML </a:t>
            </a:r>
            <a:r>
              <a:rPr lang="en-US" dirty="0" err="1" smtClean="0">
                <a:solidFill>
                  <a:schemeClr val="accent2"/>
                </a:solidFill>
              </a:rPr>
              <a:t>Reguler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986" y="1825624"/>
            <a:ext cx="4334814" cy="45494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Heading</a:t>
            </a:r>
          </a:p>
          <a:p>
            <a:r>
              <a:rPr lang="en-US" dirty="0" smtClean="0"/>
              <a:t>Paragraphs</a:t>
            </a:r>
          </a:p>
          <a:p>
            <a:r>
              <a:rPr lang="en-US" dirty="0" smtClean="0"/>
              <a:t>Formatting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Layouts</a:t>
            </a:r>
            <a:endParaRPr lang="id-ID" dirty="0" smtClean="0"/>
          </a:p>
          <a:p>
            <a:r>
              <a:rPr lang="id-ID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946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HTML &amp; CSS</vt:lpstr>
      <vt:lpstr>Persiapan Pelatihan</vt:lpstr>
      <vt:lpstr>Tahapan Belajar</vt:lpstr>
      <vt:lpstr>Referensi Belajar</vt:lpstr>
      <vt:lpstr>Apa Itu HTML?</vt:lpstr>
      <vt:lpstr>Struktur Dasar HTML</vt:lpstr>
      <vt:lpstr>Elemen HTML</vt:lpstr>
      <vt:lpstr>Elemen Dasar HTML</vt:lpstr>
      <vt:lpstr>Elemen HTML Reguler</vt:lpstr>
      <vt:lpstr>Elemen HTML: Heading</vt:lpstr>
      <vt:lpstr>Elemen HTML: Paragraphs</vt:lpstr>
      <vt:lpstr>Elemen HTML: Text Formatting</vt:lpstr>
      <vt:lpstr>Elemen HTML: Line Break</vt:lpstr>
      <vt:lpstr>Elemen HTML: Links (1)</vt:lpstr>
      <vt:lpstr>Elemen HTML: Link (2)</vt:lpstr>
      <vt:lpstr>Elemen HTML: Link (3)</vt:lpstr>
      <vt:lpstr>Elemen HTML: List</vt:lpstr>
      <vt:lpstr>Elemen HTML: Images (1)</vt:lpstr>
      <vt:lpstr>Elemen HTML: Images (2)</vt:lpstr>
      <vt:lpstr>Elemen HTML: Table</vt:lpstr>
      <vt:lpstr>Elemen HTML Layout: Div</vt:lpstr>
      <vt:lpstr>Styling HTML</vt:lpstr>
      <vt:lpstr>Styling HTML Inline</vt:lpstr>
      <vt:lpstr>Properti Styling HTML</vt:lpstr>
      <vt:lpstr>Metode Styling HTML</vt:lpstr>
      <vt:lpstr>Selector Elemen HTML</vt:lpstr>
      <vt:lpstr>Styling HTML Internal</vt:lpstr>
      <vt:lpstr>Styling HTML External (CSS)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EDISON</dc:creator>
  <cp:lastModifiedBy>Thomas Alfa Edison</cp:lastModifiedBy>
  <cp:revision>24</cp:revision>
  <dcterms:created xsi:type="dcterms:W3CDTF">2014-04-03T10:21:48Z</dcterms:created>
  <dcterms:modified xsi:type="dcterms:W3CDTF">2017-03-03T13:16:55Z</dcterms:modified>
</cp:coreProperties>
</file>