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435" r:id="rId4"/>
    <p:sldId id="417" r:id="rId5"/>
    <p:sldId id="416" r:id="rId6"/>
    <p:sldId id="436" r:id="rId7"/>
    <p:sldId id="438" r:id="rId8"/>
    <p:sldId id="439" r:id="rId9"/>
    <p:sldId id="418" r:id="rId10"/>
    <p:sldId id="419" r:id="rId11"/>
    <p:sldId id="420" r:id="rId12"/>
    <p:sldId id="421" r:id="rId13"/>
    <p:sldId id="293" r:id="rId14"/>
    <p:sldId id="424" r:id="rId15"/>
    <p:sldId id="454" r:id="rId16"/>
    <p:sldId id="455" r:id="rId17"/>
    <p:sldId id="456" r:id="rId18"/>
    <p:sldId id="457" r:id="rId19"/>
    <p:sldId id="460" r:id="rId20"/>
    <p:sldId id="425" r:id="rId21"/>
    <p:sldId id="426" r:id="rId22"/>
    <p:sldId id="427" r:id="rId23"/>
    <p:sldId id="294" r:id="rId24"/>
    <p:sldId id="257" r:id="rId25"/>
    <p:sldId id="440" r:id="rId26"/>
    <p:sldId id="441" r:id="rId27"/>
    <p:sldId id="296" r:id="rId28"/>
    <p:sldId id="408" r:id="rId29"/>
    <p:sldId id="409" r:id="rId30"/>
    <p:sldId id="442" r:id="rId31"/>
    <p:sldId id="410" r:id="rId32"/>
    <p:sldId id="411" r:id="rId33"/>
    <p:sldId id="412" r:id="rId34"/>
    <p:sldId id="413" r:id="rId35"/>
    <p:sldId id="453" r:id="rId36"/>
    <p:sldId id="450" r:id="rId37"/>
    <p:sldId id="451" r:id="rId38"/>
    <p:sldId id="461" r:id="rId39"/>
    <p:sldId id="452" r:id="rId40"/>
    <p:sldId id="415" r:id="rId41"/>
    <p:sldId id="262" r:id="rId42"/>
    <p:sldId id="463" r:id="rId43"/>
    <p:sldId id="464" r:id="rId44"/>
    <p:sldId id="465" r:id="rId45"/>
    <p:sldId id="466" r:id="rId46"/>
    <p:sldId id="295" r:id="rId47"/>
    <p:sldId id="269" r:id="rId48"/>
    <p:sldId id="270" r:id="rId49"/>
    <p:sldId id="271" r:id="rId50"/>
    <p:sldId id="273" r:id="rId51"/>
    <p:sldId id="276" r:id="rId52"/>
    <p:sldId id="291" r:id="rId53"/>
    <p:sldId id="292" r:id="rId54"/>
    <p:sldId id="283" r:id="rId55"/>
    <p:sldId id="289" r:id="rId56"/>
    <p:sldId id="434"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432" r:id="rId71"/>
    <p:sldId id="462" r:id="rId72"/>
    <p:sldId id="324" r:id="rId73"/>
    <p:sldId id="341" r:id="rId74"/>
    <p:sldId id="331" r:id="rId75"/>
    <p:sldId id="332" r:id="rId76"/>
    <p:sldId id="333" r:id="rId77"/>
    <p:sldId id="334" r:id="rId78"/>
    <p:sldId id="335" r:id="rId79"/>
    <p:sldId id="337" r:id="rId80"/>
    <p:sldId id="338" r:id="rId81"/>
    <p:sldId id="339" r:id="rId82"/>
    <p:sldId id="342" r:id="rId83"/>
    <p:sldId id="343" r:id="rId84"/>
    <p:sldId id="344" r:id="rId85"/>
    <p:sldId id="345" r:id="rId86"/>
    <p:sldId id="346" r:id="rId87"/>
    <p:sldId id="347" r:id="rId88"/>
    <p:sldId id="348" r:id="rId89"/>
    <p:sldId id="349" r:id="rId90"/>
    <p:sldId id="354" r:id="rId91"/>
    <p:sldId id="355" r:id="rId92"/>
    <p:sldId id="357" r:id="rId93"/>
    <p:sldId id="358" r:id="rId94"/>
    <p:sldId id="359" r:id="rId95"/>
    <p:sldId id="360" r:id="rId96"/>
    <p:sldId id="361" r:id="rId97"/>
    <p:sldId id="362" r:id="rId98"/>
    <p:sldId id="363" r:id="rId99"/>
    <p:sldId id="365" r:id="rId100"/>
    <p:sldId id="366" r:id="rId101"/>
    <p:sldId id="367" r:id="rId102"/>
    <p:sldId id="368" r:id="rId103"/>
    <p:sldId id="369" r:id="rId104"/>
    <p:sldId id="370" r:id="rId105"/>
    <p:sldId id="371" r:id="rId106"/>
    <p:sldId id="372" r:id="rId107"/>
    <p:sldId id="373" r:id="rId108"/>
    <p:sldId id="375" r:id="rId109"/>
    <p:sldId id="376" r:id="rId110"/>
    <p:sldId id="377" r:id="rId111"/>
    <p:sldId id="378" r:id="rId112"/>
    <p:sldId id="379" r:id="rId113"/>
    <p:sldId id="380" r:id="rId114"/>
    <p:sldId id="381" r:id="rId115"/>
    <p:sldId id="433" r:id="rId116"/>
    <p:sldId id="382" r:id="rId117"/>
    <p:sldId id="383" r:id="rId118"/>
    <p:sldId id="384" r:id="rId119"/>
    <p:sldId id="385" r:id="rId120"/>
    <p:sldId id="387" r:id="rId121"/>
    <p:sldId id="389" r:id="rId122"/>
    <p:sldId id="390" r:id="rId123"/>
    <p:sldId id="391" r:id="rId124"/>
    <p:sldId id="392" r:id="rId125"/>
    <p:sldId id="393" r:id="rId126"/>
    <p:sldId id="394" r:id="rId127"/>
    <p:sldId id="395" r:id="rId128"/>
    <p:sldId id="396" r:id="rId129"/>
    <p:sldId id="397" r:id="rId130"/>
    <p:sldId id="388" r:id="rId131"/>
    <p:sldId id="399" r:id="rId132"/>
    <p:sldId id="400" r:id="rId133"/>
    <p:sldId id="401" r:id="rId134"/>
    <p:sldId id="402" r:id="rId135"/>
    <p:sldId id="404" r:id="rId136"/>
    <p:sldId id="405" r:id="rId137"/>
    <p:sldId id="406" r:id="rId138"/>
    <p:sldId id="407" r:id="rId1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8AD819-E4B3-4D18-B650-5725CC7D8148}"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AB256-F455-4E96-A482-46F1A37E8FC5}" type="slidenum">
              <a:rPr lang="en-US" smtClean="0"/>
              <a:t>‹#›</a:t>
            </a:fld>
            <a:endParaRPr lang="en-US"/>
          </a:p>
        </p:txBody>
      </p:sp>
    </p:spTree>
    <p:extLst>
      <p:ext uri="{BB962C8B-B14F-4D97-AF65-F5344CB8AC3E}">
        <p14:creationId xmlns:p14="http://schemas.microsoft.com/office/powerpoint/2010/main" val="3011703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8AD819-E4B3-4D18-B650-5725CC7D8148}"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AB256-F455-4E96-A482-46F1A37E8FC5}" type="slidenum">
              <a:rPr lang="en-US" smtClean="0"/>
              <a:t>‹#›</a:t>
            </a:fld>
            <a:endParaRPr lang="en-US"/>
          </a:p>
        </p:txBody>
      </p:sp>
    </p:spTree>
    <p:extLst>
      <p:ext uri="{BB962C8B-B14F-4D97-AF65-F5344CB8AC3E}">
        <p14:creationId xmlns:p14="http://schemas.microsoft.com/office/powerpoint/2010/main" val="489877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8AD819-E4B3-4D18-B650-5725CC7D8148}"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AB256-F455-4E96-A482-46F1A37E8FC5}" type="slidenum">
              <a:rPr lang="en-US" smtClean="0"/>
              <a:t>‹#›</a:t>
            </a:fld>
            <a:endParaRPr lang="en-US"/>
          </a:p>
        </p:txBody>
      </p:sp>
    </p:spTree>
    <p:extLst>
      <p:ext uri="{BB962C8B-B14F-4D97-AF65-F5344CB8AC3E}">
        <p14:creationId xmlns:p14="http://schemas.microsoft.com/office/powerpoint/2010/main" val="2912880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8AD819-E4B3-4D18-B650-5725CC7D8148}"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AB256-F455-4E96-A482-46F1A37E8FC5}" type="slidenum">
              <a:rPr lang="en-US" smtClean="0"/>
              <a:t>‹#›</a:t>
            </a:fld>
            <a:endParaRPr lang="en-US"/>
          </a:p>
        </p:txBody>
      </p:sp>
    </p:spTree>
    <p:extLst>
      <p:ext uri="{BB962C8B-B14F-4D97-AF65-F5344CB8AC3E}">
        <p14:creationId xmlns:p14="http://schemas.microsoft.com/office/powerpoint/2010/main" val="310786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8AD819-E4B3-4D18-B650-5725CC7D8148}"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AB256-F455-4E96-A482-46F1A37E8FC5}" type="slidenum">
              <a:rPr lang="en-US" smtClean="0"/>
              <a:t>‹#›</a:t>
            </a:fld>
            <a:endParaRPr lang="en-US"/>
          </a:p>
        </p:txBody>
      </p:sp>
    </p:spTree>
    <p:extLst>
      <p:ext uri="{BB962C8B-B14F-4D97-AF65-F5344CB8AC3E}">
        <p14:creationId xmlns:p14="http://schemas.microsoft.com/office/powerpoint/2010/main" val="97726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8AD819-E4B3-4D18-B650-5725CC7D8148}"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AB256-F455-4E96-A482-46F1A37E8FC5}" type="slidenum">
              <a:rPr lang="en-US" smtClean="0"/>
              <a:t>‹#›</a:t>
            </a:fld>
            <a:endParaRPr lang="en-US"/>
          </a:p>
        </p:txBody>
      </p:sp>
    </p:spTree>
    <p:extLst>
      <p:ext uri="{BB962C8B-B14F-4D97-AF65-F5344CB8AC3E}">
        <p14:creationId xmlns:p14="http://schemas.microsoft.com/office/powerpoint/2010/main" val="3007422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8AD819-E4B3-4D18-B650-5725CC7D8148}" type="datetimeFigureOut">
              <a:rPr lang="en-US" smtClean="0"/>
              <a:t>8/12/2019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8AB256-F455-4E96-A482-46F1A37E8FC5}" type="slidenum">
              <a:rPr lang="en-US" smtClean="0"/>
              <a:t>‹#›</a:t>
            </a:fld>
            <a:endParaRPr lang="en-US"/>
          </a:p>
        </p:txBody>
      </p:sp>
    </p:spTree>
    <p:extLst>
      <p:ext uri="{BB962C8B-B14F-4D97-AF65-F5344CB8AC3E}">
        <p14:creationId xmlns:p14="http://schemas.microsoft.com/office/powerpoint/2010/main" val="47910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8AD819-E4B3-4D18-B650-5725CC7D8148}" type="datetimeFigureOut">
              <a:rPr lang="en-US" smtClean="0"/>
              <a:t>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8AB256-F455-4E96-A482-46F1A37E8FC5}" type="slidenum">
              <a:rPr lang="en-US" smtClean="0"/>
              <a:t>‹#›</a:t>
            </a:fld>
            <a:endParaRPr lang="en-US"/>
          </a:p>
        </p:txBody>
      </p:sp>
    </p:spTree>
    <p:extLst>
      <p:ext uri="{BB962C8B-B14F-4D97-AF65-F5344CB8AC3E}">
        <p14:creationId xmlns:p14="http://schemas.microsoft.com/office/powerpoint/2010/main" val="238610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8AD819-E4B3-4D18-B650-5725CC7D8148}" type="datetimeFigureOut">
              <a:rPr lang="en-US" smtClean="0"/>
              <a:t>8/12/2019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8AB256-F455-4E96-A482-46F1A37E8FC5}" type="slidenum">
              <a:rPr lang="en-US" smtClean="0"/>
              <a:t>‹#›</a:t>
            </a:fld>
            <a:endParaRPr lang="en-US"/>
          </a:p>
        </p:txBody>
      </p:sp>
    </p:spTree>
    <p:extLst>
      <p:ext uri="{BB962C8B-B14F-4D97-AF65-F5344CB8AC3E}">
        <p14:creationId xmlns:p14="http://schemas.microsoft.com/office/powerpoint/2010/main" val="115480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8AD819-E4B3-4D18-B650-5725CC7D8148}"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AB256-F455-4E96-A482-46F1A37E8FC5}" type="slidenum">
              <a:rPr lang="en-US" smtClean="0"/>
              <a:t>‹#›</a:t>
            </a:fld>
            <a:endParaRPr lang="en-US"/>
          </a:p>
        </p:txBody>
      </p:sp>
    </p:spTree>
    <p:extLst>
      <p:ext uri="{BB962C8B-B14F-4D97-AF65-F5344CB8AC3E}">
        <p14:creationId xmlns:p14="http://schemas.microsoft.com/office/powerpoint/2010/main" val="103299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8AD819-E4B3-4D18-B650-5725CC7D8148}"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AB256-F455-4E96-A482-46F1A37E8FC5}" type="slidenum">
              <a:rPr lang="en-US" smtClean="0"/>
              <a:t>‹#›</a:t>
            </a:fld>
            <a:endParaRPr lang="en-US"/>
          </a:p>
        </p:txBody>
      </p:sp>
    </p:spTree>
    <p:extLst>
      <p:ext uri="{BB962C8B-B14F-4D97-AF65-F5344CB8AC3E}">
        <p14:creationId xmlns:p14="http://schemas.microsoft.com/office/powerpoint/2010/main" val="1728118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8AD819-E4B3-4D18-B650-5725CC7D8148}" type="datetimeFigureOut">
              <a:rPr lang="en-US" smtClean="0"/>
              <a:t>8/12/2019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AB256-F455-4E96-A482-46F1A37E8FC5}" type="slidenum">
              <a:rPr lang="en-US" smtClean="0"/>
              <a:t>‹#›</a:t>
            </a:fld>
            <a:endParaRPr lang="en-US"/>
          </a:p>
        </p:txBody>
      </p:sp>
    </p:spTree>
    <p:extLst>
      <p:ext uri="{BB962C8B-B14F-4D97-AF65-F5344CB8AC3E}">
        <p14:creationId xmlns:p14="http://schemas.microsoft.com/office/powerpoint/2010/main" val="1290919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camel.apache.org/component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Apache camel</a:t>
            </a:r>
            <a:endParaRPr lang="en-US" dirty="0"/>
          </a:p>
        </p:txBody>
      </p:sp>
      <p:sp>
        <p:nvSpPr>
          <p:cNvPr id="3" name="Subtitle 2"/>
          <p:cNvSpPr>
            <a:spLocks noGrp="1"/>
          </p:cNvSpPr>
          <p:nvPr>
            <p:ph type="subTitle" idx="1"/>
          </p:nvPr>
        </p:nvSpPr>
        <p:spPr>
          <a:xfrm>
            <a:off x="6800850" y="4144963"/>
            <a:ext cx="4029075" cy="1655762"/>
          </a:xfrm>
        </p:spPr>
        <p:txBody>
          <a:bodyPr/>
          <a:lstStyle/>
          <a:p>
            <a:r>
              <a:rPr lang="en-US" dirty="0" smtClean="0"/>
              <a:t>Dadaram Jadhav</a:t>
            </a:r>
          </a:p>
          <a:p>
            <a:r>
              <a:rPr lang="en-US" dirty="0" smtClean="0"/>
              <a:t>Capgemini, </a:t>
            </a:r>
            <a:r>
              <a:rPr lang="en-US" dirty="0" err="1" smtClean="0"/>
              <a:t>Talwade</a:t>
            </a:r>
            <a:r>
              <a:rPr lang="en-US" dirty="0" smtClean="0"/>
              <a:t>, Pune</a:t>
            </a:r>
            <a:endParaRPr lang="en-US" dirty="0"/>
          </a:p>
        </p:txBody>
      </p:sp>
    </p:spTree>
    <p:extLst>
      <p:ext uri="{BB962C8B-B14F-4D97-AF65-F5344CB8AC3E}">
        <p14:creationId xmlns:p14="http://schemas.microsoft.com/office/powerpoint/2010/main" val="2155807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Exchange </a:t>
            </a:r>
            <a:endParaRPr lang="en-US" dirty="0"/>
          </a:p>
        </p:txBody>
      </p:sp>
      <p:sp>
        <p:nvSpPr>
          <p:cNvPr id="3" name="Content Placeholder 2"/>
          <p:cNvSpPr>
            <a:spLocks noGrp="1"/>
          </p:cNvSpPr>
          <p:nvPr>
            <p:ph idx="1"/>
          </p:nvPr>
        </p:nvSpPr>
        <p:spPr/>
        <p:txBody>
          <a:bodyPr>
            <a:normAutofit/>
          </a:bodyPr>
          <a:lstStyle/>
          <a:p>
            <a:r>
              <a:rPr lang="en-US" dirty="0"/>
              <a:t>Camel doesn't transport a message directly. </a:t>
            </a:r>
            <a:endParaRPr lang="en-US" dirty="0" smtClean="0"/>
          </a:p>
          <a:p>
            <a:r>
              <a:rPr lang="en-US" dirty="0" smtClean="0"/>
              <a:t>The </a:t>
            </a:r>
            <a:r>
              <a:rPr lang="en-US" dirty="0"/>
              <a:t>main reason is that a message flows only in one direction. </a:t>
            </a:r>
            <a:endParaRPr lang="en-US" dirty="0" smtClean="0"/>
          </a:p>
          <a:p>
            <a:r>
              <a:rPr lang="en-US" dirty="0" smtClean="0"/>
              <a:t>When </a:t>
            </a:r>
            <a:r>
              <a:rPr lang="en-US" dirty="0"/>
              <a:t>dealing with messaging, there are many Message Exchange Patterns (MEP) that we can </a:t>
            </a:r>
            <a:r>
              <a:rPr lang="en-US" dirty="0" smtClean="0"/>
              <a:t>use</a:t>
            </a:r>
          </a:p>
          <a:p>
            <a:r>
              <a:rPr lang="en-US" dirty="0"/>
              <a:t>We can see that Camel supports the following MEP:</a:t>
            </a:r>
          </a:p>
          <a:p>
            <a:r>
              <a:rPr lang="en-US" dirty="0" err="1" smtClean="0"/>
              <a:t>InOnly</a:t>
            </a:r>
            <a:r>
              <a:rPr lang="en-US" dirty="0" smtClean="0"/>
              <a:t>, </a:t>
            </a:r>
            <a:r>
              <a:rPr lang="en-US" dirty="0" err="1" smtClean="0"/>
              <a:t>InOptionalOut</a:t>
            </a:r>
            <a:r>
              <a:rPr lang="en-US" dirty="0" smtClean="0"/>
              <a:t>, </a:t>
            </a:r>
            <a:r>
              <a:rPr lang="en-US" dirty="0" err="1" smtClean="0"/>
              <a:t>InOut</a:t>
            </a:r>
            <a:endParaRPr lang="en-US" dirty="0"/>
          </a:p>
          <a:p>
            <a:r>
              <a:rPr lang="en-US" dirty="0" err="1" smtClean="0"/>
              <a:t>OutIn</a:t>
            </a:r>
            <a:r>
              <a:rPr lang="en-US" dirty="0" smtClean="0"/>
              <a:t>, </a:t>
            </a:r>
            <a:r>
              <a:rPr lang="en-US" dirty="0" err="1" smtClean="0"/>
              <a:t>OutOptionalIn</a:t>
            </a:r>
            <a:r>
              <a:rPr lang="en-US" dirty="0" smtClean="0"/>
              <a:t>, </a:t>
            </a:r>
            <a:r>
              <a:rPr lang="en-US" dirty="0" err="1" smtClean="0"/>
              <a:t>RobustInOnly</a:t>
            </a:r>
            <a:r>
              <a:rPr lang="en-US" dirty="0" smtClean="0"/>
              <a:t>, </a:t>
            </a:r>
            <a:r>
              <a:rPr lang="en-US" dirty="0" err="1" smtClean="0"/>
              <a:t>RobustOutOnly</a:t>
            </a:r>
            <a:endParaRPr lang="en-US" dirty="0"/>
          </a:p>
          <a:p>
            <a:endParaRPr lang="en-US" dirty="0"/>
          </a:p>
        </p:txBody>
      </p:sp>
    </p:spTree>
    <p:extLst>
      <p:ext uri="{BB962C8B-B14F-4D97-AF65-F5344CB8AC3E}">
        <p14:creationId xmlns:p14="http://schemas.microsoft.com/office/powerpoint/2010/main" val="195602323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dirty="0"/>
              <a:t>from("</a:t>
            </a:r>
            <a:r>
              <a:rPr lang="en-US" dirty="0" err="1"/>
              <a:t>direct:start</a:t>
            </a:r>
            <a:r>
              <a:rPr lang="en-US" dirty="0"/>
              <a:t>")</a:t>
            </a:r>
          </a:p>
          <a:p>
            <a:pPr marL="0" indent="0">
              <a:buNone/>
            </a:pPr>
            <a:r>
              <a:rPr lang="en-US" dirty="0"/>
              <a:t>    .split(body().tokenize("@"), new </a:t>
            </a:r>
            <a:r>
              <a:rPr lang="en-US" dirty="0" err="1"/>
              <a:t>MyOrderStrategy</a:t>
            </a:r>
            <a:r>
              <a:rPr lang="en-US" dirty="0"/>
              <a:t>())</a:t>
            </a:r>
          </a:p>
          <a:p>
            <a:pPr marL="0" indent="0">
              <a:buNone/>
            </a:pPr>
            <a:r>
              <a:rPr lang="en-US" dirty="0" smtClean="0"/>
              <a:t>.</a:t>
            </a:r>
            <a:r>
              <a:rPr lang="en-US" dirty="0"/>
              <a:t>to("</a:t>
            </a:r>
            <a:r>
              <a:rPr lang="en-US" dirty="0" err="1"/>
              <a:t>bean:MyOrderService?method</a:t>
            </a:r>
            <a:r>
              <a:rPr lang="en-US" dirty="0"/>
              <a:t>=</a:t>
            </a:r>
            <a:r>
              <a:rPr lang="en-US" dirty="0" err="1"/>
              <a:t>handleOrder</a:t>
            </a:r>
            <a:r>
              <a:rPr lang="en-US" dirty="0" smtClean="0"/>
              <a:t>")</a:t>
            </a:r>
          </a:p>
          <a:p>
            <a:pPr marL="0" indent="0">
              <a:buNone/>
            </a:pPr>
            <a:r>
              <a:rPr lang="en-US" dirty="0" smtClean="0"/>
              <a:t>.</a:t>
            </a:r>
            <a:r>
              <a:rPr lang="en-US" dirty="0"/>
              <a:t>end()</a:t>
            </a:r>
          </a:p>
          <a:p>
            <a:pPr marL="0" indent="0">
              <a:buNone/>
            </a:pPr>
            <a:r>
              <a:rPr lang="en-US" dirty="0" smtClean="0"/>
              <a:t>.</a:t>
            </a:r>
            <a:r>
              <a:rPr lang="en-US" dirty="0"/>
              <a:t>to("</a:t>
            </a:r>
            <a:r>
              <a:rPr lang="en-US" dirty="0" err="1"/>
              <a:t>bean:MyOrderService?method</a:t>
            </a:r>
            <a:r>
              <a:rPr lang="en-US" dirty="0"/>
              <a:t>=</a:t>
            </a:r>
            <a:r>
              <a:rPr lang="en-US" dirty="0" err="1"/>
              <a:t>buildCombinedResponse</a:t>
            </a:r>
            <a:r>
              <a:rPr lang="en-US" dirty="0"/>
              <a:t>")</a:t>
            </a:r>
          </a:p>
        </p:txBody>
      </p:sp>
    </p:spTree>
    <p:extLst>
      <p:ext uri="{BB962C8B-B14F-4D97-AF65-F5344CB8AC3E}">
        <p14:creationId xmlns:p14="http://schemas.microsoft.com/office/powerpoint/2010/main" val="411889863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Stream processing</a:t>
            </a:r>
          </a:p>
          <a:p>
            <a:pPr marL="0" indent="0">
              <a:buNone/>
            </a:pPr>
            <a:r>
              <a:rPr lang="en-US" dirty="0"/>
              <a:t>from("</a:t>
            </a:r>
            <a:r>
              <a:rPr lang="en-US" dirty="0" err="1"/>
              <a:t>direct:streaming</a:t>
            </a:r>
            <a:r>
              <a:rPr lang="en-US" dirty="0"/>
              <a:t>")</a:t>
            </a:r>
          </a:p>
          <a:p>
            <a:pPr marL="0" indent="0">
              <a:buNone/>
            </a:pPr>
            <a:r>
              <a:rPr lang="en-US" dirty="0"/>
              <a:t>  .split(body().tokenize(","), new </a:t>
            </a:r>
            <a:r>
              <a:rPr lang="en-US" dirty="0" err="1"/>
              <a:t>MyOrderStrategy</a:t>
            </a:r>
            <a:r>
              <a:rPr lang="en-US" dirty="0"/>
              <a:t>())</a:t>
            </a:r>
          </a:p>
          <a:p>
            <a:pPr marL="0" indent="0">
              <a:buNone/>
            </a:pPr>
            <a:r>
              <a:rPr lang="en-US" dirty="0"/>
              <a:t>    .</a:t>
            </a:r>
            <a:r>
              <a:rPr lang="en-US" dirty="0" err="1"/>
              <a:t>parallelProcessing</a:t>
            </a:r>
            <a:r>
              <a:rPr lang="en-US" dirty="0"/>
              <a:t>()</a:t>
            </a:r>
          </a:p>
          <a:p>
            <a:pPr marL="0" indent="0">
              <a:buNone/>
            </a:pPr>
            <a:r>
              <a:rPr lang="en-US" dirty="0"/>
              <a:t>    .streaming()</a:t>
            </a:r>
          </a:p>
          <a:p>
            <a:pPr marL="0" indent="0">
              <a:buNone/>
            </a:pPr>
            <a:r>
              <a:rPr lang="en-US" dirty="0"/>
              <a:t>    .to("</a:t>
            </a:r>
            <a:r>
              <a:rPr lang="en-US" dirty="0" err="1"/>
              <a:t>activemq:my.parts</a:t>
            </a:r>
            <a:r>
              <a:rPr lang="en-US" dirty="0"/>
              <a:t>")</a:t>
            </a:r>
          </a:p>
          <a:p>
            <a:pPr marL="0" indent="0">
              <a:buNone/>
            </a:pPr>
            <a:r>
              <a:rPr lang="en-US" dirty="0"/>
              <a:t>  .end()</a:t>
            </a:r>
          </a:p>
          <a:p>
            <a:pPr marL="0" indent="0">
              <a:buNone/>
            </a:pPr>
            <a:r>
              <a:rPr lang="en-US" dirty="0"/>
              <a:t>  .to("</a:t>
            </a:r>
            <a:r>
              <a:rPr lang="en-US" dirty="0" err="1"/>
              <a:t>activemq:all.parts</a:t>
            </a:r>
            <a:r>
              <a:rPr lang="en-US" dirty="0"/>
              <a:t>");</a:t>
            </a:r>
          </a:p>
        </p:txBody>
      </p:sp>
    </p:spTree>
    <p:extLst>
      <p:ext uri="{BB962C8B-B14F-4D97-AF65-F5344CB8AC3E}">
        <p14:creationId xmlns:p14="http://schemas.microsoft.com/office/powerpoint/2010/main" val="115030001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Aggregator</a:t>
            </a:r>
            <a:endParaRPr lang="en-US" dirty="0"/>
          </a:p>
        </p:txBody>
      </p:sp>
      <p:sp>
        <p:nvSpPr>
          <p:cNvPr id="3" name="Content Placeholder 2"/>
          <p:cNvSpPr>
            <a:spLocks noGrp="1"/>
          </p:cNvSpPr>
          <p:nvPr>
            <p:ph idx="1"/>
          </p:nvPr>
        </p:nvSpPr>
        <p:spPr/>
        <p:txBody>
          <a:bodyPr/>
          <a:lstStyle/>
          <a:p>
            <a:r>
              <a:rPr lang="en-US" dirty="0" smtClean="0"/>
              <a:t>It enables </a:t>
            </a:r>
            <a:r>
              <a:rPr lang="en-US" dirty="0"/>
              <a:t>you to combine a batch of related messages into a single message.</a:t>
            </a:r>
          </a:p>
        </p:txBody>
      </p:sp>
      <p:pic>
        <p:nvPicPr>
          <p:cNvPr id="34818" name="Picture 2" descr="Aggregato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975" y="2886074"/>
            <a:ext cx="7964748"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63913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from("</a:t>
            </a:r>
            <a:r>
              <a:rPr lang="en-US" dirty="0" err="1"/>
              <a:t>direct:start</a:t>
            </a:r>
            <a:r>
              <a:rPr lang="en-US" dirty="0"/>
              <a:t>")</a:t>
            </a:r>
          </a:p>
          <a:p>
            <a:pPr marL="0" indent="0">
              <a:buNone/>
            </a:pPr>
            <a:r>
              <a:rPr lang="en-US" dirty="0"/>
              <a:t>    .aggregate(header("id"), new </a:t>
            </a:r>
            <a:r>
              <a:rPr lang="en-US" dirty="0" err="1"/>
              <a:t>UseLatestAggregationStrategy</a:t>
            </a:r>
            <a:r>
              <a:rPr lang="en-US" dirty="0"/>
              <a:t>())</a:t>
            </a:r>
          </a:p>
          <a:p>
            <a:pPr marL="0" indent="0">
              <a:buNone/>
            </a:pPr>
            <a:r>
              <a:rPr lang="en-US" dirty="0"/>
              <a:t>    </a:t>
            </a:r>
            <a:r>
              <a:rPr lang="en-US" dirty="0" smtClean="0"/>
              <a:t>.</a:t>
            </a:r>
            <a:r>
              <a:rPr lang="en-US" dirty="0" err="1"/>
              <a:t>completionTimeout</a:t>
            </a:r>
            <a:r>
              <a:rPr lang="en-US" dirty="0"/>
              <a:t>(3000)</a:t>
            </a:r>
          </a:p>
          <a:p>
            <a:pPr marL="0" indent="0">
              <a:buNone/>
            </a:pPr>
            <a:r>
              <a:rPr lang="en-US" dirty="0"/>
              <a:t>    .to("</a:t>
            </a:r>
            <a:r>
              <a:rPr lang="en-US" dirty="0" err="1"/>
              <a:t>mock:aggregated</a:t>
            </a:r>
            <a:r>
              <a:rPr lang="en-US" dirty="0"/>
              <a:t>");</a:t>
            </a:r>
          </a:p>
        </p:txBody>
      </p:sp>
    </p:spTree>
    <p:extLst>
      <p:ext uri="{BB962C8B-B14F-4D97-AF65-F5344CB8AC3E}">
        <p14:creationId xmlns:p14="http://schemas.microsoft.com/office/powerpoint/2010/main" val="102561078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err="1" smtClean="0"/>
              <a:t>Resequencer</a:t>
            </a:r>
            <a:endParaRPr lang="en-US" dirty="0"/>
          </a:p>
        </p:txBody>
      </p:sp>
      <p:sp>
        <p:nvSpPr>
          <p:cNvPr id="3" name="Content Placeholder 2"/>
          <p:cNvSpPr>
            <a:spLocks noGrp="1"/>
          </p:cNvSpPr>
          <p:nvPr>
            <p:ph idx="1"/>
          </p:nvPr>
        </p:nvSpPr>
        <p:spPr/>
        <p:txBody>
          <a:bodyPr/>
          <a:lstStyle/>
          <a:p>
            <a:r>
              <a:rPr lang="en-US" dirty="0" smtClean="0"/>
              <a:t>It enables </a:t>
            </a:r>
            <a:r>
              <a:rPr lang="en-US" dirty="0"/>
              <a:t>you to </a:t>
            </a:r>
            <a:r>
              <a:rPr lang="en-US" dirty="0" err="1"/>
              <a:t>resequence</a:t>
            </a:r>
            <a:r>
              <a:rPr lang="en-US" dirty="0"/>
              <a:t> messages according to a sequencing </a:t>
            </a:r>
            <a:r>
              <a:rPr lang="en-US" dirty="0" smtClean="0"/>
              <a:t>expression</a:t>
            </a:r>
          </a:p>
          <a:p>
            <a:r>
              <a:rPr lang="en-US" dirty="0" smtClean="0"/>
              <a:t>Messages </a:t>
            </a:r>
            <a:r>
              <a:rPr lang="en-US" dirty="0"/>
              <a:t>that generate a low value for the sequencing expression are moved to the front of the batch and messages that generate a high value are moved to the back.</a:t>
            </a:r>
          </a:p>
        </p:txBody>
      </p:sp>
      <p:pic>
        <p:nvPicPr>
          <p:cNvPr id="36866" name="Picture 2" descr="Resequence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25" y="3956843"/>
            <a:ext cx="6883400" cy="1810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17615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from("</a:t>
            </a:r>
            <a:r>
              <a:rPr lang="en-US" dirty="0" err="1"/>
              <a:t>direct:start</a:t>
            </a:r>
            <a:r>
              <a:rPr lang="en-US" dirty="0" smtClean="0"/>
              <a:t>")</a:t>
            </a:r>
          </a:p>
          <a:p>
            <a:pPr marL="0" indent="0">
              <a:buNone/>
            </a:pPr>
            <a:r>
              <a:rPr lang="en-US" dirty="0" smtClean="0"/>
              <a:t>.</a:t>
            </a:r>
            <a:r>
              <a:rPr lang="en-US" dirty="0" err="1"/>
              <a:t>resequence</a:t>
            </a:r>
            <a:r>
              <a:rPr lang="en-US" dirty="0"/>
              <a:t>(header("</a:t>
            </a:r>
            <a:r>
              <a:rPr lang="en-US" dirty="0" err="1"/>
              <a:t>TimeStamp</a:t>
            </a:r>
            <a:r>
              <a:rPr lang="en-US" dirty="0" smtClean="0"/>
              <a:t>"))</a:t>
            </a:r>
          </a:p>
          <a:p>
            <a:pPr marL="0" indent="0">
              <a:buNone/>
            </a:pPr>
            <a:r>
              <a:rPr lang="en-US" dirty="0" smtClean="0"/>
              <a:t>.</a:t>
            </a:r>
            <a:r>
              <a:rPr lang="en-US" dirty="0"/>
              <a:t>to("</a:t>
            </a:r>
            <a:r>
              <a:rPr lang="en-US" dirty="0" err="1"/>
              <a:t>mock:result</a:t>
            </a:r>
            <a:r>
              <a:rPr lang="en-US" dirty="0"/>
              <a:t>");</a:t>
            </a:r>
          </a:p>
          <a:p>
            <a:endParaRPr lang="en-US" dirty="0"/>
          </a:p>
        </p:txBody>
      </p:sp>
    </p:spTree>
    <p:extLst>
      <p:ext uri="{BB962C8B-B14F-4D97-AF65-F5344CB8AC3E}">
        <p14:creationId xmlns:p14="http://schemas.microsoft.com/office/powerpoint/2010/main" val="29204506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a:t>Routing </a:t>
            </a:r>
            <a:r>
              <a:rPr lang="en-US" dirty="0" smtClean="0"/>
              <a:t>Slip</a:t>
            </a:r>
            <a:endParaRPr lang="en-US" dirty="0"/>
          </a:p>
        </p:txBody>
      </p:sp>
      <p:sp>
        <p:nvSpPr>
          <p:cNvPr id="3" name="Content Placeholder 2"/>
          <p:cNvSpPr>
            <a:spLocks noGrp="1"/>
          </p:cNvSpPr>
          <p:nvPr>
            <p:ph idx="1"/>
          </p:nvPr>
        </p:nvSpPr>
        <p:spPr/>
        <p:txBody>
          <a:bodyPr/>
          <a:lstStyle/>
          <a:p>
            <a:r>
              <a:rPr lang="en-US" dirty="0" smtClean="0"/>
              <a:t>It enables </a:t>
            </a:r>
            <a:r>
              <a:rPr lang="en-US" dirty="0"/>
              <a:t>you to route a message consecutively through a series of processing </a:t>
            </a:r>
            <a:r>
              <a:rPr lang="en-US" dirty="0" smtClean="0"/>
              <a:t>steps</a:t>
            </a:r>
          </a:p>
          <a:p>
            <a:r>
              <a:rPr lang="en-US" dirty="0" smtClean="0"/>
              <a:t>Sequence </a:t>
            </a:r>
            <a:r>
              <a:rPr lang="en-US" dirty="0"/>
              <a:t>of steps is not known at design time and can vary for each </a:t>
            </a:r>
            <a:r>
              <a:rPr lang="en-US" dirty="0" smtClean="0"/>
              <a:t>message</a:t>
            </a:r>
          </a:p>
          <a:p>
            <a:r>
              <a:rPr lang="en-US" dirty="0" smtClean="0"/>
              <a:t>The </a:t>
            </a:r>
            <a:r>
              <a:rPr lang="en-US" dirty="0"/>
              <a:t>list of endpoints through which the message should pass is stored in a header </a:t>
            </a:r>
            <a:r>
              <a:rPr lang="en-US" dirty="0" smtClean="0"/>
              <a:t>field</a:t>
            </a:r>
          </a:p>
          <a:p>
            <a:r>
              <a:rPr lang="en-US" dirty="0" smtClean="0"/>
              <a:t>Camel </a:t>
            </a:r>
            <a:r>
              <a:rPr lang="en-US" dirty="0"/>
              <a:t>reads at run time to construct a pipeline on the fly</a:t>
            </a:r>
            <a:r>
              <a:rPr lang="en-US" dirty="0" smtClean="0"/>
              <a:t>.</a:t>
            </a:r>
          </a:p>
          <a:p>
            <a:r>
              <a:rPr lang="en-US" dirty="0"/>
              <a:t>from("</a:t>
            </a:r>
            <a:r>
              <a:rPr lang="en-US" dirty="0" err="1"/>
              <a:t>direct:b</a:t>
            </a:r>
            <a:r>
              <a:rPr lang="en-US" dirty="0"/>
              <a:t>").</a:t>
            </a:r>
            <a:r>
              <a:rPr lang="en-US" dirty="0" err="1"/>
              <a:t>routingSlip</a:t>
            </a:r>
            <a:r>
              <a:rPr lang="en-US" dirty="0"/>
              <a:t>("</a:t>
            </a:r>
            <a:r>
              <a:rPr lang="en-US" dirty="0" err="1"/>
              <a:t>aRoutingSlipHeader</a:t>
            </a:r>
            <a:r>
              <a:rPr lang="en-US" dirty="0" smtClean="0"/>
              <a:t>");</a:t>
            </a:r>
            <a:endParaRPr lang="en-US" dirty="0"/>
          </a:p>
        </p:txBody>
      </p:sp>
    </p:spTree>
    <p:extLst>
      <p:ext uri="{BB962C8B-B14F-4D97-AF65-F5344CB8AC3E}">
        <p14:creationId xmlns:p14="http://schemas.microsoft.com/office/powerpoint/2010/main" val="254673237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endParaRPr lang="en-US" dirty="0"/>
          </a:p>
        </p:txBody>
      </p:sp>
      <p:pic>
        <p:nvPicPr>
          <p:cNvPr id="38914" name="Picture 2" descr="Routing Slip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925" y="2244725"/>
            <a:ext cx="8159750" cy="3747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03397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smtClean="0"/>
              <a:t>Throttler</a:t>
            </a:r>
            <a:endParaRPr lang="en-US" dirty="0"/>
          </a:p>
        </p:txBody>
      </p:sp>
      <p:sp>
        <p:nvSpPr>
          <p:cNvPr id="3" name="Content Placeholder 2"/>
          <p:cNvSpPr>
            <a:spLocks noGrp="1"/>
          </p:cNvSpPr>
          <p:nvPr>
            <p:ph idx="1"/>
          </p:nvPr>
        </p:nvSpPr>
        <p:spPr/>
        <p:txBody>
          <a:bodyPr/>
          <a:lstStyle/>
          <a:p>
            <a:r>
              <a:rPr lang="en-US" dirty="0"/>
              <a:t>A </a:t>
            </a:r>
            <a:r>
              <a:rPr lang="en-US" dirty="0" err="1"/>
              <a:t>throttler</a:t>
            </a:r>
            <a:r>
              <a:rPr lang="en-US" dirty="0"/>
              <a:t> is a processor that limits the flow rate of incoming </a:t>
            </a:r>
            <a:r>
              <a:rPr lang="en-US" dirty="0" smtClean="0"/>
              <a:t>messages</a:t>
            </a:r>
          </a:p>
          <a:p>
            <a:r>
              <a:rPr lang="en-US" dirty="0" smtClean="0"/>
              <a:t>You </a:t>
            </a:r>
            <a:r>
              <a:rPr lang="en-US" dirty="0"/>
              <a:t>can use this pattern to protect a target endpoint from getting </a:t>
            </a:r>
            <a:r>
              <a:rPr lang="en-US" dirty="0" smtClean="0"/>
              <a:t>overloaded</a:t>
            </a:r>
          </a:p>
          <a:p>
            <a:r>
              <a:rPr lang="en-US" dirty="0" smtClean="0"/>
              <a:t>Pattern implemented using </a:t>
            </a:r>
            <a:r>
              <a:rPr lang="en-US" dirty="0"/>
              <a:t>the throttle</a:t>
            </a:r>
            <a:r>
              <a:rPr lang="en-US" dirty="0" smtClean="0"/>
              <a:t>()</a:t>
            </a:r>
          </a:p>
          <a:p>
            <a:r>
              <a:rPr lang="en-US" dirty="0" smtClean="0"/>
              <a:t>from</a:t>
            </a:r>
            <a:r>
              <a:rPr lang="en-US" dirty="0"/>
              <a:t>("</a:t>
            </a:r>
            <a:r>
              <a:rPr lang="en-US" dirty="0" err="1"/>
              <a:t>seda:a</a:t>
            </a:r>
            <a:r>
              <a:rPr lang="en-US" dirty="0"/>
              <a:t>").throttle(100).to("</a:t>
            </a:r>
            <a:r>
              <a:rPr lang="en-US" dirty="0" err="1"/>
              <a:t>seda:b</a:t>
            </a:r>
            <a:r>
              <a:rPr lang="en-US" dirty="0"/>
              <a:t>");</a:t>
            </a:r>
          </a:p>
          <a:p>
            <a:endParaRPr lang="en-US" dirty="0"/>
          </a:p>
        </p:txBody>
      </p:sp>
    </p:spTree>
    <p:extLst>
      <p:ext uri="{BB962C8B-B14F-4D97-AF65-F5344CB8AC3E}">
        <p14:creationId xmlns:p14="http://schemas.microsoft.com/office/powerpoint/2010/main" val="160634233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Delayer</a:t>
            </a:r>
            <a:endParaRPr lang="en-US" dirty="0"/>
          </a:p>
        </p:txBody>
      </p:sp>
      <p:sp>
        <p:nvSpPr>
          <p:cNvPr id="3" name="Content Placeholder 2"/>
          <p:cNvSpPr>
            <a:spLocks noGrp="1"/>
          </p:cNvSpPr>
          <p:nvPr>
            <p:ph idx="1"/>
          </p:nvPr>
        </p:nvSpPr>
        <p:spPr/>
        <p:txBody>
          <a:bodyPr/>
          <a:lstStyle/>
          <a:p>
            <a:r>
              <a:rPr lang="en-US" dirty="0" smtClean="0"/>
              <a:t>It is </a:t>
            </a:r>
            <a:r>
              <a:rPr lang="en-US" dirty="0"/>
              <a:t>a processor that enables you to apply a relative time delay to incoming messages.</a:t>
            </a:r>
          </a:p>
          <a:p>
            <a:r>
              <a:rPr lang="en-US" dirty="0"/>
              <a:t>from("</a:t>
            </a:r>
            <a:r>
              <a:rPr lang="en-US" dirty="0" err="1"/>
              <a:t>seda:a</a:t>
            </a:r>
            <a:r>
              <a:rPr lang="en-US" dirty="0"/>
              <a:t>").delay(2000).to("</a:t>
            </a:r>
            <a:r>
              <a:rPr lang="en-US" dirty="0" err="1"/>
              <a:t>mock:result</a:t>
            </a:r>
            <a:r>
              <a:rPr lang="en-US" dirty="0"/>
              <a:t>");</a:t>
            </a:r>
          </a:p>
          <a:p>
            <a:r>
              <a:rPr lang="en-US" dirty="0" smtClean="0"/>
              <a:t>You can use an expression combined with a bean to determine the delay as follows:</a:t>
            </a:r>
          </a:p>
          <a:p>
            <a:pPr marL="0" indent="0">
              <a:buNone/>
            </a:pPr>
            <a:r>
              <a:rPr lang="en-US" dirty="0" smtClean="0"/>
              <a:t>from("</a:t>
            </a:r>
            <a:r>
              <a:rPr lang="en-US" dirty="0" err="1" smtClean="0"/>
              <a:t>activemq:foo</a:t>
            </a:r>
            <a:r>
              <a:rPr lang="en-US" dirty="0" smtClean="0"/>
              <a:t>").</a:t>
            </a:r>
          </a:p>
          <a:p>
            <a:pPr marL="0" indent="0">
              <a:buNone/>
            </a:pPr>
            <a:r>
              <a:rPr lang="en-US" dirty="0" smtClean="0"/>
              <a:t>  </a:t>
            </a:r>
            <a:r>
              <a:rPr lang="en-US" dirty="0"/>
              <a:t>delay().expression().method("</a:t>
            </a:r>
            <a:r>
              <a:rPr lang="en-US" dirty="0" err="1"/>
              <a:t>someBean</a:t>
            </a:r>
            <a:r>
              <a:rPr lang="en-US" dirty="0"/>
              <a:t>", "</a:t>
            </a:r>
            <a:r>
              <a:rPr lang="en-US" dirty="0" err="1"/>
              <a:t>computeDelay</a:t>
            </a:r>
            <a:r>
              <a:rPr lang="en-US" dirty="0"/>
              <a:t>").</a:t>
            </a:r>
          </a:p>
          <a:p>
            <a:pPr marL="0" indent="0">
              <a:buNone/>
            </a:pPr>
            <a:r>
              <a:rPr lang="en-US" dirty="0"/>
              <a:t>  to("</a:t>
            </a:r>
            <a:r>
              <a:rPr lang="en-US" dirty="0" err="1"/>
              <a:t>activemq:bar</a:t>
            </a:r>
            <a:r>
              <a:rPr lang="en-US" dirty="0"/>
              <a:t>");</a:t>
            </a:r>
          </a:p>
        </p:txBody>
      </p:sp>
    </p:spTree>
    <p:extLst>
      <p:ext uri="{BB962C8B-B14F-4D97-AF65-F5344CB8AC3E}">
        <p14:creationId xmlns:p14="http://schemas.microsoft.com/office/powerpoint/2010/main" val="3763479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As a message flows in only one direction, in order to support the different MEPs, we need two messages:</a:t>
            </a:r>
          </a:p>
          <a:p>
            <a:r>
              <a:rPr lang="en-US" dirty="0"/>
              <a:t>The first message is mandatory as it's the in message</a:t>
            </a:r>
          </a:p>
          <a:p>
            <a:r>
              <a:rPr lang="en-US" dirty="0"/>
              <a:t>The second message is </a:t>
            </a:r>
            <a:r>
              <a:rPr lang="en-US" dirty="0" smtClean="0"/>
              <a:t>optional as </a:t>
            </a:r>
            <a:r>
              <a:rPr lang="en-US" dirty="0"/>
              <a:t>it's the out message</a:t>
            </a:r>
          </a:p>
          <a:p>
            <a:r>
              <a:rPr lang="en-US" dirty="0"/>
              <a:t>That's why Camel </a:t>
            </a:r>
            <a:r>
              <a:rPr lang="en-US" b="1" dirty="0"/>
              <a:t>wraps </a:t>
            </a:r>
            <a:r>
              <a:rPr lang="en-US" dirty="0"/>
              <a:t>the messages into an Exchange object: the actual object transported is the Exchange, acting as a messages container with all meta-data required for the routing logic.</a:t>
            </a:r>
          </a:p>
        </p:txBody>
      </p:sp>
    </p:spTree>
    <p:extLst>
      <p:ext uri="{BB962C8B-B14F-4D97-AF65-F5344CB8AC3E}">
        <p14:creationId xmlns:p14="http://schemas.microsoft.com/office/powerpoint/2010/main" val="312130767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a:t>Load </a:t>
            </a:r>
            <a:r>
              <a:rPr lang="en-US" dirty="0" smtClean="0"/>
              <a:t>Balancer</a:t>
            </a:r>
            <a:endParaRPr lang="en-US" dirty="0"/>
          </a:p>
        </p:txBody>
      </p:sp>
      <p:sp>
        <p:nvSpPr>
          <p:cNvPr id="3" name="Content Placeholder 2"/>
          <p:cNvSpPr>
            <a:spLocks noGrp="1"/>
          </p:cNvSpPr>
          <p:nvPr>
            <p:ph idx="1"/>
          </p:nvPr>
        </p:nvSpPr>
        <p:spPr/>
        <p:txBody>
          <a:bodyPr>
            <a:normAutofit/>
          </a:bodyPr>
          <a:lstStyle/>
          <a:p>
            <a:r>
              <a:rPr lang="en-US" dirty="0" smtClean="0"/>
              <a:t>It allows us </a:t>
            </a:r>
            <a:r>
              <a:rPr lang="en-US" dirty="0"/>
              <a:t>to delegate message processing to one of several </a:t>
            </a:r>
            <a:r>
              <a:rPr lang="en-US" dirty="0" smtClean="0"/>
              <a:t>endpoints using load-balancing </a:t>
            </a:r>
            <a:r>
              <a:rPr lang="en-US" dirty="0"/>
              <a:t>policies.</a:t>
            </a:r>
          </a:p>
          <a:p>
            <a:r>
              <a:rPr lang="en-US" dirty="0"/>
              <a:t>from("</a:t>
            </a:r>
            <a:r>
              <a:rPr lang="en-US" dirty="0" err="1"/>
              <a:t>direct:start</a:t>
            </a:r>
            <a:r>
              <a:rPr lang="en-US" dirty="0"/>
              <a:t>").</a:t>
            </a:r>
            <a:r>
              <a:rPr lang="en-US" dirty="0" err="1"/>
              <a:t>loadBalance</a:t>
            </a:r>
            <a:r>
              <a:rPr lang="en-US" dirty="0"/>
              <a:t>().</a:t>
            </a:r>
            <a:r>
              <a:rPr lang="en-US" dirty="0" err="1"/>
              <a:t>roundRobin</a:t>
            </a:r>
            <a:r>
              <a:rPr lang="en-US" dirty="0"/>
              <a:t>().to("</a:t>
            </a:r>
            <a:r>
              <a:rPr lang="en-US" dirty="0" err="1"/>
              <a:t>mock:x</a:t>
            </a:r>
            <a:r>
              <a:rPr lang="en-US" dirty="0"/>
              <a:t>", "</a:t>
            </a:r>
            <a:r>
              <a:rPr lang="en-US" dirty="0" err="1"/>
              <a:t>mock:y</a:t>
            </a:r>
            <a:r>
              <a:rPr lang="en-US" dirty="0"/>
              <a:t>", "</a:t>
            </a:r>
            <a:r>
              <a:rPr lang="en-US" dirty="0" err="1"/>
              <a:t>mock:z</a:t>
            </a:r>
            <a:r>
              <a:rPr lang="en-US" dirty="0"/>
              <a:t>");</a:t>
            </a:r>
          </a:p>
          <a:p>
            <a:r>
              <a:rPr lang="en-US" dirty="0"/>
              <a:t>The Apache Camel load balancer supports the following load-balancing </a:t>
            </a:r>
            <a:r>
              <a:rPr lang="en-US" dirty="0" err="1" smtClean="0"/>
              <a:t>policies:Round</a:t>
            </a:r>
            <a:r>
              <a:rPr lang="en-US" dirty="0" smtClean="0"/>
              <a:t> robin, Random, Sticky, Topic, Failover, Weighted </a:t>
            </a:r>
            <a:r>
              <a:rPr lang="en-US" dirty="0"/>
              <a:t>round robin and weighted </a:t>
            </a:r>
            <a:r>
              <a:rPr lang="en-US" dirty="0" smtClean="0"/>
              <a:t>random, Custom </a:t>
            </a:r>
            <a:r>
              <a:rPr lang="en-US" dirty="0"/>
              <a:t>Load </a:t>
            </a:r>
            <a:r>
              <a:rPr lang="en-US" dirty="0" smtClean="0"/>
              <a:t>Balancer</a:t>
            </a:r>
            <a:endParaRPr lang="en-US" dirty="0"/>
          </a:p>
        </p:txBody>
      </p:sp>
    </p:spTree>
    <p:extLst>
      <p:ext uri="{BB962C8B-B14F-4D97-AF65-F5344CB8AC3E}">
        <p14:creationId xmlns:p14="http://schemas.microsoft.com/office/powerpoint/2010/main" val="268095888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a:t>
            </a:r>
            <a:endParaRPr lang="en-US" dirty="0"/>
          </a:p>
        </p:txBody>
      </p:sp>
      <p:sp>
        <p:nvSpPr>
          <p:cNvPr id="3" name="Content Placeholder 2"/>
          <p:cNvSpPr>
            <a:spLocks noGrp="1"/>
          </p:cNvSpPr>
          <p:nvPr>
            <p:ph idx="1"/>
          </p:nvPr>
        </p:nvSpPr>
        <p:spPr/>
        <p:txBody>
          <a:bodyPr/>
          <a:lstStyle/>
          <a:p>
            <a:r>
              <a:rPr lang="en-US" dirty="0" smtClean="0"/>
              <a:t>It is </a:t>
            </a:r>
            <a:r>
              <a:rPr lang="en-US" dirty="0"/>
              <a:t>a variation of the recipient list with a fixed destination </a:t>
            </a:r>
            <a:r>
              <a:rPr lang="en-US" dirty="0" smtClean="0"/>
              <a:t>pattern</a:t>
            </a:r>
          </a:p>
          <a:p>
            <a:r>
              <a:rPr lang="en-US" dirty="0" smtClean="0"/>
              <a:t>It </a:t>
            </a:r>
            <a:r>
              <a:rPr lang="en-US" dirty="0" smtClean="0"/>
              <a:t>is </a:t>
            </a:r>
            <a:r>
              <a:rPr lang="en-US" dirty="0"/>
              <a:t>compatible with the </a:t>
            </a:r>
            <a:r>
              <a:rPr lang="en-US" dirty="0" err="1"/>
              <a:t>InOut</a:t>
            </a:r>
            <a:r>
              <a:rPr lang="en-US" dirty="0"/>
              <a:t> message exchange </a:t>
            </a:r>
            <a:r>
              <a:rPr lang="en-US" dirty="0" smtClean="0"/>
              <a:t>pattern</a:t>
            </a:r>
          </a:p>
          <a:p>
            <a:r>
              <a:rPr lang="en-US" dirty="0" smtClean="0"/>
              <a:t>This </a:t>
            </a:r>
            <a:r>
              <a:rPr lang="en-US" dirty="0"/>
              <a:t>is in contrast to recipient list, which is only compatible with the </a:t>
            </a:r>
            <a:r>
              <a:rPr lang="en-US" dirty="0" err="1"/>
              <a:t>InOnly</a:t>
            </a:r>
            <a:r>
              <a:rPr lang="en-US" dirty="0"/>
              <a:t> exchange </a:t>
            </a:r>
            <a:r>
              <a:rPr lang="en-US" dirty="0" smtClean="0"/>
              <a:t>pattern</a:t>
            </a:r>
            <a:endParaRPr lang="en-US" dirty="0"/>
          </a:p>
          <a:p>
            <a:pPr marL="0" indent="0">
              <a:buNone/>
            </a:pPr>
            <a:endParaRPr lang="en-US" dirty="0" smtClean="0"/>
          </a:p>
          <a:p>
            <a:pPr marL="0" indent="0">
              <a:buNone/>
            </a:pPr>
            <a:r>
              <a:rPr lang="en-US" dirty="0"/>
              <a:t>from("</a:t>
            </a:r>
            <a:r>
              <a:rPr lang="en-US" dirty="0" err="1"/>
              <a:t>cxf:bean:offer</a:t>
            </a:r>
            <a:r>
              <a:rPr lang="en-US" dirty="0"/>
              <a:t>").multicast(new </a:t>
            </a:r>
            <a:r>
              <a:rPr lang="en-US" dirty="0" err="1"/>
              <a:t>HighestBidAggregationStrategy</a:t>
            </a:r>
            <a:r>
              <a:rPr lang="en-US" dirty="0"/>
              <a:t>()).</a:t>
            </a:r>
          </a:p>
          <a:p>
            <a:pPr marL="0" indent="0">
              <a:buNone/>
            </a:pPr>
            <a:r>
              <a:rPr lang="en-US" dirty="0"/>
              <a:t>    to("cxf:bean:Buyer1", "cxf:bean:Buyer2", "cxf:bean:Buyer3");</a:t>
            </a:r>
          </a:p>
        </p:txBody>
      </p:sp>
    </p:spTree>
    <p:extLst>
      <p:ext uri="{BB962C8B-B14F-4D97-AF65-F5344CB8AC3E}">
        <p14:creationId xmlns:p14="http://schemas.microsoft.com/office/powerpoint/2010/main" val="289411161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4034" name="Picture 2" descr="Multicast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2124869"/>
            <a:ext cx="7410450" cy="3159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25795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a:t>Composed Message </a:t>
            </a:r>
            <a:r>
              <a:rPr lang="en-US" dirty="0" smtClean="0"/>
              <a:t>Processor</a:t>
            </a:r>
            <a:endParaRPr lang="en-US" dirty="0"/>
          </a:p>
        </p:txBody>
      </p:sp>
      <p:sp>
        <p:nvSpPr>
          <p:cNvPr id="3" name="Content Placeholder 2"/>
          <p:cNvSpPr>
            <a:spLocks noGrp="1"/>
          </p:cNvSpPr>
          <p:nvPr>
            <p:ph idx="1"/>
          </p:nvPr>
        </p:nvSpPr>
        <p:spPr/>
        <p:txBody>
          <a:bodyPr/>
          <a:lstStyle/>
          <a:p>
            <a:r>
              <a:rPr lang="en-US" dirty="0" smtClean="0"/>
              <a:t>It allows </a:t>
            </a:r>
            <a:r>
              <a:rPr lang="en-US" dirty="0"/>
              <a:t>you to process a composite message by splitting it </a:t>
            </a:r>
            <a:r>
              <a:rPr lang="en-US" dirty="0" smtClean="0"/>
              <a:t>up</a:t>
            </a:r>
          </a:p>
          <a:p>
            <a:r>
              <a:rPr lang="en-US" dirty="0" smtClean="0"/>
              <a:t>Routing </a:t>
            </a:r>
            <a:r>
              <a:rPr lang="en-US" dirty="0"/>
              <a:t>the sub-messages to appropriate </a:t>
            </a:r>
            <a:r>
              <a:rPr lang="en-US" dirty="0" smtClean="0"/>
              <a:t>destinations</a:t>
            </a:r>
          </a:p>
          <a:p>
            <a:r>
              <a:rPr lang="en-US" dirty="0" smtClean="0"/>
              <a:t>re-aggregating </a:t>
            </a:r>
            <a:r>
              <a:rPr lang="en-US" dirty="0"/>
              <a:t>the responses back into a single message.</a:t>
            </a:r>
          </a:p>
        </p:txBody>
      </p:sp>
      <p:pic>
        <p:nvPicPr>
          <p:cNvPr id="46082" name="Picture 2" descr="Composed Message Processo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999" y="3481387"/>
            <a:ext cx="7597775" cy="2758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97942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split up the order so individual </a:t>
            </a:r>
            <a:r>
              <a:rPr lang="en-US" dirty="0" err="1"/>
              <a:t>OrderItems</a:t>
            </a:r>
            <a:r>
              <a:rPr lang="en-US" dirty="0"/>
              <a:t> can be validated by the appropriate bean</a:t>
            </a:r>
          </a:p>
          <a:p>
            <a:pPr marL="0" indent="0">
              <a:buNone/>
            </a:pPr>
            <a:r>
              <a:rPr lang="en-US" dirty="0"/>
              <a:t>from("</a:t>
            </a:r>
            <a:r>
              <a:rPr lang="en-US" dirty="0" err="1"/>
              <a:t>direct:start</a:t>
            </a:r>
            <a:r>
              <a:rPr lang="en-US" dirty="0"/>
              <a:t>")</a:t>
            </a:r>
          </a:p>
          <a:p>
            <a:pPr marL="0" indent="0">
              <a:buNone/>
            </a:pPr>
            <a:r>
              <a:rPr lang="en-US" dirty="0"/>
              <a:t>    .split().body()</a:t>
            </a:r>
          </a:p>
          <a:p>
            <a:pPr marL="0" indent="0">
              <a:buNone/>
            </a:pPr>
            <a:r>
              <a:rPr lang="en-US" dirty="0"/>
              <a:t>    .choice() </a:t>
            </a:r>
          </a:p>
          <a:p>
            <a:pPr marL="0" indent="0">
              <a:buNone/>
            </a:pPr>
            <a:r>
              <a:rPr lang="en-US" dirty="0"/>
              <a:t>        .when().method("</a:t>
            </a:r>
            <a:r>
              <a:rPr lang="en-US" dirty="0" err="1"/>
              <a:t>orderItemHelper</a:t>
            </a:r>
            <a:r>
              <a:rPr lang="en-US" dirty="0"/>
              <a:t>", "</a:t>
            </a:r>
            <a:r>
              <a:rPr lang="en-US" dirty="0" err="1"/>
              <a:t>isWidget</a:t>
            </a:r>
            <a:r>
              <a:rPr lang="en-US" dirty="0"/>
              <a:t>")</a:t>
            </a:r>
          </a:p>
          <a:p>
            <a:pPr marL="0" indent="0">
              <a:buNone/>
            </a:pPr>
            <a:r>
              <a:rPr lang="en-US" dirty="0"/>
              <a:t>            .to("</a:t>
            </a:r>
            <a:r>
              <a:rPr lang="en-US" dirty="0" err="1"/>
              <a:t>bean:widgetInventory</a:t>
            </a:r>
            <a:r>
              <a:rPr lang="en-US" dirty="0"/>
              <a:t>")</a:t>
            </a:r>
          </a:p>
          <a:p>
            <a:pPr marL="0" indent="0">
              <a:buNone/>
            </a:pPr>
            <a:r>
              <a:rPr lang="en-US" dirty="0"/>
              <a:t>        .otherwise()</a:t>
            </a:r>
          </a:p>
          <a:p>
            <a:pPr marL="0" indent="0">
              <a:buNone/>
            </a:pPr>
            <a:r>
              <a:rPr lang="en-US" dirty="0"/>
              <a:t>            .to("</a:t>
            </a:r>
            <a:r>
              <a:rPr lang="en-US" dirty="0" err="1"/>
              <a:t>bean:gadgetInventory</a:t>
            </a:r>
            <a:r>
              <a:rPr lang="en-US" dirty="0"/>
              <a:t>")</a:t>
            </a:r>
          </a:p>
          <a:p>
            <a:pPr marL="0" indent="0">
              <a:buNone/>
            </a:pPr>
            <a:r>
              <a:rPr lang="en-US" dirty="0"/>
              <a:t>    .end()</a:t>
            </a:r>
          </a:p>
          <a:p>
            <a:pPr marL="0" indent="0">
              <a:buNone/>
            </a:pPr>
            <a:r>
              <a:rPr lang="en-US" dirty="0"/>
              <a:t>    .to("</a:t>
            </a:r>
            <a:r>
              <a:rPr lang="en-US" dirty="0" err="1"/>
              <a:t>seda:aggregate</a:t>
            </a:r>
            <a:r>
              <a:rPr lang="en-US" dirty="0" smtClean="0"/>
              <a:t>");</a:t>
            </a:r>
            <a:endParaRPr lang="en-US" dirty="0"/>
          </a:p>
        </p:txBody>
      </p:sp>
    </p:spTree>
    <p:extLst>
      <p:ext uri="{BB962C8B-B14F-4D97-AF65-F5344CB8AC3E}">
        <p14:creationId xmlns:p14="http://schemas.microsoft.com/office/powerpoint/2010/main" val="334817938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 collect and re-assemble the validated </a:t>
            </a:r>
            <a:r>
              <a:rPr lang="en-US" dirty="0" err="1"/>
              <a:t>OrderItems</a:t>
            </a:r>
            <a:r>
              <a:rPr lang="en-US" dirty="0"/>
              <a:t> into an order again</a:t>
            </a:r>
          </a:p>
          <a:p>
            <a:pPr marL="0" indent="0">
              <a:buNone/>
            </a:pPr>
            <a:r>
              <a:rPr lang="en-US" dirty="0"/>
              <a:t>from("</a:t>
            </a:r>
            <a:r>
              <a:rPr lang="en-US" dirty="0" err="1"/>
              <a:t>seda:aggregate</a:t>
            </a:r>
            <a:r>
              <a:rPr lang="en-US" dirty="0"/>
              <a:t>")</a:t>
            </a:r>
          </a:p>
          <a:p>
            <a:pPr marL="0" indent="0">
              <a:buNone/>
            </a:pPr>
            <a:r>
              <a:rPr lang="en-US" dirty="0"/>
              <a:t>    .aggregate(new </a:t>
            </a:r>
            <a:r>
              <a:rPr lang="en-US" dirty="0" err="1"/>
              <a:t>MyOrderAggregationStrategy</a:t>
            </a:r>
            <a:r>
              <a:rPr lang="en-US" dirty="0"/>
              <a:t>())</a:t>
            </a:r>
          </a:p>
          <a:p>
            <a:pPr marL="0" indent="0">
              <a:buNone/>
            </a:pPr>
            <a:r>
              <a:rPr lang="en-US" dirty="0"/>
              <a:t>    .header("</a:t>
            </a:r>
            <a:r>
              <a:rPr lang="en-US" dirty="0" err="1"/>
              <a:t>orderId</a:t>
            </a:r>
            <a:r>
              <a:rPr lang="en-US" dirty="0"/>
              <a:t>")</a:t>
            </a:r>
          </a:p>
          <a:p>
            <a:pPr marL="0" indent="0">
              <a:buNone/>
            </a:pPr>
            <a:r>
              <a:rPr lang="en-US" dirty="0"/>
              <a:t>    .</a:t>
            </a:r>
            <a:r>
              <a:rPr lang="en-US" dirty="0" err="1"/>
              <a:t>completionTimeout</a:t>
            </a:r>
            <a:r>
              <a:rPr lang="en-US" dirty="0"/>
              <a:t>(1000L)</a:t>
            </a:r>
          </a:p>
          <a:p>
            <a:pPr marL="0" indent="0">
              <a:buNone/>
            </a:pPr>
            <a:r>
              <a:rPr lang="en-US" dirty="0"/>
              <a:t>    .to("</a:t>
            </a:r>
            <a:r>
              <a:rPr lang="en-US" dirty="0" err="1"/>
              <a:t>mock:result</a:t>
            </a:r>
            <a:r>
              <a:rPr lang="en-US" dirty="0"/>
              <a:t>");</a:t>
            </a:r>
          </a:p>
          <a:p>
            <a:pPr marL="0" indent="0">
              <a:buNone/>
            </a:pPr>
            <a:endParaRPr lang="en-US" dirty="0"/>
          </a:p>
        </p:txBody>
      </p:sp>
    </p:spTree>
    <p:extLst>
      <p:ext uri="{BB962C8B-B14F-4D97-AF65-F5344CB8AC3E}">
        <p14:creationId xmlns:p14="http://schemas.microsoft.com/office/powerpoint/2010/main" val="106567499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smtClean="0"/>
              <a:t>Scatter-Gather</a:t>
            </a:r>
            <a:endParaRPr lang="en-US" dirty="0"/>
          </a:p>
        </p:txBody>
      </p:sp>
      <p:sp>
        <p:nvSpPr>
          <p:cNvPr id="3" name="Content Placeholder 2"/>
          <p:cNvSpPr>
            <a:spLocks noGrp="1"/>
          </p:cNvSpPr>
          <p:nvPr>
            <p:ph idx="1"/>
          </p:nvPr>
        </p:nvSpPr>
        <p:spPr/>
        <p:txBody>
          <a:bodyPr/>
          <a:lstStyle/>
          <a:p>
            <a:r>
              <a:rPr lang="en-US" dirty="0" smtClean="0"/>
              <a:t>It enables </a:t>
            </a:r>
            <a:r>
              <a:rPr lang="en-US" dirty="0"/>
              <a:t>you to route messages to a number of dynamically specified recipients and re-aggregate the responses back into a single message.</a:t>
            </a:r>
          </a:p>
        </p:txBody>
      </p:sp>
      <p:pic>
        <p:nvPicPr>
          <p:cNvPr id="48130" name="Picture 2" descr="Scatter-Gathe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4088" y="3105150"/>
            <a:ext cx="4464823"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28010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from("</a:t>
            </a:r>
            <a:r>
              <a:rPr lang="en-US" dirty="0" err="1"/>
              <a:t>direct:start</a:t>
            </a:r>
            <a:r>
              <a:rPr lang="en-US" dirty="0"/>
              <a:t>").multicast().to("seda:vendor1", "seda:vendor2", "seda:vendor3</a:t>
            </a:r>
            <a:r>
              <a:rPr lang="en-US" dirty="0" smtClean="0"/>
              <a:t>");</a:t>
            </a:r>
          </a:p>
          <a:p>
            <a:pPr marL="0" indent="0">
              <a:buNone/>
            </a:pPr>
            <a:endParaRPr lang="en-US" dirty="0" smtClean="0"/>
          </a:p>
          <a:p>
            <a:pPr marL="0" indent="0">
              <a:buNone/>
            </a:pPr>
            <a:r>
              <a:rPr lang="en-US" dirty="0" smtClean="0"/>
              <a:t>from</a:t>
            </a:r>
            <a:r>
              <a:rPr lang="en-US" dirty="0"/>
              <a:t>("seda:vendor1").to("bean:vendor1").to("</a:t>
            </a:r>
            <a:r>
              <a:rPr lang="en-US" dirty="0" err="1"/>
              <a:t>seda:quoteAggregator</a:t>
            </a:r>
            <a:r>
              <a:rPr lang="en-US" dirty="0"/>
              <a:t>");</a:t>
            </a:r>
          </a:p>
          <a:p>
            <a:pPr marL="0" indent="0">
              <a:buNone/>
            </a:pPr>
            <a:r>
              <a:rPr lang="en-US" dirty="0"/>
              <a:t>from("seda:vendor2").to("bean:vendor2").to("</a:t>
            </a:r>
            <a:r>
              <a:rPr lang="en-US" dirty="0" err="1"/>
              <a:t>seda:quoteAggregator</a:t>
            </a:r>
            <a:r>
              <a:rPr lang="en-US" dirty="0"/>
              <a:t>");</a:t>
            </a:r>
          </a:p>
          <a:p>
            <a:pPr marL="0" indent="0">
              <a:buNone/>
            </a:pPr>
            <a:r>
              <a:rPr lang="en-US" dirty="0"/>
              <a:t>from("seda:vendor3").to("bean:vendor3").to("</a:t>
            </a:r>
            <a:r>
              <a:rPr lang="en-US" dirty="0" err="1"/>
              <a:t>seda:quoteAggregator</a:t>
            </a:r>
            <a:r>
              <a:rPr lang="en-US" dirty="0" smtClean="0"/>
              <a:t>");</a:t>
            </a:r>
          </a:p>
          <a:p>
            <a:pPr marL="0" indent="0">
              <a:buNone/>
            </a:pPr>
            <a:endParaRPr lang="en-US" dirty="0" smtClean="0"/>
          </a:p>
          <a:p>
            <a:pPr marL="0" indent="0">
              <a:buNone/>
            </a:pPr>
            <a:r>
              <a:rPr lang="en-US" dirty="0" smtClean="0"/>
              <a:t>from</a:t>
            </a:r>
            <a:r>
              <a:rPr lang="en-US" dirty="0"/>
              <a:t>("</a:t>
            </a:r>
            <a:r>
              <a:rPr lang="en-US" dirty="0" err="1"/>
              <a:t>seda:quoteAggregator</a:t>
            </a:r>
            <a:r>
              <a:rPr lang="en-US" dirty="0"/>
              <a:t>")</a:t>
            </a:r>
          </a:p>
          <a:p>
            <a:pPr marL="0" indent="0">
              <a:buNone/>
            </a:pPr>
            <a:r>
              <a:rPr lang="en-US" dirty="0"/>
              <a:t>    .aggregate(header("</a:t>
            </a:r>
            <a:r>
              <a:rPr lang="en-US" dirty="0" err="1"/>
              <a:t>quoteRequestId</a:t>
            </a:r>
            <a:r>
              <a:rPr lang="en-US" dirty="0"/>
              <a:t>"), new </a:t>
            </a:r>
            <a:r>
              <a:rPr lang="en-US" dirty="0" err="1"/>
              <a:t>LowestQuoteAggregationStrategy</a:t>
            </a:r>
            <a:r>
              <a:rPr lang="en-US" dirty="0"/>
              <a:t>()).to("</a:t>
            </a:r>
            <a:r>
              <a:rPr lang="en-US" dirty="0" err="1"/>
              <a:t>mock:result</a:t>
            </a:r>
            <a:r>
              <a:rPr lang="en-US" dirty="0"/>
              <a:t>")</a:t>
            </a:r>
          </a:p>
        </p:txBody>
      </p:sp>
    </p:spTree>
    <p:extLst>
      <p:ext uri="{BB962C8B-B14F-4D97-AF65-F5344CB8AC3E}">
        <p14:creationId xmlns:p14="http://schemas.microsoft.com/office/powerpoint/2010/main" val="414448156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Router</a:t>
            </a:r>
          </a:p>
        </p:txBody>
      </p:sp>
      <p:sp>
        <p:nvSpPr>
          <p:cNvPr id="3" name="Content Placeholder 2"/>
          <p:cNvSpPr>
            <a:spLocks noGrp="1"/>
          </p:cNvSpPr>
          <p:nvPr>
            <p:ph idx="1"/>
          </p:nvPr>
        </p:nvSpPr>
        <p:spPr/>
        <p:txBody>
          <a:bodyPr/>
          <a:lstStyle/>
          <a:p>
            <a:r>
              <a:rPr lang="en-US" dirty="0" smtClean="0"/>
              <a:t>It enables </a:t>
            </a:r>
            <a:r>
              <a:rPr lang="en-US" dirty="0"/>
              <a:t>you to route a message consecutively through a series of processing </a:t>
            </a:r>
            <a:r>
              <a:rPr lang="en-US" dirty="0" smtClean="0"/>
              <a:t>steps</a:t>
            </a:r>
          </a:p>
          <a:p>
            <a:r>
              <a:rPr lang="en-US" dirty="0" smtClean="0"/>
              <a:t>Sequence </a:t>
            </a:r>
            <a:r>
              <a:rPr lang="en-US" dirty="0"/>
              <a:t>of steps is not known at design </a:t>
            </a:r>
            <a:r>
              <a:rPr lang="en-US" dirty="0" smtClean="0"/>
              <a:t>time</a:t>
            </a:r>
          </a:p>
          <a:p>
            <a:r>
              <a:rPr lang="en-US" dirty="0" smtClean="0"/>
              <a:t>The </a:t>
            </a:r>
            <a:r>
              <a:rPr lang="en-US" dirty="0"/>
              <a:t>list of endpoints through which the message should pass is calculated </a:t>
            </a:r>
            <a:r>
              <a:rPr lang="en-US" dirty="0" smtClean="0"/>
              <a:t>dynamically</a:t>
            </a:r>
          </a:p>
          <a:p>
            <a:r>
              <a:rPr lang="en-US" dirty="0" smtClean="0"/>
              <a:t>Each </a:t>
            </a:r>
            <a:r>
              <a:rPr lang="en-US" dirty="0"/>
              <a:t>time the message returns from an endpoint, the dynamic router calls back on a bean to discover the next endpoint in the </a:t>
            </a:r>
            <a:r>
              <a:rPr lang="en-US" dirty="0" smtClean="0"/>
              <a:t>route</a:t>
            </a:r>
            <a:endParaRPr lang="en-US" dirty="0"/>
          </a:p>
        </p:txBody>
      </p:sp>
    </p:spTree>
    <p:extLst>
      <p:ext uri="{BB962C8B-B14F-4D97-AF65-F5344CB8AC3E}">
        <p14:creationId xmlns:p14="http://schemas.microsoft.com/office/powerpoint/2010/main" val="24999308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from("</a:t>
            </a:r>
            <a:r>
              <a:rPr lang="en-US" dirty="0" err="1"/>
              <a:t>direct:start</a:t>
            </a:r>
            <a:r>
              <a:rPr lang="en-US" dirty="0"/>
              <a:t>")</a:t>
            </a:r>
          </a:p>
          <a:p>
            <a:pPr marL="0" indent="0">
              <a:buNone/>
            </a:pPr>
            <a:r>
              <a:rPr lang="en-US" dirty="0"/>
              <a:t>    // use a bean as the dynamic router</a:t>
            </a:r>
          </a:p>
          <a:p>
            <a:pPr marL="0" indent="0">
              <a:buNone/>
            </a:pPr>
            <a:r>
              <a:rPr lang="en-US" dirty="0"/>
              <a:t>    .</a:t>
            </a:r>
            <a:r>
              <a:rPr lang="en-US" dirty="0" err="1"/>
              <a:t>dynamicRouter</a:t>
            </a:r>
            <a:r>
              <a:rPr lang="en-US" dirty="0"/>
              <a:t>(bean(</a:t>
            </a:r>
            <a:r>
              <a:rPr lang="en-US" dirty="0" err="1"/>
              <a:t>DynamicRouterTest.class</a:t>
            </a:r>
            <a:r>
              <a:rPr lang="en-US" dirty="0"/>
              <a:t>, "slip"));</a:t>
            </a:r>
            <a:endParaRPr lang="en-US" dirty="0"/>
          </a:p>
        </p:txBody>
      </p:sp>
      <p:pic>
        <p:nvPicPr>
          <p:cNvPr id="50180" name="Picture 4" descr="Dynamic Route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9274" y="3435350"/>
            <a:ext cx="5040986" cy="247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682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67138" y="1868374"/>
            <a:ext cx="4033838" cy="4265840"/>
          </a:xfrm>
          <a:prstGeom prst="rect">
            <a:avLst/>
          </a:prstGeom>
        </p:spPr>
      </p:pic>
    </p:spTree>
    <p:extLst>
      <p:ext uri="{BB962C8B-B14F-4D97-AF65-F5344CB8AC3E}">
        <p14:creationId xmlns:p14="http://schemas.microsoft.com/office/powerpoint/2010/main" val="182970910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a:t>Message </a:t>
            </a:r>
            <a:r>
              <a:rPr lang="en-US" dirty="0" smtClean="0"/>
              <a:t>transformation</a:t>
            </a:r>
            <a:endParaRPr lang="en-US" dirty="0"/>
          </a:p>
        </p:txBody>
      </p:sp>
      <p:sp>
        <p:nvSpPr>
          <p:cNvPr id="3" name="Content Placeholder 2"/>
          <p:cNvSpPr>
            <a:spLocks noGrp="1"/>
          </p:cNvSpPr>
          <p:nvPr>
            <p:ph idx="1"/>
          </p:nvPr>
        </p:nvSpPr>
        <p:spPr/>
        <p:txBody>
          <a:bodyPr/>
          <a:lstStyle/>
          <a:p>
            <a:r>
              <a:rPr lang="en-US" dirty="0"/>
              <a:t>Content </a:t>
            </a:r>
            <a:r>
              <a:rPr lang="en-US" dirty="0" smtClean="0"/>
              <a:t>Enricher</a:t>
            </a:r>
          </a:p>
          <a:p>
            <a:r>
              <a:rPr lang="en-US" dirty="0"/>
              <a:t>Content </a:t>
            </a:r>
            <a:r>
              <a:rPr lang="en-US" dirty="0" smtClean="0"/>
              <a:t>Filter</a:t>
            </a:r>
          </a:p>
          <a:p>
            <a:r>
              <a:rPr lang="en-US" dirty="0"/>
              <a:t>Claim </a:t>
            </a:r>
            <a:r>
              <a:rPr lang="en-US" dirty="0" smtClean="0"/>
              <a:t>Check</a:t>
            </a:r>
          </a:p>
          <a:p>
            <a:r>
              <a:rPr lang="en-US" dirty="0"/>
              <a:t>Normalizer	</a:t>
            </a:r>
            <a:endParaRPr lang="en-US" dirty="0" smtClean="0"/>
          </a:p>
          <a:p>
            <a:r>
              <a:rPr lang="en-US" dirty="0" smtClean="0"/>
              <a:t>Sort</a:t>
            </a:r>
          </a:p>
          <a:p>
            <a:endParaRPr lang="en-US" dirty="0"/>
          </a:p>
        </p:txBody>
      </p:sp>
    </p:spTree>
    <p:extLst>
      <p:ext uri="{BB962C8B-B14F-4D97-AF65-F5344CB8AC3E}">
        <p14:creationId xmlns:p14="http://schemas.microsoft.com/office/powerpoint/2010/main" val="170692744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a:t>Content </a:t>
            </a:r>
            <a:r>
              <a:rPr lang="en-US" dirty="0" smtClean="0"/>
              <a:t>Enricher</a:t>
            </a:r>
            <a:endParaRPr lang="en-US" dirty="0"/>
          </a:p>
        </p:txBody>
      </p:sp>
      <p:sp>
        <p:nvSpPr>
          <p:cNvPr id="3" name="Content Placeholder 2"/>
          <p:cNvSpPr>
            <a:spLocks noGrp="1"/>
          </p:cNvSpPr>
          <p:nvPr>
            <p:ph idx="1"/>
          </p:nvPr>
        </p:nvSpPr>
        <p:spPr/>
        <p:txBody>
          <a:bodyPr/>
          <a:lstStyle/>
          <a:p>
            <a:r>
              <a:rPr lang="en-US" dirty="0" smtClean="0"/>
              <a:t>Describes </a:t>
            </a:r>
            <a:r>
              <a:rPr lang="en-US" dirty="0"/>
              <a:t>a scenario where the message destination requires more data than is present in the original </a:t>
            </a:r>
            <a:r>
              <a:rPr lang="en-US" dirty="0" smtClean="0"/>
              <a:t>message</a:t>
            </a:r>
          </a:p>
          <a:p>
            <a:r>
              <a:rPr lang="en-US" dirty="0" smtClean="0"/>
              <a:t>Use </a:t>
            </a:r>
            <a:r>
              <a:rPr lang="en-US" dirty="0"/>
              <a:t>a content enricher to pull in the extra data from an external resource.</a:t>
            </a:r>
          </a:p>
        </p:txBody>
      </p:sp>
      <p:pic>
        <p:nvPicPr>
          <p:cNvPr id="52226" name="Picture 2" descr="Content enriche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0" y="3405187"/>
            <a:ext cx="4568826" cy="2365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3005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enrich</a:t>
            </a:r>
            <a:r>
              <a:rPr lang="en-US" dirty="0"/>
              <a:t>()—obtains additional data from the resource by sending a copy of the current exchange to a producer endpoint and then using the data from the resulting reply (the exchange created by the enricher is always an </a:t>
            </a:r>
            <a:r>
              <a:rPr lang="en-US" dirty="0" err="1"/>
              <a:t>InOut</a:t>
            </a:r>
            <a:r>
              <a:rPr lang="en-US" dirty="0"/>
              <a:t> exchange</a:t>
            </a:r>
            <a:r>
              <a:rPr lang="en-US" dirty="0" smtClean="0"/>
              <a:t>).</a:t>
            </a:r>
            <a:endParaRPr lang="en-US" dirty="0"/>
          </a:p>
          <a:p>
            <a:r>
              <a:rPr lang="en-US" dirty="0" err="1"/>
              <a:t>pollEnrich</a:t>
            </a:r>
            <a:r>
              <a:rPr lang="en-US" dirty="0"/>
              <a:t>()—obtains the additional data by polling a consumer endpoint for data. Effectively, the consumer endpoint from the main route and the consumer endpoint in </a:t>
            </a:r>
            <a:r>
              <a:rPr lang="en-US" dirty="0" err="1"/>
              <a:t>pollEnrich</a:t>
            </a:r>
            <a:r>
              <a:rPr lang="en-US" dirty="0"/>
              <a:t>() are coupled, such that exchanges incoming on the main route trigger a poll of the </a:t>
            </a:r>
            <a:r>
              <a:rPr lang="en-US" dirty="0" err="1"/>
              <a:t>pollEnrich</a:t>
            </a:r>
            <a:r>
              <a:rPr lang="en-US" dirty="0"/>
              <a:t>() endpoint.</a:t>
            </a:r>
          </a:p>
        </p:txBody>
      </p:sp>
    </p:spTree>
    <p:extLst>
      <p:ext uri="{BB962C8B-B14F-4D97-AF65-F5344CB8AC3E}">
        <p14:creationId xmlns:p14="http://schemas.microsoft.com/office/powerpoint/2010/main" val="23273198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from("</a:t>
            </a:r>
            <a:r>
              <a:rPr lang="en-US" dirty="0" err="1"/>
              <a:t>direct:start</a:t>
            </a:r>
            <a:r>
              <a:rPr lang="en-US" dirty="0"/>
              <a:t>")</a:t>
            </a:r>
          </a:p>
          <a:p>
            <a:pPr marL="0" indent="0">
              <a:buNone/>
            </a:pPr>
            <a:r>
              <a:rPr lang="en-US" dirty="0"/>
              <a:t>  .enrich("</a:t>
            </a:r>
            <a:r>
              <a:rPr lang="en-US" dirty="0" err="1"/>
              <a:t>direct:resource</a:t>
            </a:r>
            <a:r>
              <a:rPr lang="en-US" dirty="0"/>
              <a:t>")</a:t>
            </a:r>
          </a:p>
          <a:p>
            <a:pPr marL="0" indent="0">
              <a:buNone/>
            </a:pPr>
            <a:r>
              <a:rPr lang="en-US" dirty="0"/>
              <a:t>  .to("</a:t>
            </a:r>
            <a:r>
              <a:rPr lang="en-US" dirty="0" err="1"/>
              <a:t>direct:result</a:t>
            </a:r>
            <a:r>
              <a:rPr lang="en-US" dirty="0"/>
              <a:t>");</a:t>
            </a:r>
          </a:p>
        </p:txBody>
      </p:sp>
    </p:spTree>
    <p:extLst>
      <p:ext uri="{BB962C8B-B14F-4D97-AF65-F5344CB8AC3E}">
        <p14:creationId xmlns:p14="http://schemas.microsoft.com/office/powerpoint/2010/main" val="420608607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a:t>Content </a:t>
            </a:r>
            <a:r>
              <a:rPr lang="en-US" dirty="0" smtClean="0"/>
              <a:t>Filter</a:t>
            </a:r>
            <a:endParaRPr lang="en-US" dirty="0"/>
          </a:p>
        </p:txBody>
      </p:sp>
      <p:sp>
        <p:nvSpPr>
          <p:cNvPr id="3" name="Content Placeholder 2"/>
          <p:cNvSpPr>
            <a:spLocks noGrp="1"/>
          </p:cNvSpPr>
          <p:nvPr>
            <p:ph idx="1"/>
          </p:nvPr>
        </p:nvSpPr>
        <p:spPr/>
        <p:txBody>
          <a:bodyPr/>
          <a:lstStyle/>
          <a:p>
            <a:r>
              <a:rPr lang="en-US" dirty="0"/>
              <a:t>The content filter pattern describes a scenario where you need to filter out extraneous content from a message before delivering it to its intended </a:t>
            </a:r>
            <a:r>
              <a:rPr lang="en-US" dirty="0" smtClean="0"/>
              <a:t>recipient</a:t>
            </a:r>
          </a:p>
        </p:txBody>
      </p:sp>
      <p:pic>
        <p:nvPicPr>
          <p:cNvPr id="57346" name="Picture 2" descr="Content filte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850" y="3721100"/>
            <a:ext cx="5911850" cy="1841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57346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endParaRPr lang="en-US" dirty="0"/>
          </a:p>
        </p:txBody>
      </p:sp>
      <p:sp>
        <p:nvSpPr>
          <p:cNvPr id="3" name="Content Placeholder 2"/>
          <p:cNvSpPr>
            <a:spLocks noGrp="1"/>
          </p:cNvSpPr>
          <p:nvPr>
            <p:ph idx="1"/>
          </p:nvPr>
        </p:nvSpPr>
        <p:spPr/>
        <p:txBody>
          <a:bodyPr/>
          <a:lstStyle/>
          <a:p>
            <a:pPr fontAlgn="t"/>
            <a:r>
              <a:rPr lang="en-US" dirty="0"/>
              <a:t>Implementing a content filter</a:t>
            </a:r>
          </a:p>
          <a:p>
            <a:r>
              <a:rPr lang="en-US" dirty="0"/>
              <a:t>Message </a:t>
            </a:r>
            <a:r>
              <a:rPr lang="en-US" dirty="0" smtClean="0"/>
              <a:t>translator</a:t>
            </a:r>
          </a:p>
          <a:p>
            <a:r>
              <a:rPr lang="en-US" dirty="0" smtClean="0"/>
              <a:t>Processors</a:t>
            </a:r>
          </a:p>
          <a:p>
            <a:r>
              <a:rPr lang="en-US" dirty="0"/>
              <a:t>Bean integration.</a:t>
            </a:r>
          </a:p>
        </p:txBody>
      </p:sp>
    </p:spTree>
    <p:extLst>
      <p:ext uri="{BB962C8B-B14F-4D97-AF65-F5344CB8AC3E}">
        <p14:creationId xmlns:p14="http://schemas.microsoft.com/office/powerpoint/2010/main" val="204655386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Normalizer</a:t>
            </a:r>
            <a:endParaRPr lang="en-US" dirty="0"/>
          </a:p>
        </p:txBody>
      </p:sp>
      <p:sp>
        <p:nvSpPr>
          <p:cNvPr id="3" name="Content Placeholder 2"/>
          <p:cNvSpPr>
            <a:spLocks noGrp="1"/>
          </p:cNvSpPr>
          <p:nvPr>
            <p:ph idx="1"/>
          </p:nvPr>
        </p:nvSpPr>
        <p:spPr/>
        <p:txBody>
          <a:bodyPr/>
          <a:lstStyle/>
          <a:p>
            <a:r>
              <a:rPr lang="en-US" dirty="0"/>
              <a:t>The normalizer pattern is used to process messages that are semantically equivalent, but arrive in different </a:t>
            </a:r>
            <a:r>
              <a:rPr lang="en-US" dirty="0" smtClean="0"/>
              <a:t>formats</a:t>
            </a:r>
          </a:p>
          <a:p>
            <a:r>
              <a:rPr lang="en-US" dirty="0" smtClean="0"/>
              <a:t> </a:t>
            </a:r>
            <a:r>
              <a:rPr lang="en-US" dirty="0"/>
              <a:t>The normalizer transforms the incoming messages into a common format.</a:t>
            </a:r>
          </a:p>
        </p:txBody>
      </p:sp>
      <p:pic>
        <p:nvPicPr>
          <p:cNvPr id="58370" name="Picture 2" descr="Normalize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0" y="3427412"/>
            <a:ext cx="6864350" cy="2598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44306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dirty="0"/>
              <a:t>from("</a:t>
            </a:r>
            <a:r>
              <a:rPr lang="en-US" dirty="0" err="1"/>
              <a:t>direct:start</a:t>
            </a:r>
            <a:r>
              <a:rPr lang="en-US" dirty="0"/>
              <a:t>")</a:t>
            </a:r>
          </a:p>
          <a:p>
            <a:pPr marL="0" indent="0">
              <a:buNone/>
            </a:pPr>
            <a:r>
              <a:rPr lang="en-US" dirty="0" smtClean="0"/>
              <a:t> </a:t>
            </a:r>
            <a:r>
              <a:rPr lang="en-US" dirty="0"/>
              <a:t>.choice</a:t>
            </a:r>
            <a:r>
              <a:rPr lang="en-US" dirty="0" smtClean="0"/>
              <a:t>()    </a:t>
            </a:r>
            <a:r>
              <a:rPr lang="en-US" dirty="0"/>
              <a:t>.when().</a:t>
            </a:r>
            <a:r>
              <a:rPr lang="en-US" dirty="0" err="1"/>
              <a:t>xpath</a:t>
            </a:r>
            <a:r>
              <a:rPr lang="en-US" dirty="0"/>
              <a:t>("/employee").to("</a:t>
            </a:r>
            <a:r>
              <a:rPr lang="en-US" dirty="0" err="1"/>
              <a:t>bean:normalizer?method</a:t>
            </a:r>
            <a:r>
              <a:rPr lang="en-US" dirty="0"/>
              <a:t>=</a:t>
            </a:r>
            <a:r>
              <a:rPr lang="en-US" dirty="0" err="1"/>
              <a:t>employeeToPerson</a:t>
            </a:r>
            <a:r>
              <a:rPr lang="en-US" dirty="0" smtClean="0"/>
              <a:t>")        </a:t>
            </a:r>
            <a:r>
              <a:rPr lang="en-US" dirty="0"/>
              <a:t>.when().</a:t>
            </a:r>
            <a:r>
              <a:rPr lang="en-US" dirty="0" err="1"/>
              <a:t>xpath</a:t>
            </a:r>
            <a:r>
              <a:rPr lang="en-US" dirty="0"/>
              <a:t>("/customer").to("</a:t>
            </a:r>
            <a:r>
              <a:rPr lang="en-US" dirty="0" err="1"/>
              <a:t>bean:normalizer?method</a:t>
            </a:r>
            <a:r>
              <a:rPr lang="en-US" dirty="0"/>
              <a:t>=</a:t>
            </a:r>
            <a:r>
              <a:rPr lang="en-US" dirty="0" err="1"/>
              <a:t>customerToPerson</a:t>
            </a:r>
            <a:r>
              <a:rPr lang="en-US" dirty="0"/>
              <a:t>")</a:t>
            </a:r>
          </a:p>
          <a:p>
            <a:pPr marL="0" indent="0">
              <a:buNone/>
            </a:pPr>
            <a:r>
              <a:rPr lang="en-US" dirty="0" smtClean="0"/>
              <a:t> </a:t>
            </a:r>
            <a:r>
              <a:rPr lang="en-US" dirty="0"/>
              <a:t>.end()</a:t>
            </a:r>
          </a:p>
          <a:p>
            <a:pPr marL="0" indent="0">
              <a:buNone/>
            </a:pPr>
            <a:r>
              <a:rPr lang="en-US" dirty="0" smtClean="0"/>
              <a:t> </a:t>
            </a:r>
            <a:r>
              <a:rPr lang="en-US" dirty="0"/>
              <a:t>.to("</a:t>
            </a:r>
            <a:r>
              <a:rPr lang="en-US" dirty="0" err="1"/>
              <a:t>mock:result</a:t>
            </a:r>
            <a:r>
              <a:rPr lang="en-US" dirty="0"/>
              <a:t>");</a:t>
            </a:r>
          </a:p>
        </p:txBody>
      </p:sp>
    </p:spTree>
    <p:extLst>
      <p:ext uri="{BB962C8B-B14F-4D97-AF65-F5344CB8AC3E}">
        <p14:creationId xmlns:p14="http://schemas.microsoft.com/office/powerpoint/2010/main" val="327037970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a:t>
            </a:r>
            <a:endParaRPr lang="en-US" dirty="0"/>
          </a:p>
        </p:txBody>
      </p:sp>
      <p:sp>
        <p:nvSpPr>
          <p:cNvPr id="3" name="Content Placeholder 2"/>
          <p:cNvSpPr>
            <a:spLocks noGrp="1"/>
          </p:cNvSpPr>
          <p:nvPr>
            <p:ph idx="1"/>
          </p:nvPr>
        </p:nvSpPr>
        <p:spPr/>
        <p:txBody>
          <a:bodyPr/>
          <a:lstStyle/>
          <a:p>
            <a:r>
              <a:rPr lang="en-US" dirty="0"/>
              <a:t>The sort pattern is used to sort the contents of a message body, assuming that the message body contains a list of items that can be sorted</a:t>
            </a:r>
            <a:r>
              <a:rPr lang="en-US" dirty="0" smtClean="0"/>
              <a:t>.</a:t>
            </a:r>
          </a:p>
          <a:p>
            <a:pPr marL="0" indent="0">
              <a:buNone/>
            </a:pPr>
            <a:endParaRPr lang="en-US" dirty="0" smtClean="0"/>
          </a:p>
          <a:p>
            <a:pPr marL="0" indent="0">
              <a:buNone/>
            </a:pPr>
            <a:r>
              <a:rPr lang="en-US" dirty="0" smtClean="0"/>
              <a:t>from</a:t>
            </a:r>
            <a:r>
              <a:rPr lang="en-US" dirty="0"/>
              <a:t>("file://inbox</a:t>
            </a:r>
            <a:r>
              <a:rPr lang="en-US" dirty="0" smtClean="0"/>
              <a:t>")</a:t>
            </a:r>
          </a:p>
          <a:p>
            <a:pPr marL="0" indent="0">
              <a:buNone/>
            </a:pPr>
            <a:r>
              <a:rPr lang="en-US" dirty="0" smtClean="0"/>
              <a:t>.</a:t>
            </a:r>
            <a:r>
              <a:rPr lang="en-US" dirty="0"/>
              <a:t>sort(body</a:t>
            </a:r>
            <a:r>
              <a:rPr lang="en-US" dirty="0" smtClean="0"/>
              <a:t>()</a:t>
            </a:r>
          </a:p>
          <a:p>
            <a:pPr marL="0" indent="0">
              <a:buNone/>
            </a:pPr>
            <a:r>
              <a:rPr lang="en-US" dirty="0" smtClean="0"/>
              <a:t>.</a:t>
            </a:r>
            <a:r>
              <a:rPr lang="en-US" dirty="0"/>
              <a:t>tokenize("\n</a:t>
            </a:r>
            <a:r>
              <a:rPr lang="en-US" dirty="0" smtClean="0"/>
              <a:t>"))</a:t>
            </a:r>
          </a:p>
          <a:p>
            <a:pPr marL="0" indent="0">
              <a:buNone/>
            </a:pPr>
            <a:r>
              <a:rPr lang="en-US" dirty="0" smtClean="0"/>
              <a:t>.</a:t>
            </a:r>
            <a:r>
              <a:rPr lang="en-US" dirty="0"/>
              <a:t>to("</a:t>
            </a:r>
            <a:r>
              <a:rPr lang="en-US" dirty="0" err="1"/>
              <a:t>bean:MyServiceBean.processLine</a:t>
            </a:r>
            <a:r>
              <a:rPr lang="en-US" dirty="0"/>
              <a:t>");</a:t>
            </a:r>
          </a:p>
          <a:p>
            <a:pPr marL="0" indent="0">
              <a:buNone/>
            </a:pPr>
            <a:endParaRPr lang="en-US" dirty="0"/>
          </a:p>
        </p:txBody>
      </p:sp>
    </p:spTree>
    <p:extLst>
      <p:ext uri="{BB962C8B-B14F-4D97-AF65-F5344CB8AC3E}">
        <p14:creationId xmlns:p14="http://schemas.microsoft.com/office/powerpoint/2010/main" val="151413029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a:t>
            </a:r>
            <a:endParaRPr lang="en-US" dirty="0"/>
          </a:p>
        </p:txBody>
      </p:sp>
      <p:sp>
        <p:nvSpPr>
          <p:cNvPr id="3" name="Content Placeholder 2"/>
          <p:cNvSpPr>
            <a:spLocks noGrp="1"/>
          </p:cNvSpPr>
          <p:nvPr>
            <p:ph idx="1"/>
          </p:nvPr>
        </p:nvSpPr>
        <p:spPr/>
        <p:txBody>
          <a:bodyPr>
            <a:normAutofit lnSpcReduction="10000"/>
          </a:bodyPr>
          <a:lstStyle/>
          <a:p>
            <a:r>
              <a:rPr lang="en-US" dirty="0"/>
              <a:t>The validate pattern provides a convenient syntax to check whether the content of a message is </a:t>
            </a:r>
            <a:r>
              <a:rPr lang="en-US" dirty="0" smtClean="0"/>
              <a:t>valid</a:t>
            </a:r>
          </a:p>
          <a:p>
            <a:r>
              <a:rPr lang="en-US" dirty="0" smtClean="0"/>
              <a:t>The </a:t>
            </a:r>
            <a:r>
              <a:rPr lang="en-US" dirty="0"/>
              <a:t>validate DSL command takes a predicate expression as its sole </a:t>
            </a:r>
            <a:r>
              <a:rPr lang="en-US" dirty="0" smtClean="0"/>
              <a:t>argument</a:t>
            </a:r>
          </a:p>
          <a:p>
            <a:r>
              <a:rPr lang="en-US" dirty="0" smtClean="0"/>
              <a:t>if </a:t>
            </a:r>
            <a:r>
              <a:rPr lang="en-US" dirty="0"/>
              <a:t>the predicate evaluates to true, the route continues processing normally; if the predicate evaluates to false, a </a:t>
            </a:r>
            <a:r>
              <a:rPr lang="en-US" dirty="0" err="1"/>
              <a:t>PredicateValidationException</a:t>
            </a:r>
            <a:r>
              <a:rPr lang="en-US" dirty="0"/>
              <a:t> is thrown</a:t>
            </a:r>
            <a:r>
              <a:rPr lang="en-US" dirty="0" smtClean="0"/>
              <a:t>.</a:t>
            </a:r>
          </a:p>
          <a:p>
            <a:pPr marL="0" indent="0">
              <a:buNone/>
            </a:pPr>
            <a:r>
              <a:rPr lang="en-US" dirty="0"/>
              <a:t>from("</a:t>
            </a:r>
            <a:r>
              <a:rPr lang="en-US" dirty="0" err="1"/>
              <a:t>jms:queue:incoming</a:t>
            </a:r>
            <a:r>
              <a:rPr lang="en-US" dirty="0"/>
              <a:t>")</a:t>
            </a:r>
          </a:p>
          <a:p>
            <a:pPr marL="0" indent="0">
              <a:buNone/>
            </a:pPr>
            <a:r>
              <a:rPr lang="en-US" dirty="0"/>
              <a:t>  .validate(body(</a:t>
            </a:r>
            <a:r>
              <a:rPr lang="en-US" dirty="0" err="1"/>
              <a:t>String.class</a:t>
            </a:r>
            <a:r>
              <a:rPr lang="en-US" dirty="0"/>
              <a:t>).regex("^\\w{10}\\,\\d{2}\\,\\w{24}$"))</a:t>
            </a:r>
          </a:p>
          <a:p>
            <a:pPr marL="0" indent="0">
              <a:buNone/>
            </a:pPr>
            <a:r>
              <a:rPr lang="en-US" dirty="0"/>
              <a:t>  .to("</a:t>
            </a:r>
            <a:r>
              <a:rPr lang="en-US" dirty="0" err="1"/>
              <a:t>bean:MyServiceBean.processLine</a:t>
            </a:r>
            <a:r>
              <a:rPr lang="en-US" dirty="0"/>
              <a:t>");</a:t>
            </a:r>
          </a:p>
        </p:txBody>
      </p:sp>
    </p:spTree>
    <p:extLst>
      <p:ext uri="{BB962C8B-B14F-4D97-AF65-F5344CB8AC3E}">
        <p14:creationId xmlns:p14="http://schemas.microsoft.com/office/powerpoint/2010/main" val="1891155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t>
            </a:r>
            <a:endParaRPr lang="en-US" dirty="0"/>
          </a:p>
        </p:txBody>
      </p:sp>
      <p:sp>
        <p:nvSpPr>
          <p:cNvPr id="3" name="Content Placeholder 2"/>
          <p:cNvSpPr>
            <a:spLocks noGrp="1"/>
          </p:cNvSpPr>
          <p:nvPr>
            <p:ph idx="1"/>
          </p:nvPr>
        </p:nvSpPr>
        <p:spPr/>
        <p:txBody>
          <a:bodyPr/>
          <a:lstStyle/>
          <a:p>
            <a:r>
              <a:rPr lang="en-US" dirty="0" smtClean="0"/>
              <a:t>Endpoint indicates end of message channel</a:t>
            </a:r>
          </a:p>
          <a:p>
            <a:r>
              <a:rPr lang="en-US" dirty="0" smtClean="0"/>
              <a:t>Through end point we send or receive messages</a:t>
            </a:r>
          </a:p>
        </p:txBody>
      </p:sp>
      <p:pic>
        <p:nvPicPr>
          <p:cNvPr id="1026" name="Picture 2" descr="Local routing ru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0" y="3624262"/>
            <a:ext cx="7391400" cy="218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79725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a:t>
            </a:r>
            <a:r>
              <a:rPr lang="en-US" dirty="0" smtClean="0"/>
              <a:t>endpoints</a:t>
            </a:r>
            <a:endParaRPr lang="en-US" dirty="0"/>
          </a:p>
        </p:txBody>
      </p:sp>
      <p:sp>
        <p:nvSpPr>
          <p:cNvPr id="3" name="Content Placeholder 2"/>
          <p:cNvSpPr>
            <a:spLocks noGrp="1"/>
          </p:cNvSpPr>
          <p:nvPr>
            <p:ph idx="1"/>
          </p:nvPr>
        </p:nvSpPr>
        <p:spPr/>
        <p:txBody>
          <a:bodyPr>
            <a:normAutofit/>
          </a:bodyPr>
          <a:lstStyle/>
          <a:p>
            <a:r>
              <a:rPr lang="en-US" dirty="0"/>
              <a:t>Messaging </a:t>
            </a:r>
            <a:r>
              <a:rPr lang="en-US" dirty="0" smtClean="0"/>
              <a:t>Mapper				Event </a:t>
            </a:r>
            <a:r>
              <a:rPr lang="en-US" dirty="0"/>
              <a:t>Driven </a:t>
            </a:r>
            <a:r>
              <a:rPr lang="en-US" dirty="0" smtClean="0"/>
              <a:t>Consumer</a:t>
            </a:r>
          </a:p>
          <a:p>
            <a:r>
              <a:rPr lang="en-US" dirty="0"/>
              <a:t>Polling </a:t>
            </a:r>
            <a:r>
              <a:rPr lang="en-US" dirty="0" smtClean="0"/>
              <a:t>Consumer				Competing </a:t>
            </a:r>
            <a:r>
              <a:rPr lang="en-US" dirty="0"/>
              <a:t>Consumers</a:t>
            </a:r>
          </a:p>
          <a:p>
            <a:r>
              <a:rPr lang="en-US" dirty="0"/>
              <a:t>Message </a:t>
            </a:r>
            <a:r>
              <a:rPr lang="en-US" dirty="0" smtClean="0"/>
              <a:t>Dispatcher				Selective </a:t>
            </a:r>
            <a:r>
              <a:rPr lang="en-US" dirty="0"/>
              <a:t>Consumer</a:t>
            </a:r>
          </a:p>
          <a:p>
            <a:r>
              <a:rPr lang="en-US" dirty="0"/>
              <a:t>Durable </a:t>
            </a:r>
            <a:r>
              <a:rPr lang="en-US" dirty="0" smtClean="0"/>
              <a:t>Subscriber				Idempotent </a:t>
            </a:r>
            <a:r>
              <a:rPr lang="en-US" dirty="0"/>
              <a:t>Consumer</a:t>
            </a:r>
          </a:p>
          <a:p>
            <a:r>
              <a:rPr lang="en-US" dirty="0" smtClean="0"/>
              <a:t>Transactional </a:t>
            </a:r>
            <a:r>
              <a:rPr lang="en-US" dirty="0" smtClean="0"/>
              <a:t>Client				Messaging </a:t>
            </a:r>
            <a:r>
              <a:rPr lang="en-US" dirty="0"/>
              <a:t>Gateway</a:t>
            </a:r>
          </a:p>
          <a:p>
            <a:r>
              <a:rPr lang="en-US" dirty="0"/>
              <a:t>Service Activator</a:t>
            </a:r>
          </a:p>
        </p:txBody>
      </p:sp>
    </p:spTree>
    <p:extLst>
      <p:ext uri="{BB962C8B-B14F-4D97-AF65-F5344CB8AC3E}">
        <p14:creationId xmlns:p14="http://schemas.microsoft.com/office/powerpoint/2010/main" val="316571995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a:t>Event Driven </a:t>
            </a:r>
            <a:r>
              <a:rPr lang="en-US" dirty="0" smtClean="0"/>
              <a:t>Consumer</a:t>
            </a:r>
            <a:endParaRPr lang="en-US" dirty="0"/>
          </a:p>
        </p:txBody>
      </p:sp>
      <p:sp>
        <p:nvSpPr>
          <p:cNvPr id="3" name="Content Placeholder 2"/>
          <p:cNvSpPr>
            <a:spLocks noGrp="1"/>
          </p:cNvSpPr>
          <p:nvPr>
            <p:ph idx="1"/>
          </p:nvPr>
        </p:nvSpPr>
        <p:spPr/>
        <p:txBody>
          <a:bodyPr/>
          <a:lstStyle/>
          <a:p>
            <a:r>
              <a:rPr lang="en-US" dirty="0" smtClean="0"/>
              <a:t>It is pattern </a:t>
            </a:r>
            <a:r>
              <a:rPr lang="en-US" dirty="0"/>
              <a:t>for implementing the consumer endpoint in a Apache Camel </a:t>
            </a:r>
            <a:r>
              <a:rPr lang="en-US" dirty="0" smtClean="0"/>
              <a:t>component</a:t>
            </a:r>
          </a:p>
          <a:p>
            <a:r>
              <a:rPr lang="en-US" dirty="0" smtClean="0"/>
              <a:t>Only relevant </a:t>
            </a:r>
            <a:r>
              <a:rPr lang="en-US" dirty="0"/>
              <a:t>to programmers who need to develop a custom component in Apache </a:t>
            </a:r>
            <a:r>
              <a:rPr lang="en-US" dirty="0" smtClean="0"/>
              <a:t>Camel</a:t>
            </a:r>
          </a:p>
          <a:p>
            <a:r>
              <a:rPr lang="en-US" dirty="0" smtClean="0"/>
              <a:t>Existing </a:t>
            </a:r>
            <a:r>
              <a:rPr lang="en-US" dirty="0"/>
              <a:t>components already have a consumer implementation pattern hard-wired into them.</a:t>
            </a:r>
          </a:p>
        </p:txBody>
      </p:sp>
      <p:pic>
        <p:nvPicPr>
          <p:cNvPr id="62466" name="Picture 2" descr="Event driven consume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9800" y="4517795"/>
            <a:ext cx="4826000" cy="1794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91261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a:t>Polling </a:t>
            </a:r>
            <a:r>
              <a:rPr lang="en-US" dirty="0" smtClean="0"/>
              <a:t>Consumer</a:t>
            </a:r>
            <a:endParaRPr lang="en-US" dirty="0"/>
          </a:p>
        </p:txBody>
      </p:sp>
      <p:sp>
        <p:nvSpPr>
          <p:cNvPr id="3" name="Content Placeholder 2"/>
          <p:cNvSpPr>
            <a:spLocks noGrp="1"/>
          </p:cNvSpPr>
          <p:nvPr>
            <p:ph idx="1"/>
          </p:nvPr>
        </p:nvSpPr>
        <p:spPr/>
        <p:txBody>
          <a:bodyPr/>
          <a:lstStyle/>
          <a:p>
            <a:r>
              <a:rPr lang="en-US" dirty="0" smtClean="0"/>
              <a:t>Pattern </a:t>
            </a:r>
            <a:r>
              <a:rPr lang="en-US" dirty="0"/>
              <a:t>for implementing the consumer endpoint in a Apache Camel </a:t>
            </a:r>
            <a:r>
              <a:rPr lang="en-US" dirty="0" smtClean="0"/>
              <a:t>component</a:t>
            </a:r>
          </a:p>
          <a:p>
            <a:r>
              <a:rPr lang="en-US" dirty="0" smtClean="0"/>
              <a:t>It </a:t>
            </a:r>
            <a:r>
              <a:rPr lang="en-US" dirty="0"/>
              <a:t>is only relevant to programmers who need to develop a custom component in Apache </a:t>
            </a:r>
            <a:r>
              <a:rPr lang="en-US" dirty="0" smtClean="0"/>
              <a:t>Camel</a:t>
            </a:r>
          </a:p>
          <a:p>
            <a:r>
              <a:rPr lang="en-US" dirty="0" smtClean="0"/>
              <a:t>Existing </a:t>
            </a:r>
            <a:r>
              <a:rPr lang="en-US" dirty="0"/>
              <a:t>components already have a consumer implementation pattern hard-wired into them.</a:t>
            </a:r>
          </a:p>
        </p:txBody>
      </p:sp>
      <p:pic>
        <p:nvPicPr>
          <p:cNvPr id="63490" name="Picture 2" descr="Polling consume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3100" y="4383237"/>
            <a:ext cx="5187950" cy="1928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5763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a:t>Competing </a:t>
            </a:r>
            <a:r>
              <a:rPr lang="en-US" dirty="0" smtClean="0"/>
              <a:t>Consumers</a:t>
            </a:r>
            <a:endParaRPr lang="en-US" dirty="0"/>
          </a:p>
        </p:txBody>
      </p:sp>
      <p:sp>
        <p:nvSpPr>
          <p:cNvPr id="3" name="Content Placeholder 2"/>
          <p:cNvSpPr>
            <a:spLocks noGrp="1"/>
          </p:cNvSpPr>
          <p:nvPr>
            <p:ph idx="1"/>
          </p:nvPr>
        </p:nvSpPr>
        <p:spPr/>
        <p:txBody>
          <a:bodyPr/>
          <a:lstStyle/>
          <a:p>
            <a:r>
              <a:rPr lang="en-US" dirty="0"/>
              <a:t>The competing consumers pattern, </a:t>
            </a:r>
            <a:r>
              <a:rPr lang="en-US" dirty="0" smtClean="0"/>
              <a:t>enables </a:t>
            </a:r>
            <a:r>
              <a:rPr lang="en-US" dirty="0"/>
              <a:t>multiple consumers to pull messages from the same queue, with the guarantee that each message is consumed once </a:t>
            </a:r>
            <a:r>
              <a:rPr lang="en-US" dirty="0" smtClean="0"/>
              <a:t>only</a:t>
            </a:r>
          </a:p>
          <a:p>
            <a:r>
              <a:rPr lang="en-US" dirty="0" smtClean="0"/>
              <a:t>This </a:t>
            </a:r>
            <a:r>
              <a:rPr lang="en-US" dirty="0"/>
              <a:t>pattern can be used to replace serial message processing with concurrent message </a:t>
            </a:r>
            <a:r>
              <a:rPr lang="en-US" dirty="0" smtClean="0"/>
              <a:t>processing</a:t>
            </a:r>
            <a:endParaRPr lang="en-US" dirty="0"/>
          </a:p>
        </p:txBody>
      </p:sp>
    </p:spTree>
    <p:extLst>
      <p:ext uri="{BB962C8B-B14F-4D97-AF65-F5344CB8AC3E}">
        <p14:creationId xmlns:p14="http://schemas.microsoft.com/office/powerpoint/2010/main" val="20789583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from("</a:t>
            </a:r>
            <a:r>
              <a:rPr lang="en-US" dirty="0" err="1"/>
              <a:t>jms:HighVolumeQ</a:t>
            </a:r>
            <a:r>
              <a:rPr lang="en-US" dirty="0"/>
              <a:t>").to("cxf:bean:replica01");</a:t>
            </a:r>
          </a:p>
          <a:p>
            <a:pPr marL="0" indent="0">
              <a:buNone/>
            </a:pPr>
            <a:r>
              <a:rPr lang="en-US" dirty="0"/>
              <a:t>from("</a:t>
            </a:r>
            <a:r>
              <a:rPr lang="en-US" dirty="0" err="1"/>
              <a:t>jms:HighVolumeQ</a:t>
            </a:r>
            <a:r>
              <a:rPr lang="en-US" dirty="0"/>
              <a:t>").to("cxf:bean:replica02");</a:t>
            </a:r>
          </a:p>
          <a:p>
            <a:pPr marL="0" indent="0">
              <a:buNone/>
            </a:pPr>
            <a:r>
              <a:rPr lang="en-US" dirty="0"/>
              <a:t>from("</a:t>
            </a:r>
            <a:r>
              <a:rPr lang="en-US" dirty="0" err="1"/>
              <a:t>jms:HighVolumeQ</a:t>
            </a:r>
            <a:r>
              <a:rPr lang="en-US" dirty="0"/>
              <a:t>").to("cxf:bean:replica03");</a:t>
            </a:r>
          </a:p>
          <a:p>
            <a:pPr marL="0" indent="0">
              <a:buNone/>
            </a:pPr>
            <a:endParaRPr lang="en-US" dirty="0"/>
          </a:p>
        </p:txBody>
      </p:sp>
      <p:pic>
        <p:nvPicPr>
          <p:cNvPr id="64514" name="Picture 2" descr="Competing consumers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643187"/>
            <a:ext cx="4695825" cy="353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86174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a:t>Message </a:t>
            </a:r>
            <a:r>
              <a:rPr lang="en-US" dirty="0" smtClean="0"/>
              <a:t>Dispatcher</a:t>
            </a:r>
            <a:endParaRPr lang="en-US" dirty="0"/>
          </a:p>
        </p:txBody>
      </p:sp>
      <p:sp>
        <p:nvSpPr>
          <p:cNvPr id="3" name="Content Placeholder 2"/>
          <p:cNvSpPr>
            <a:spLocks noGrp="1"/>
          </p:cNvSpPr>
          <p:nvPr>
            <p:ph idx="1"/>
          </p:nvPr>
        </p:nvSpPr>
        <p:spPr/>
        <p:txBody>
          <a:bodyPr/>
          <a:lstStyle/>
          <a:p>
            <a:r>
              <a:rPr lang="en-US" dirty="0" smtClean="0"/>
              <a:t>Used </a:t>
            </a:r>
            <a:r>
              <a:rPr lang="en-US" dirty="0"/>
              <a:t>to consume messages from a channel and then distribute them locally to </a:t>
            </a:r>
            <a:r>
              <a:rPr lang="en-US" dirty="0" smtClean="0"/>
              <a:t>performers, </a:t>
            </a:r>
            <a:r>
              <a:rPr lang="en-US" dirty="0"/>
              <a:t>which are responsible for processing the </a:t>
            </a:r>
            <a:r>
              <a:rPr lang="en-US" dirty="0" smtClean="0"/>
              <a:t>messages</a:t>
            </a:r>
          </a:p>
          <a:p>
            <a:r>
              <a:rPr lang="en-US" dirty="0" smtClean="0"/>
              <a:t>Performers </a:t>
            </a:r>
            <a:r>
              <a:rPr lang="en-US" dirty="0"/>
              <a:t>are usually represented by in-process endpoints, which are used to transfer messages to another section of the route.</a:t>
            </a:r>
          </a:p>
        </p:txBody>
      </p:sp>
    </p:spTree>
    <p:extLst>
      <p:ext uri="{BB962C8B-B14F-4D97-AF65-F5344CB8AC3E}">
        <p14:creationId xmlns:p14="http://schemas.microsoft.com/office/powerpoint/2010/main" val="138081390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66562" name="Picture 2" descr="Message dispatche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825" y="1900237"/>
            <a:ext cx="4772025"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44232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from("</a:t>
            </a:r>
            <a:r>
              <a:rPr lang="en-US" dirty="0" err="1"/>
              <a:t>jms:dispatcher?selector</a:t>
            </a:r>
            <a:r>
              <a:rPr lang="en-US" dirty="0"/>
              <a:t>=</a:t>
            </a:r>
            <a:r>
              <a:rPr lang="en-US" dirty="0" err="1"/>
              <a:t>CountryCode</a:t>
            </a:r>
            <a:r>
              <a:rPr lang="en-US" dirty="0"/>
              <a:t>='US'").to("cxf:bean:replica01");</a:t>
            </a:r>
          </a:p>
          <a:p>
            <a:pPr marL="0" indent="0">
              <a:buNone/>
            </a:pPr>
            <a:r>
              <a:rPr lang="en-US" dirty="0"/>
              <a:t>from("</a:t>
            </a:r>
            <a:r>
              <a:rPr lang="en-US" dirty="0" err="1"/>
              <a:t>jms:dispatcher?selector</a:t>
            </a:r>
            <a:r>
              <a:rPr lang="en-US" dirty="0"/>
              <a:t>=</a:t>
            </a:r>
            <a:r>
              <a:rPr lang="en-US" dirty="0" err="1"/>
              <a:t>CountryCode</a:t>
            </a:r>
            <a:r>
              <a:rPr lang="en-US" dirty="0"/>
              <a:t>='IE'").to("cxf:bean:replica02");</a:t>
            </a:r>
          </a:p>
          <a:p>
            <a:pPr marL="0" indent="0">
              <a:buNone/>
            </a:pPr>
            <a:r>
              <a:rPr lang="en-US" dirty="0"/>
              <a:t>from("</a:t>
            </a:r>
            <a:r>
              <a:rPr lang="en-US" dirty="0" err="1"/>
              <a:t>jms:dispatcher?selector</a:t>
            </a:r>
            <a:r>
              <a:rPr lang="en-US" dirty="0"/>
              <a:t>=</a:t>
            </a:r>
            <a:r>
              <a:rPr lang="en-US" dirty="0" err="1"/>
              <a:t>CountryCode</a:t>
            </a:r>
            <a:r>
              <a:rPr lang="en-US" dirty="0"/>
              <a:t>='DE'").to("cxf:bean:replica03");</a:t>
            </a:r>
          </a:p>
        </p:txBody>
      </p:sp>
    </p:spTree>
    <p:extLst>
      <p:ext uri="{BB962C8B-B14F-4D97-AF65-F5344CB8AC3E}">
        <p14:creationId xmlns:p14="http://schemas.microsoft.com/office/powerpoint/2010/main" val="98962431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a:t>Selective </a:t>
            </a:r>
            <a:r>
              <a:rPr lang="en-US" dirty="0" smtClean="0"/>
              <a:t>Consumer</a:t>
            </a:r>
            <a:endParaRPr lang="en-US" dirty="0"/>
          </a:p>
        </p:txBody>
      </p:sp>
      <p:sp>
        <p:nvSpPr>
          <p:cNvPr id="3" name="Content Placeholder 2"/>
          <p:cNvSpPr>
            <a:spLocks noGrp="1"/>
          </p:cNvSpPr>
          <p:nvPr>
            <p:ph idx="1"/>
          </p:nvPr>
        </p:nvSpPr>
        <p:spPr/>
        <p:txBody>
          <a:bodyPr/>
          <a:lstStyle/>
          <a:p>
            <a:pPr marL="0" indent="0">
              <a:buNone/>
            </a:pPr>
            <a:r>
              <a:rPr lang="en-US" dirty="0"/>
              <a:t>from("</a:t>
            </a:r>
            <a:r>
              <a:rPr lang="en-US" dirty="0" err="1"/>
              <a:t>jms:selective?selector</a:t>
            </a:r>
            <a:r>
              <a:rPr lang="en-US" dirty="0"/>
              <a:t>=" + </a:t>
            </a:r>
            <a:r>
              <a:rPr lang="en-US" dirty="0" err="1"/>
              <a:t>java.net.URLEncoder.encode</a:t>
            </a:r>
            <a:r>
              <a:rPr lang="en-US" dirty="0"/>
              <a:t>("</a:t>
            </a:r>
            <a:r>
              <a:rPr lang="en-US" dirty="0" err="1"/>
              <a:t>CountryCode</a:t>
            </a:r>
            <a:r>
              <a:rPr lang="en-US" dirty="0"/>
              <a:t>='US'","UTF-8")).</a:t>
            </a:r>
          </a:p>
          <a:p>
            <a:pPr marL="0" indent="0">
              <a:buNone/>
            </a:pPr>
            <a:r>
              <a:rPr lang="en-US" dirty="0"/>
              <a:t>    to("cxf:bean:replica01</a:t>
            </a:r>
            <a:r>
              <a:rPr lang="en-US" dirty="0" smtClean="0"/>
              <a:t>");</a:t>
            </a:r>
          </a:p>
          <a:p>
            <a:pPr marL="0" indent="0">
              <a:buNone/>
            </a:pPr>
            <a:r>
              <a:rPr lang="en-US" dirty="0"/>
              <a:t>from("</a:t>
            </a:r>
            <a:r>
              <a:rPr lang="en-US" dirty="0" err="1"/>
              <a:t>seda:a</a:t>
            </a:r>
            <a:r>
              <a:rPr lang="en-US" dirty="0"/>
              <a:t>").filter(header("</a:t>
            </a:r>
            <a:r>
              <a:rPr lang="en-US" dirty="0" err="1"/>
              <a:t>CountryCode</a:t>
            </a:r>
            <a:r>
              <a:rPr lang="en-US" dirty="0"/>
              <a:t>").</a:t>
            </a:r>
            <a:r>
              <a:rPr lang="en-US" dirty="0" err="1"/>
              <a:t>isEqualTo</a:t>
            </a:r>
            <a:r>
              <a:rPr lang="en-US" dirty="0"/>
              <a:t>("US")).process(</a:t>
            </a:r>
            <a:r>
              <a:rPr lang="en-US" dirty="0" err="1"/>
              <a:t>myProcessor</a:t>
            </a:r>
            <a:r>
              <a:rPr lang="en-US" dirty="0"/>
              <a:t>);</a:t>
            </a:r>
          </a:p>
          <a:p>
            <a:pPr marL="0" indent="0">
              <a:buNone/>
            </a:pPr>
            <a:endParaRPr lang="en-US" dirty="0"/>
          </a:p>
        </p:txBody>
      </p:sp>
      <p:pic>
        <p:nvPicPr>
          <p:cNvPr id="68610" name="Picture 2" descr="Selective consume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475" y="4084637"/>
            <a:ext cx="7934618" cy="2227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116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a:t>
            </a:r>
            <a:endParaRPr lang="en-US" dirty="0"/>
          </a:p>
        </p:txBody>
      </p:sp>
      <p:sp>
        <p:nvSpPr>
          <p:cNvPr id="3" name="Content Placeholder 2"/>
          <p:cNvSpPr>
            <a:spLocks noGrp="1"/>
          </p:cNvSpPr>
          <p:nvPr>
            <p:ph idx="1"/>
          </p:nvPr>
        </p:nvSpPr>
        <p:spPr/>
        <p:txBody>
          <a:bodyPr/>
          <a:lstStyle/>
          <a:p>
            <a:r>
              <a:rPr lang="en-US" dirty="0"/>
              <a:t>A processor is a node in the routing which is able to use, create, or modify an incoming </a:t>
            </a:r>
            <a:r>
              <a:rPr lang="en-US" dirty="0" smtClean="0"/>
              <a:t>exchange</a:t>
            </a:r>
          </a:p>
          <a:p>
            <a:r>
              <a:rPr lang="en-US" dirty="0" smtClean="0"/>
              <a:t>During </a:t>
            </a:r>
            <a:r>
              <a:rPr lang="en-US" dirty="0"/>
              <a:t>routing, the exchanges flow from one processor to </a:t>
            </a:r>
            <a:r>
              <a:rPr lang="en-US" dirty="0" smtClean="0"/>
              <a:t>another</a:t>
            </a:r>
          </a:p>
          <a:p>
            <a:r>
              <a:rPr lang="en-US" dirty="0" smtClean="0"/>
              <a:t>This </a:t>
            </a:r>
            <a:r>
              <a:rPr lang="en-US" dirty="0"/>
              <a:t>means all Enterprise Integration Patterns (EIP) are implemented using processors in Camel </a:t>
            </a:r>
            <a:endParaRPr lang="en-US" dirty="0" smtClean="0"/>
          </a:p>
          <a:p>
            <a:r>
              <a:rPr lang="en-US" dirty="0"/>
              <a:t>The exchanges get in and out of a processor by using components and endpoints </a:t>
            </a:r>
          </a:p>
          <a:p>
            <a:r>
              <a:rPr lang="en-US" dirty="0" smtClean="0"/>
              <a:t>Given in Processor interface</a:t>
            </a:r>
          </a:p>
          <a:p>
            <a:endParaRPr lang="en-US" dirty="0"/>
          </a:p>
        </p:txBody>
      </p:sp>
    </p:spTree>
    <p:extLst>
      <p:ext uri="{BB962C8B-B14F-4D97-AF65-F5344CB8AC3E}">
        <p14:creationId xmlns:p14="http://schemas.microsoft.com/office/powerpoint/2010/main" val="3374090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Some </a:t>
            </a:r>
            <a:r>
              <a:rPr lang="en-US" dirty="0" smtClean="0"/>
              <a:t>sample processor</a:t>
            </a:r>
          </a:p>
          <a:p>
            <a:r>
              <a:rPr lang="en-US" dirty="0" smtClean="0"/>
              <a:t>Choice.</a:t>
            </a:r>
          </a:p>
          <a:p>
            <a:r>
              <a:rPr lang="en-US" dirty="0" smtClean="0"/>
              <a:t>Filter.</a:t>
            </a:r>
          </a:p>
          <a:p>
            <a:r>
              <a:rPr lang="en-US" dirty="0" err="1" smtClean="0"/>
              <a:t>Throttler</a:t>
            </a:r>
            <a:r>
              <a:rPr lang="en-US" dirty="0" smtClean="0"/>
              <a:t>.</a:t>
            </a:r>
          </a:p>
          <a:p>
            <a:r>
              <a:rPr lang="en-US" dirty="0" smtClean="0"/>
              <a:t>Custom processor.</a:t>
            </a:r>
          </a:p>
          <a:p>
            <a:endParaRPr lang="en-US" dirty="0"/>
          </a:p>
        </p:txBody>
      </p:sp>
    </p:spTree>
    <p:extLst>
      <p:ext uri="{BB962C8B-B14F-4D97-AF65-F5344CB8AC3E}">
        <p14:creationId xmlns:p14="http://schemas.microsoft.com/office/powerpoint/2010/main" val="3598631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processor </a:t>
            </a:r>
            <a:endParaRPr lang="en-US" dirty="0"/>
          </a:p>
        </p:txBody>
      </p:sp>
      <p:sp>
        <p:nvSpPr>
          <p:cNvPr id="3" name="Content Placeholder 2"/>
          <p:cNvSpPr>
            <a:spLocks noGrp="1"/>
          </p:cNvSpPr>
          <p:nvPr>
            <p:ph idx="1"/>
          </p:nvPr>
        </p:nvSpPr>
        <p:spPr/>
        <p:txBody>
          <a:bodyPr/>
          <a:lstStyle/>
          <a:p>
            <a:pPr marL="0" indent="0">
              <a:buNone/>
            </a:pPr>
            <a:r>
              <a:rPr lang="en-US" dirty="0"/>
              <a:t>rom("</a:t>
            </a:r>
            <a:r>
              <a:rPr lang="en-US" dirty="0" err="1"/>
              <a:t>SourceURL</a:t>
            </a:r>
            <a:r>
              <a:rPr lang="en-US" dirty="0"/>
              <a:t>")</a:t>
            </a:r>
          </a:p>
          <a:p>
            <a:pPr marL="0" indent="0">
              <a:buNone/>
            </a:pPr>
            <a:r>
              <a:rPr lang="en-US" dirty="0"/>
              <a:t>    .choice()</a:t>
            </a:r>
          </a:p>
          <a:p>
            <a:pPr marL="0" indent="0">
              <a:buNone/>
            </a:pPr>
            <a:r>
              <a:rPr lang="en-US" dirty="0"/>
              <a:t>        .when(Predicate1).to("Target1")</a:t>
            </a:r>
          </a:p>
          <a:p>
            <a:pPr marL="0" indent="0">
              <a:buNone/>
            </a:pPr>
            <a:r>
              <a:rPr lang="en-US" dirty="0"/>
              <a:t>        .when(Predicate2).to("Target2")</a:t>
            </a:r>
          </a:p>
          <a:p>
            <a:pPr marL="0" indent="0">
              <a:buNone/>
            </a:pPr>
            <a:r>
              <a:rPr lang="en-US" dirty="0"/>
              <a:t>        .otherwise().to("Target3");</a:t>
            </a:r>
          </a:p>
        </p:txBody>
      </p:sp>
    </p:spTree>
    <p:extLst>
      <p:ext uri="{BB962C8B-B14F-4D97-AF65-F5344CB8AC3E}">
        <p14:creationId xmlns:p14="http://schemas.microsoft.com/office/powerpoint/2010/main" val="1948879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processor </a:t>
            </a:r>
            <a:endParaRPr lang="en-US" dirty="0"/>
          </a:p>
        </p:txBody>
      </p:sp>
      <p:sp>
        <p:nvSpPr>
          <p:cNvPr id="3" name="Content Placeholder 2"/>
          <p:cNvSpPr>
            <a:spLocks noGrp="1"/>
          </p:cNvSpPr>
          <p:nvPr>
            <p:ph idx="1"/>
          </p:nvPr>
        </p:nvSpPr>
        <p:spPr/>
        <p:txBody>
          <a:bodyPr/>
          <a:lstStyle/>
          <a:p>
            <a:r>
              <a:rPr lang="en-US" dirty="0" smtClean="0"/>
              <a:t>Can </a:t>
            </a:r>
            <a:r>
              <a:rPr lang="en-US" dirty="0"/>
              <a:t>always define your own custom </a:t>
            </a:r>
            <a:r>
              <a:rPr lang="en-US" dirty="0" smtClean="0"/>
              <a:t>processor</a:t>
            </a:r>
          </a:p>
          <a:p>
            <a:r>
              <a:rPr lang="en-US" dirty="0" smtClean="0"/>
              <a:t>Define </a:t>
            </a:r>
            <a:r>
              <a:rPr lang="en-US" dirty="0"/>
              <a:t>a class that implements the </a:t>
            </a:r>
            <a:r>
              <a:rPr lang="en-US" dirty="0" smtClean="0"/>
              <a:t>Processor </a:t>
            </a:r>
            <a:r>
              <a:rPr lang="en-US" dirty="0"/>
              <a:t>interface and overrides </a:t>
            </a:r>
            <a:r>
              <a:rPr lang="en-US" dirty="0" smtClean="0"/>
              <a:t>process</a:t>
            </a:r>
            <a:r>
              <a:rPr lang="en-US" dirty="0"/>
              <a:t>() method</a:t>
            </a:r>
          </a:p>
        </p:txBody>
      </p:sp>
    </p:spTree>
    <p:extLst>
      <p:ext uri="{BB962C8B-B14F-4D97-AF65-F5344CB8AC3E}">
        <p14:creationId xmlns:p14="http://schemas.microsoft.com/office/powerpoint/2010/main" val="2559182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node</a:t>
            </a:r>
            <a:endParaRPr lang="en-US" dirty="0"/>
          </a:p>
        </p:txBody>
      </p:sp>
      <p:sp>
        <p:nvSpPr>
          <p:cNvPr id="3" name="Content Placeholder 2"/>
          <p:cNvSpPr>
            <a:spLocks noGrp="1"/>
          </p:cNvSpPr>
          <p:nvPr>
            <p:ph idx="1"/>
          </p:nvPr>
        </p:nvSpPr>
        <p:spPr/>
        <p:txBody>
          <a:bodyPr/>
          <a:lstStyle/>
          <a:p>
            <a:r>
              <a:rPr lang="en-US" dirty="0"/>
              <a:t>Every node in a route, except for the initial endpoint, is a processor, in the sense that they inherit from </a:t>
            </a:r>
            <a:r>
              <a:rPr lang="en-US" dirty="0" smtClean="0"/>
              <a:t>Processor interface</a:t>
            </a:r>
          </a:p>
          <a:p>
            <a:r>
              <a:rPr lang="en-US" dirty="0" smtClean="0"/>
              <a:t>Processors </a:t>
            </a:r>
            <a:r>
              <a:rPr lang="en-US" dirty="0"/>
              <a:t>make up the basic building blocks of a DSL </a:t>
            </a:r>
            <a:r>
              <a:rPr lang="en-US" dirty="0" smtClean="0"/>
              <a:t>route</a:t>
            </a:r>
          </a:p>
          <a:p>
            <a:r>
              <a:rPr lang="en-US" dirty="0" smtClean="0"/>
              <a:t>DSL </a:t>
            </a:r>
            <a:r>
              <a:rPr lang="en-US" dirty="0"/>
              <a:t>commands such as filter(), delayer(), </a:t>
            </a:r>
            <a:r>
              <a:rPr lang="en-US" dirty="0" err="1"/>
              <a:t>setBody</a:t>
            </a:r>
            <a:r>
              <a:rPr lang="en-US" dirty="0"/>
              <a:t>(), </a:t>
            </a:r>
            <a:r>
              <a:rPr lang="en-US" dirty="0" err="1"/>
              <a:t>setHeader</a:t>
            </a:r>
            <a:r>
              <a:rPr lang="en-US" dirty="0"/>
              <a:t>(), and to() all </a:t>
            </a:r>
            <a:r>
              <a:rPr lang="en-US" dirty="0" smtClean="0"/>
              <a:t>are processors</a:t>
            </a:r>
            <a:endParaRPr lang="en-US" dirty="0"/>
          </a:p>
        </p:txBody>
      </p:sp>
      <p:pic>
        <p:nvPicPr>
          <p:cNvPr id="9220" name="Picture 4" descr="Processor creating an out mess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7887" y="4109954"/>
            <a:ext cx="2816225" cy="1438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00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inputs</a:t>
            </a:r>
            <a:endParaRPr lang="en-US" dirty="0"/>
          </a:p>
        </p:txBody>
      </p:sp>
      <p:sp>
        <p:nvSpPr>
          <p:cNvPr id="3" name="Content Placeholder 2"/>
          <p:cNvSpPr>
            <a:spLocks noGrp="1"/>
          </p:cNvSpPr>
          <p:nvPr>
            <p:ph idx="1"/>
          </p:nvPr>
        </p:nvSpPr>
        <p:spPr/>
        <p:txBody>
          <a:bodyPr/>
          <a:lstStyle/>
          <a:p>
            <a:r>
              <a:rPr lang="it-IT" dirty="0"/>
              <a:t>from("URI1", "URI2", "URI3").to("DestinationUri");</a:t>
            </a:r>
          </a:p>
          <a:p>
            <a:endParaRPr lang="en-US" dirty="0"/>
          </a:p>
        </p:txBody>
      </p:sp>
    </p:spTree>
    <p:extLst>
      <p:ext uri="{BB962C8B-B14F-4D97-AF65-F5344CB8AC3E}">
        <p14:creationId xmlns:p14="http://schemas.microsoft.com/office/powerpoint/2010/main" val="1969705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topics </a:t>
            </a:r>
            <a:endParaRPr lang="en-US" dirty="0"/>
          </a:p>
        </p:txBody>
      </p:sp>
      <p:sp>
        <p:nvSpPr>
          <p:cNvPr id="3" name="Content Placeholder 2"/>
          <p:cNvSpPr>
            <a:spLocks noGrp="1"/>
          </p:cNvSpPr>
          <p:nvPr>
            <p:ph idx="1"/>
          </p:nvPr>
        </p:nvSpPr>
        <p:spPr/>
        <p:txBody>
          <a:bodyPr>
            <a:normAutofit/>
          </a:bodyPr>
          <a:lstStyle/>
          <a:p>
            <a:r>
              <a:rPr lang="en-US" dirty="0"/>
              <a:t>Components</a:t>
            </a:r>
          </a:p>
          <a:p>
            <a:r>
              <a:rPr lang="en-US" dirty="0" smtClean="0"/>
              <a:t>Routing </a:t>
            </a:r>
            <a:endParaRPr lang="en-US" dirty="0" smtClean="0"/>
          </a:p>
          <a:p>
            <a:r>
              <a:rPr lang="en-US" dirty="0" smtClean="0"/>
              <a:t>Transforming </a:t>
            </a:r>
            <a:r>
              <a:rPr lang="en-US" dirty="0" smtClean="0"/>
              <a:t>data</a:t>
            </a:r>
          </a:p>
          <a:p>
            <a:r>
              <a:rPr lang="en-US" dirty="0" smtClean="0"/>
              <a:t>Beans </a:t>
            </a:r>
            <a:r>
              <a:rPr lang="en-US" dirty="0" smtClean="0"/>
              <a:t>with </a:t>
            </a:r>
            <a:r>
              <a:rPr lang="en-US" dirty="0" smtClean="0"/>
              <a:t>camel</a:t>
            </a:r>
          </a:p>
          <a:p>
            <a:r>
              <a:rPr lang="en-US" dirty="0" smtClean="0"/>
              <a:t>Error handling</a:t>
            </a:r>
            <a:endParaRPr lang="en-US" dirty="0" smtClean="0"/>
          </a:p>
          <a:p>
            <a:r>
              <a:rPr lang="en-US" dirty="0" smtClean="0"/>
              <a:t>Testing</a:t>
            </a:r>
          </a:p>
          <a:p>
            <a:r>
              <a:rPr lang="en-US" dirty="0" smtClean="0"/>
              <a:t>EIP</a:t>
            </a:r>
            <a:endParaRPr lang="en-US" dirty="0" smtClean="0"/>
          </a:p>
          <a:p>
            <a:r>
              <a:rPr lang="en-US" dirty="0" smtClean="0"/>
              <a:t>deployment </a:t>
            </a:r>
          </a:p>
          <a:p>
            <a:endParaRPr lang="en-US" dirty="0"/>
          </a:p>
        </p:txBody>
      </p:sp>
    </p:spTree>
    <p:extLst>
      <p:ext uri="{BB962C8B-B14F-4D97-AF65-F5344CB8AC3E}">
        <p14:creationId xmlns:p14="http://schemas.microsoft.com/office/powerpoint/2010/main" val="8570551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a:t>
            </a:r>
            <a:endParaRPr lang="en-US" dirty="0"/>
          </a:p>
        </p:txBody>
      </p:sp>
      <p:sp>
        <p:nvSpPr>
          <p:cNvPr id="3" name="Content Placeholder 2"/>
          <p:cNvSpPr>
            <a:spLocks noGrp="1"/>
          </p:cNvSpPr>
          <p:nvPr>
            <p:ph idx="1"/>
          </p:nvPr>
        </p:nvSpPr>
        <p:spPr/>
        <p:txBody>
          <a:bodyPr/>
          <a:lstStyle/>
          <a:p>
            <a:r>
              <a:rPr lang="en-US" dirty="0"/>
              <a:t>The Camel route is the routing </a:t>
            </a:r>
            <a:r>
              <a:rPr lang="en-US" dirty="0" smtClean="0"/>
              <a:t>definition</a:t>
            </a:r>
          </a:p>
          <a:p>
            <a:r>
              <a:rPr lang="en-US" dirty="0" smtClean="0"/>
              <a:t>It's </a:t>
            </a:r>
            <a:r>
              <a:rPr lang="en-US" dirty="0"/>
              <a:t>a graph of </a:t>
            </a:r>
            <a:r>
              <a:rPr lang="en-US" dirty="0" smtClean="0"/>
              <a:t>processors</a:t>
            </a:r>
          </a:p>
          <a:p>
            <a:r>
              <a:rPr lang="en-US" dirty="0" smtClean="0"/>
              <a:t>The </a:t>
            </a:r>
            <a:r>
              <a:rPr lang="en-US" dirty="0"/>
              <a:t>routes (routing definition) are loaded in the Camel </a:t>
            </a:r>
            <a:r>
              <a:rPr lang="en-US" dirty="0" smtClean="0"/>
              <a:t>context</a:t>
            </a:r>
          </a:p>
          <a:p>
            <a:r>
              <a:rPr lang="en-US" dirty="0" smtClean="0"/>
              <a:t>The </a:t>
            </a:r>
            <a:r>
              <a:rPr lang="en-US" dirty="0"/>
              <a:t>execution and flow of the exchange in a route is performed by the routing engine </a:t>
            </a:r>
            <a:endParaRPr lang="en-US" dirty="0" smtClean="0"/>
          </a:p>
          <a:p>
            <a:r>
              <a:rPr lang="en-US" dirty="0"/>
              <a:t>Each route has a unique identifier that you can specify </a:t>
            </a:r>
            <a:endParaRPr lang="en-US" dirty="0" smtClean="0"/>
          </a:p>
          <a:p>
            <a:r>
              <a:rPr lang="en-US" dirty="0"/>
              <a:t>This identifier is used to easily find the route, especially when you want to log, debug, monitor, or manage a route </a:t>
            </a:r>
          </a:p>
        </p:txBody>
      </p:sp>
    </p:spTree>
    <p:extLst>
      <p:ext uri="{BB962C8B-B14F-4D97-AF65-F5344CB8AC3E}">
        <p14:creationId xmlns:p14="http://schemas.microsoft.com/office/powerpoint/2010/main" val="42807075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Channels</a:t>
            </a:r>
          </a:p>
        </p:txBody>
      </p:sp>
      <p:sp>
        <p:nvSpPr>
          <p:cNvPr id="3" name="Content Placeholder 2"/>
          <p:cNvSpPr>
            <a:spLocks noGrp="1"/>
          </p:cNvSpPr>
          <p:nvPr>
            <p:ph idx="1"/>
          </p:nvPr>
        </p:nvSpPr>
        <p:spPr/>
        <p:txBody>
          <a:bodyPr>
            <a:normAutofit/>
          </a:bodyPr>
          <a:lstStyle/>
          <a:p>
            <a:r>
              <a:rPr lang="en-US" dirty="0"/>
              <a:t>In every </a:t>
            </a:r>
            <a:r>
              <a:rPr lang="en-US" dirty="0" smtClean="0"/>
              <a:t>route</a:t>
            </a:r>
            <a:r>
              <a:rPr lang="en-US" dirty="0"/>
              <a:t>, there is a channel that sits between each processor in the route </a:t>
            </a:r>
            <a:r>
              <a:rPr lang="en-US" dirty="0" smtClean="0"/>
              <a:t>graph</a:t>
            </a:r>
          </a:p>
          <a:p>
            <a:r>
              <a:rPr lang="en-US" dirty="0" smtClean="0"/>
              <a:t>It's </a:t>
            </a:r>
            <a:r>
              <a:rPr lang="en-US" dirty="0"/>
              <a:t>responsible for the routing of an Exchange to the next Processor </a:t>
            </a:r>
            <a:r>
              <a:rPr lang="en-US" dirty="0" smtClean="0"/>
              <a:t> </a:t>
            </a:r>
          </a:p>
          <a:p>
            <a:r>
              <a:rPr lang="en-US" dirty="0" smtClean="0"/>
              <a:t>The </a:t>
            </a:r>
            <a:r>
              <a:rPr lang="en-US" dirty="0"/>
              <a:t>channel acts as a controller that monitors and controls the routing at </a:t>
            </a:r>
            <a:r>
              <a:rPr lang="en-US" dirty="0" smtClean="0"/>
              <a:t>runtime</a:t>
            </a:r>
          </a:p>
          <a:p>
            <a:r>
              <a:rPr lang="en-US" dirty="0" smtClean="0"/>
              <a:t>It </a:t>
            </a:r>
            <a:r>
              <a:rPr lang="en-US" dirty="0"/>
              <a:t>allows Camel to enrich the route with </a:t>
            </a:r>
            <a:r>
              <a:rPr lang="en-US" dirty="0" smtClean="0"/>
              <a:t>interceptor</a:t>
            </a:r>
          </a:p>
          <a:p>
            <a:r>
              <a:rPr lang="en-US" dirty="0" smtClean="0"/>
              <a:t>For </a:t>
            </a:r>
            <a:r>
              <a:rPr lang="en-US" dirty="0"/>
              <a:t>instance, the Camel tracer or the error handling are functionalities implemented using an interceptor on the channel</a:t>
            </a:r>
            <a:r>
              <a:rPr lang="en-US" dirty="0" smtClean="0"/>
              <a:t>.</a:t>
            </a:r>
          </a:p>
          <a:p>
            <a:r>
              <a:rPr lang="en-US" dirty="0"/>
              <a:t>The channel is described by the </a:t>
            </a:r>
            <a:r>
              <a:rPr lang="en-US" dirty="0" err="1"/>
              <a:t>org.apache.camel.Channel</a:t>
            </a:r>
            <a:r>
              <a:rPr lang="en-US" dirty="0"/>
              <a:t> </a:t>
            </a:r>
            <a:r>
              <a:rPr lang="en-US" dirty="0" smtClean="0"/>
              <a:t>interface</a:t>
            </a:r>
            <a:endParaRPr lang="en-US" dirty="0"/>
          </a:p>
        </p:txBody>
      </p:sp>
    </p:spTree>
    <p:extLst>
      <p:ext uri="{BB962C8B-B14F-4D97-AF65-F5344CB8AC3E}">
        <p14:creationId xmlns:p14="http://schemas.microsoft.com/office/powerpoint/2010/main" val="4430391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Camel supports three kinds of interceptors on the channels:</a:t>
            </a:r>
          </a:p>
          <a:p>
            <a:r>
              <a:rPr lang="en-US" dirty="0"/>
              <a:t>Global interceptors: This intercepts all exchanges on the channels</a:t>
            </a:r>
          </a:p>
          <a:p>
            <a:r>
              <a:rPr lang="en-US" dirty="0"/>
              <a:t>Interceptors on the incoming exchanges: This has limited the scope of the interceptor only on the first </a:t>
            </a:r>
            <a:r>
              <a:rPr lang="en-US" dirty="0" smtClean="0"/>
              <a:t>channel</a:t>
            </a:r>
            <a:endParaRPr lang="en-US" dirty="0"/>
          </a:p>
          <a:p>
            <a:r>
              <a:rPr lang="en-US" dirty="0"/>
              <a:t>Interceptors on the exchanges going to one specific endpoint: This limits the interceptor to the channel just before a given endpoint</a:t>
            </a:r>
          </a:p>
          <a:p>
            <a:endParaRPr lang="en-US" dirty="0"/>
          </a:p>
        </p:txBody>
      </p:sp>
    </p:spTree>
    <p:extLst>
      <p:ext uri="{BB962C8B-B14F-4D97-AF65-F5344CB8AC3E}">
        <p14:creationId xmlns:p14="http://schemas.microsoft.com/office/powerpoint/2010/main" val="17203608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Endpoints </a:t>
            </a:r>
            <a:endParaRPr lang="en-US" dirty="0"/>
          </a:p>
        </p:txBody>
      </p:sp>
      <p:sp>
        <p:nvSpPr>
          <p:cNvPr id="3" name="Content Placeholder 2"/>
          <p:cNvSpPr>
            <a:spLocks noGrp="1"/>
          </p:cNvSpPr>
          <p:nvPr>
            <p:ph idx="1"/>
          </p:nvPr>
        </p:nvSpPr>
        <p:spPr/>
        <p:txBody>
          <a:bodyPr/>
          <a:lstStyle/>
          <a:p>
            <a:r>
              <a:rPr lang="en-US" dirty="0"/>
              <a:t> </a:t>
            </a:r>
            <a:r>
              <a:rPr lang="en-US" dirty="0" smtClean="0"/>
              <a:t>It </a:t>
            </a:r>
            <a:r>
              <a:rPr lang="en-US" dirty="0"/>
              <a:t>acts either as a source of messages (a consumer endpoint) or as a sink of messages (a producer endpoint</a:t>
            </a:r>
            <a:r>
              <a:rPr lang="en-US" dirty="0" smtClean="0"/>
              <a:t>)</a:t>
            </a:r>
          </a:p>
          <a:p>
            <a:r>
              <a:rPr lang="en-US" dirty="0" smtClean="0"/>
              <a:t>Endpoint identifies using endpoint </a:t>
            </a:r>
            <a:r>
              <a:rPr lang="en-US" dirty="0" err="1" smtClean="0"/>
              <a:t>uri</a:t>
            </a:r>
            <a:endParaRPr lang="en-US" dirty="0" smtClean="0"/>
          </a:p>
          <a:p>
            <a:r>
              <a:rPr lang="en-US" dirty="0" smtClean="0"/>
              <a:t>Uri identifies protocol, context path, options</a:t>
            </a:r>
          </a:p>
          <a:p>
            <a:endParaRPr lang="en-US" dirty="0"/>
          </a:p>
        </p:txBody>
      </p:sp>
    </p:spTree>
    <p:extLst>
      <p:ext uri="{BB962C8B-B14F-4D97-AF65-F5344CB8AC3E}">
        <p14:creationId xmlns:p14="http://schemas.microsoft.com/office/powerpoint/2010/main" val="25252869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Camel components</a:t>
            </a:r>
            <a:endParaRPr lang="en-US" dirty="0"/>
          </a:p>
        </p:txBody>
      </p:sp>
      <p:sp>
        <p:nvSpPr>
          <p:cNvPr id="3" name="Content Placeholder 2"/>
          <p:cNvSpPr>
            <a:spLocks noGrp="1"/>
          </p:cNvSpPr>
          <p:nvPr>
            <p:ph idx="1"/>
          </p:nvPr>
        </p:nvSpPr>
        <p:spPr/>
        <p:txBody>
          <a:bodyPr/>
          <a:lstStyle/>
          <a:p>
            <a:r>
              <a:rPr lang="en-US" dirty="0"/>
              <a:t>Each URI scheme maps to a Apache Camel </a:t>
            </a:r>
            <a:r>
              <a:rPr lang="en-US" dirty="0" smtClean="0"/>
              <a:t>component</a:t>
            </a:r>
          </a:p>
          <a:p>
            <a:r>
              <a:rPr lang="en-US" dirty="0"/>
              <a:t>Apache Camel component is essentially an endpoint </a:t>
            </a:r>
            <a:r>
              <a:rPr lang="en-US" dirty="0" smtClean="0"/>
              <a:t>factory</a:t>
            </a:r>
          </a:p>
          <a:p>
            <a:r>
              <a:rPr lang="en-US" dirty="0" smtClean="0"/>
              <a:t>Deploy </a:t>
            </a:r>
            <a:r>
              <a:rPr lang="en-US" dirty="0"/>
              <a:t>the corresponding Apache Camel component in your runtime </a:t>
            </a:r>
            <a:r>
              <a:rPr lang="en-US" dirty="0" smtClean="0"/>
              <a:t>container </a:t>
            </a:r>
          </a:p>
          <a:p>
            <a:r>
              <a:rPr lang="en-US" dirty="0" smtClean="0"/>
              <a:t>For JMS </a:t>
            </a:r>
            <a:r>
              <a:rPr lang="en-US" dirty="0"/>
              <a:t>endpoints, </a:t>
            </a:r>
            <a:r>
              <a:rPr lang="en-US" dirty="0" smtClean="0"/>
              <a:t>need to </a:t>
            </a:r>
            <a:r>
              <a:rPr lang="en-US" dirty="0"/>
              <a:t>deploy the JMS component </a:t>
            </a:r>
            <a:r>
              <a:rPr lang="en-US" dirty="0" smtClean="0"/>
              <a:t>in container</a:t>
            </a:r>
          </a:p>
          <a:p>
            <a:r>
              <a:rPr lang="en-US" dirty="0" smtClean="0"/>
              <a:t>It is in Component interface</a:t>
            </a:r>
          </a:p>
          <a:p>
            <a:r>
              <a:rPr lang="en-US" dirty="0" smtClean="0"/>
              <a:t>More than 80 components </a:t>
            </a:r>
          </a:p>
        </p:txBody>
      </p:sp>
      <p:pic>
        <p:nvPicPr>
          <p:cNvPr id="4" name="Picture 3"/>
          <p:cNvPicPr>
            <a:picLocks noChangeAspect="1"/>
          </p:cNvPicPr>
          <p:nvPr/>
        </p:nvPicPr>
        <p:blipFill>
          <a:blip r:embed="rId2"/>
          <a:stretch>
            <a:fillRect/>
          </a:stretch>
        </p:blipFill>
        <p:spPr>
          <a:xfrm>
            <a:off x="5453063" y="4419600"/>
            <a:ext cx="5287399" cy="1123950"/>
          </a:xfrm>
          <a:prstGeom prst="rect">
            <a:avLst/>
          </a:prstGeom>
        </p:spPr>
      </p:pic>
    </p:spTree>
    <p:extLst>
      <p:ext uri="{BB962C8B-B14F-4D97-AF65-F5344CB8AC3E}">
        <p14:creationId xmlns:p14="http://schemas.microsoft.com/office/powerpoint/2010/main" val="3353852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The components are the main extension points in </a:t>
            </a:r>
            <a:r>
              <a:rPr lang="en-US" dirty="0" smtClean="0"/>
              <a:t>Camel</a:t>
            </a:r>
          </a:p>
          <a:p>
            <a:r>
              <a:rPr lang="en-US" dirty="0" smtClean="0"/>
              <a:t>We </a:t>
            </a:r>
            <a:r>
              <a:rPr lang="en-US" dirty="0"/>
              <a:t>don't directly use a component in a route, we define an endpoint from the </a:t>
            </a:r>
            <a:r>
              <a:rPr lang="en-US" dirty="0" smtClean="0"/>
              <a:t>component</a:t>
            </a:r>
          </a:p>
          <a:p>
            <a:r>
              <a:rPr lang="en-US" dirty="0" smtClean="0"/>
              <a:t>First</a:t>
            </a:r>
            <a:r>
              <a:rPr lang="en-US" dirty="0"/>
              <a:t>, you load the component in the Camel context</a:t>
            </a:r>
          </a:p>
          <a:p>
            <a:r>
              <a:rPr lang="en-US" dirty="0"/>
              <a:t>Then, in the route definition, you define an endpoint on a component loaded in the Camel context</a:t>
            </a:r>
          </a:p>
          <a:p>
            <a:endParaRPr lang="en-US" dirty="0"/>
          </a:p>
        </p:txBody>
      </p:sp>
    </p:spTree>
    <p:extLst>
      <p:ext uri="{BB962C8B-B14F-4D97-AF65-F5344CB8AC3E}">
        <p14:creationId xmlns:p14="http://schemas.microsoft.com/office/powerpoint/2010/main" val="32361587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71525" y="2057400"/>
            <a:ext cx="9963150" cy="3600450"/>
          </a:xfrm>
          <a:prstGeom prst="rect">
            <a:avLst/>
          </a:prstGeom>
        </p:spPr>
      </p:pic>
    </p:spTree>
    <p:extLst>
      <p:ext uri="{BB962C8B-B14F-4D97-AF65-F5344CB8AC3E}">
        <p14:creationId xmlns:p14="http://schemas.microsoft.com/office/powerpoint/2010/main" val="1957017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component in camel core</a:t>
            </a:r>
            <a:endParaRPr lang="en-US" dirty="0"/>
          </a:p>
        </p:txBody>
      </p:sp>
      <p:sp>
        <p:nvSpPr>
          <p:cNvPr id="3" name="Content Placeholder 2"/>
          <p:cNvSpPr>
            <a:spLocks noGrp="1"/>
          </p:cNvSpPr>
          <p:nvPr>
            <p:ph idx="1"/>
          </p:nvPr>
        </p:nvSpPr>
        <p:spPr/>
        <p:txBody>
          <a:bodyPr>
            <a:normAutofit/>
          </a:bodyPr>
          <a:lstStyle/>
          <a:p>
            <a:r>
              <a:rPr lang="en-US" dirty="0" smtClean="0"/>
              <a:t>Bean				Browse</a:t>
            </a:r>
            <a:endParaRPr lang="en-US" dirty="0"/>
          </a:p>
          <a:p>
            <a:r>
              <a:rPr lang="en-US" dirty="0" smtClean="0"/>
              <a:t>Dataset				Direct</a:t>
            </a:r>
            <a:endParaRPr lang="en-US" dirty="0"/>
          </a:p>
          <a:p>
            <a:r>
              <a:rPr lang="en-US" dirty="0" smtClean="0"/>
              <a:t>File					Log</a:t>
            </a:r>
          </a:p>
          <a:p>
            <a:r>
              <a:rPr lang="en-US" dirty="0" smtClean="0"/>
              <a:t>Mock				Properties</a:t>
            </a:r>
          </a:p>
          <a:p>
            <a:r>
              <a:rPr lang="en-US" dirty="0" smtClean="0"/>
              <a:t>Ref					SEDA</a:t>
            </a:r>
          </a:p>
          <a:p>
            <a:r>
              <a:rPr lang="en-US" dirty="0" smtClean="0"/>
              <a:t>FTP					JMS</a:t>
            </a:r>
          </a:p>
          <a:p>
            <a:r>
              <a:rPr lang="en-US" dirty="0" smtClean="0"/>
              <a:t>JDBC				JPA</a:t>
            </a:r>
          </a:p>
          <a:p>
            <a:pPr marL="0" indent="0">
              <a:buNone/>
            </a:pPr>
            <a:r>
              <a:rPr lang="en-US" dirty="0" smtClean="0"/>
              <a:t>Note: all components: </a:t>
            </a:r>
            <a:r>
              <a:rPr lang="en-US" dirty="0">
                <a:hlinkClick r:id="rId2"/>
              </a:rPr>
              <a:t>https://camel.apache.org/components.html</a:t>
            </a:r>
            <a:endParaRPr lang="en-US" dirty="0"/>
          </a:p>
        </p:txBody>
      </p:sp>
    </p:spTree>
    <p:extLst>
      <p:ext uri="{BB962C8B-B14F-4D97-AF65-F5344CB8AC3E}">
        <p14:creationId xmlns:p14="http://schemas.microsoft.com/office/powerpoint/2010/main" val="37577894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There are two main ways in which components are added to a Camel </a:t>
            </a:r>
            <a:r>
              <a:rPr lang="en-US" dirty="0" smtClean="0"/>
              <a:t>runtime</a:t>
            </a:r>
            <a:endParaRPr lang="en-US" dirty="0"/>
          </a:p>
          <a:p>
            <a:r>
              <a:rPr lang="en-US" dirty="0"/>
              <a:t>M</a:t>
            </a:r>
            <a:r>
              <a:rPr lang="en-US" dirty="0" smtClean="0"/>
              <a:t>anually </a:t>
            </a:r>
            <a:r>
              <a:rPr lang="en-US" dirty="0"/>
              <a:t>adding them to the </a:t>
            </a:r>
            <a:r>
              <a:rPr lang="en-US" dirty="0" err="1" smtClean="0"/>
              <a:t>CamelContext</a:t>
            </a:r>
            <a:endParaRPr lang="en-US" dirty="0" smtClean="0"/>
          </a:p>
          <a:p>
            <a:pPr marL="0" indent="0">
              <a:buNone/>
            </a:pPr>
            <a:r>
              <a:rPr lang="en-US" dirty="0" err="1"/>
              <a:t>CamelContext</a:t>
            </a:r>
            <a:r>
              <a:rPr lang="en-US" dirty="0"/>
              <a:t> context = new </a:t>
            </a:r>
            <a:r>
              <a:rPr lang="en-US" dirty="0" err="1"/>
              <a:t>DefaultCamelContext</a:t>
            </a:r>
            <a:r>
              <a:rPr lang="en-US" dirty="0"/>
              <a:t>();</a:t>
            </a:r>
          </a:p>
          <a:p>
            <a:pPr marL="0" indent="0">
              <a:buNone/>
            </a:pPr>
            <a:r>
              <a:rPr lang="en-US" dirty="0" err="1"/>
              <a:t>context.addComponent</a:t>
            </a:r>
            <a:r>
              <a:rPr lang="en-US" dirty="0"/>
              <a:t>("</a:t>
            </a:r>
            <a:r>
              <a:rPr lang="en-US" dirty="0" err="1"/>
              <a:t>jms</a:t>
            </a:r>
            <a:r>
              <a:rPr lang="en-US" dirty="0"/>
              <a:t>",</a:t>
            </a:r>
          </a:p>
          <a:p>
            <a:pPr marL="0" indent="0">
              <a:buNone/>
            </a:pPr>
            <a:r>
              <a:rPr lang="en-US" dirty="0" err="1"/>
              <a:t>JmsComponent.jmsComponentAutoAcknowledge</a:t>
            </a:r>
            <a:r>
              <a:rPr lang="en-US" dirty="0"/>
              <a:t>(</a:t>
            </a:r>
            <a:r>
              <a:rPr lang="en-US" dirty="0" err="1"/>
              <a:t>connectionFactory</a:t>
            </a:r>
            <a:r>
              <a:rPr lang="en-US" dirty="0"/>
              <a:t>));</a:t>
            </a:r>
          </a:p>
          <a:p>
            <a:r>
              <a:rPr lang="en-US" dirty="0" smtClean="0"/>
              <a:t>Through </a:t>
            </a:r>
            <a:r>
              <a:rPr lang="en-US" dirty="0" err="1"/>
              <a:t>autodiscovery</a:t>
            </a:r>
            <a:r>
              <a:rPr lang="en-US" dirty="0"/>
              <a:t>.</a:t>
            </a:r>
          </a:p>
        </p:txBody>
      </p:sp>
    </p:spTree>
    <p:extLst>
      <p:ext uri="{BB962C8B-B14F-4D97-AF65-F5344CB8AC3E}">
        <p14:creationId xmlns:p14="http://schemas.microsoft.com/office/powerpoint/2010/main" val="9812489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Autodiscover</a:t>
            </a:r>
            <a:r>
              <a:rPr lang="en-US" dirty="0" smtClean="0"/>
              <a:t> component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343275" y="1637193"/>
            <a:ext cx="5181600" cy="4539770"/>
          </a:xfrm>
          <a:prstGeom prst="rect">
            <a:avLst/>
          </a:prstGeom>
        </p:spPr>
      </p:pic>
    </p:spTree>
    <p:extLst>
      <p:ext uri="{BB962C8B-B14F-4D97-AF65-F5344CB8AC3E}">
        <p14:creationId xmlns:p14="http://schemas.microsoft.com/office/powerpoint/2010/main" val="1737761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Component </a:t>
            </a:r>
          </a:p>
          <a:p>
            <a:r>
              <a:rPr lang="en-US" dirty="0"/>
              <a:t>Endpoint</a:t>
            </a:r>
          </a:p>
          <a:p>
            <a:r>
              <a:rPr lang="en-US" dirty="0"/>
              <a:t>Endpoint URI</a:t>
            </a:r>
          </a:p>
          <a:p>
            <a:r>
              <a:rPr lang="en-US" dirty="0"/>
              <a:t>Route</a:t>
            </a:r>
          </a:p>
          <a:p>
            <a:r>
              <a:rPr lang="en-US" dirty="0"/>
              <a:t>Processor</a:t>
            </a:r>
          </a:p>
          <a:p>
            <a:r>
              <a:rPr lang="en-US" dirty="0" smtClean="0"/>
              <a:t>Routing </a:t>
            </a:r>
            <a:endParaRPr lang="en-US" dirty="0" smtClean="0"/>
          </a:p>
          <a:p>
            <a:r>
              <a:rPr lang="en-US" dirty="0"/>
              <a:t>Routing engine</a:t>
            </a:r>
          </a:p>
          <a:p>
            <a:r>
              <a:rPr lang="en-US" dirty="0" err="1"/>
              <a:t>Routebuilder</a:t>
            </a:r>
            <a:r>
              <a:rPr lang="en-US" dirty="0"/>
              <a:t> </a:t>
            </a:r>
          </a:p>
          <a:p>
            <a:r>
              <a:rPr lang="en-US" dirty="0" smtClean="0"/>
              <a:t>DSL</a:t>
            </a:r>
            <a:endParaRPr lang="en-US" dirty="0" smtClean="0"/>
          </a:p>
          <a:p>
            <a:r>
              <a:rPr lang="en-US" dirty="0" smtClean="0"/>
              <a:t>Camel context</a:t>
            </a:r>
          </a:p>
          <a:p>
            <a:r>
              <a:rPr lang="en-US" dirty="0" smtClean="0"/>
              <a:t>Interceptors </a:t>
            </a:r>
            <a:endParaRPr lang="en-US" dirty="0"/>
          </a:p>
          <a:p>
            <a:r>
              <a:rPr lang="en-US" dirty="0" smtClean="0"/>
              <a:t>EIP</a:t>
            </a:r>
            <a:endParaRPr lang="en-US" dirty="0"/>
          </a:p>
        </p:txBody>
      </p:sp>
    </p:spTree>
    <p:extLst>
      <p:ext uri="{BB962C8B-B14F-4D97-AF65-F5344CB8AC3E}">
        <p14:creationId xmlns:p14="http://schemas.microsoft.com/office/powerpoint/2010/main" val="28481109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component </a:t>
            </a:r>
            <a:endParaRPr lang="en-US" dirty="0"/>
          </a:p>
        </p:txBody>
      </p:sp>
      <p:sp>
        <p:nvSpPr>
          <p:cNvPr id="3" name="Content Placeholder 2"/>
          <p:cNvSpPr>
            <a:spLocks noGrp="1"/>
          </p:cNvSpPr>
          <p:nvPr>
            <p:ph idx="1"/>
          </p:nvPr>
        </p:nvSpPr>
        <p:spPr/>
        <p:txBody>
          <a:bodyPr/>
          <a:lstStyle/>
          <a:p>
            <a:r>
              <a:rPr lang="en-US" dirty="0" smtClean="0"/>
              <a:t>File</a:t>
            </a:r>
          </a:p>
          <a:p>
            <a:r>
              <a:rPr lang="en-US" dirty="0" smtClean="0"/>
              <a:t>Stream.in</a:t>
            </a:r>
          </a:p>
          <a:p>
            <a:r>
              <a:rPr lang="en-US" dirty="0" err="1" smtClean="0"/>
              <a:t>Stream.out</a:t>
            </a:r>
            <a:endParaRPr lang="en-US" dirty="0" smtClean="0"/>
          </a:p>
          <a:p>
            <a:r>
              <a:rPr lang="en-US" dirty="0" smtClean="0"/>
              <a:t>ftp</a:t>
            </a:r>
          </a:p>
          <a:p>
            <a:r>
              <a:rPr lang="en-US" dirty="0" err="1" smtClean="0"/>
              <a:t>Jms</a:t>
            </a:r>
            <a:endParaRPr lang="en-US" dirty="0" smtClean="0"/>
          </a:p>
          <a:p>
            <a:r>
              <a:rPr lang="en-US" dirty="0" err="1" smtClean="0"/>
              <a:t>Sql</a:t>
            </a:r>
            <a:endParaRPr lang="en-US" dirty="0" smtClean="0"/>
          </a:p>
          <a:p>
            <a:r>
              <a:rPr lang="en-US" dirty="0" smtClean="0"/>
              <a:t>Mock</a:t>
            </a:r>
          </a:p>
          <a:p>
            <a:r>
              <a:rPr lang="en-US" dirty="0" smtClean="0"/>
              <a:t>log</a:t>
            </a:r>
            <a:endParaRPr lang="en-US" dirty="0"/>
          </a:p>
        </p:txBody>
      </p:sp>
    </p:spTree>
    <p:extLst>
      <p:ext uri="{BB962C8B-B14F-4D97-AF65-F5344CB8AC3E}">
        <p14:creationId xmlns:p14="http://schemas.microsoft.com/office/powerpoint/2010/main" val="12749562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and ftp component</a:t>
            </a:r>
            <a:endParaRPr lang="en-US" dirty="0"/>
          </a:p>
        </p:txBody>
      </p:sp>
      <p:sp>
        <p:nvSpPr>
          <p:cNvPr id="3" name="Content Placeholder 2"/>
          <p:cNvSpPr>
            <a:spLocks noGrp="1"/>
          </p:cNvSpPr>
          <p:nvPr>
            <p:ph idx="1"/>
          </p:nvPr>
        </p:nvSpPr>
        <p:spPr/>
        <p:txBody>
          <a:bodyPr>
            <a:normAutofit/>
          </a:bodyPr>
          <a:lstStyle/>
          <a:p>
            <a:r>
              <a:rPr lang="en-US" dirty="0" smtClean="0"/>
              <a:t>File component configured through </a:t>
            </a:r>
            <a:r>
              <a:rPr lang="en-US" dirty="0" err="1" smtClean="0"/>
              <a:t>uri</a:t>
            </a:r>
            <a:r>
              <a:rPr lang="en-US" dirty="0" smtClean="0"/>
              <a:t>. Options are as follows</a:t>
            </a:r>
          </a:p>
          <a:p>
            <a:pPr lvl="1"/>
            <a:r>
              <a:rPr lang="en-US" dirty="0" smtClean="0"/>
              <a:t>Delay</a:t>
            </a:r>
          </a:p>
          <a:p>
            <a:pPr lvl="1"/>
            <a:r>
              <a:rPr lang="en-US" dirty="0" smtClean="0"/>
              <a:t>Recursive</a:t>
            </a:r>
          </a:p>
          <a:p>
            <a:pPr lvl="1"/>
            <a:r>
              <a:rPr lang="en-US" dirty="0" err="1" smtClean="0"/>
              <a:t>Noop</a:t>
            </a:r>
            <a:endParaRPr lang="en-US" dirty="0" smtClean="0"/>
          </a:p>
          <a:p>
            <a:pPr lvl="1"/>
            <a:r>
              <a:rPr lang="en-US" dirty="0" smtClean="0"/>
              <a:t>filename</a:t>
            </a:r>
          </a:p>
          <a:p>
            <a:pPr lvl="1"/>
            <a:r>
              <a:rPr lang="en-US" dirty="0" err="1" smtClean="0"/>
              <a:t>Fileexist</a:t>
            </a:r>
            <a:r>
              <a:rPr lang="en-US" dirty="0" smtClean="0"/>
              <a:t> (</a:t>
            </a:r>
            <a:r>
              <a:rPr lang="en-US" dirty="0"/>
              <a:t>Override, Append, Fail, and </a:t>
            </a:r>
            <a:r>
              <a:rPr lang="en-US" dirty="0" smtClean="0"/>
              <a:t>Ignore)</a:t>
            </a:r>
          </a:p>
          <a:p>
            <a:pPr lvl="1"/>
            <a:r>
              <a:rPr lang="en-US" dirty="0" smtClean="0"/>
              <a:t>Delete</a:t>
            </a:r>
          </a:p>
          <a:p>
            <a:pPr lvl="1"/>
            <a:r>
              <a:rPr lang="en-US" dirty="0" smtClean="0"/>
              <a:t>Move</a:t>
            </a:r>
            <a:endParaRPr lang="en-US" dirty="0" smtClean="0"/>
          </a:p>
        </p:txBody>
      </p:sp>
    </p:spTree>
    <p:extLst>
      <p:ext uri="{BB962C8B-B14F-4D97-AF65-F5344CB8AC3E}">
        <p14:creationId xmlns:p14="http://schemas.microsoft.com/office/powerpoint/2010/main" val="35457562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component</a:t>
            </a:r>
            <a:endParaRPr lang="en-US" dirty="0"/>
          </a:p>
        </p:txBody>
      </p:sp>
      <p:sp>
        <p:nvSpPr>
          <p:cNvPr id="3" name="Content Placeholder 2"/>
          <p:cNvSpPr>
            <a:spLocks noGrp="1"/>
          </p:cNvSpPr>
          <p:nvPr>
            <p:ph idx="1"/>
          </p:nvPr>
        </p:nvSpPr>
        <p:spPr/>
        <p:txBody>
          <a:bodyPr/>
          <a:lstStyle/>
          <a:p>
            <a:r>
              <a:rPr lang="en-US" dirty="0" err="1" smtClean="0"/>
              <a:t>Jdbc</a:t>
            </a:r>
            <a:endParaRPr lang="en-US" dirty="0" smtClean="0"/>
          </a:p>
          <a:p>
            <a:r>
              <a:rPr lang="en-US" dirty="0" smtClean="0"/>
              <a:t>SQL</a:t>
            </a:r>
          </a:p>
          <a:p>
            <a:r>
              <a:rPr lang="en-US" dirty="0" smtClean="0"/>
              <a:t>JPA </a:t>
            </a:r>
          </a:p>
          <a:p>
            <a:r>
              <a:rPr lang="en-US" dirty="0" smtClean="0"/>
              <a:t>Hibernate</a:t>
            </a:r>
          </a:p>
          <a:p>
            <a:r>
              <a:rPr lang="en-US" dirty="0" err="1" smtClean="0"/>
              <a:t>iBatis</a:t>
            </a:r>
            <a:endParaRPr lang="en-US" dirty="0" smtClean="0"/>
          </a:p>
        </p:txBody>
      </p:sp>
    </p:spTree>
    <p:extLst>
      <p:ext uri="{BB962C8B-B14F-4D97-AF65-F5344CB8AC3E}">
        <p14:creationId xmlns:p14="http://schemas.microsoft.com/office/powerpoint/2010/main" val="545383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memory messaging </a:t>
            </a:r>
            <a:endParaRPr lang="en-US" dirty="0"/>
          </a:p>
        </p:txBody>
      </p:sp>
      <p:sp>
        <p:nvSpPr>
          <p:cNvPr id="3" name="Content Placeholder 2"/>
          <p:cNvSpPr>
            <a:spLocks noGrp="1"/>
          </p:cNvSpPr>
          <p:nvPr>
            <p:ph idx="1"/>
          </p:nvPr>
        </p:nvSpPr>
        <p:spPr/>
        <p:txBody>
          <a:bodyPr/>
          <a:lstStyle/>
          <a:p>
            <a:r>
              <a:rPr lang="en-US" dirty="0" smtClean="0"/>
              <a:t>Synchronous : Direct, direct-</a:t>
            </a:r>
            <a:r>
              <a:rPr lang="en-US" dirty="0" err="1" smtClean="0"/>
              <a:t>vm</a:t>
            </a:r>
            <a:endParaRPr lang="en-US" dirty="0" smtClean="0"/>
          </a:p>
          <a:p>
            <a:r>
              <a:rPr lang="en-US" dirty="0" smtClean="0"/>
              <a:t>Asynchronous : </a:t>
            </a:r>
            <a:r>
              <a:rPr lang="en-US" dirty="0" err="1" smtClean="0"/>
              <a:t>Seda</a:t>
            </a:r>
            <a:r>
              <a:rPr lang="en-US" dirty="0" smtClean="0"/>
              <a:t>, </a:t>
            </a:r>
            <a:r>
              <a:rPr lang="en-US" dirty="0" err="1" smtClean="0"/>
              <a:t>Vm</a:t>
            </a:r>
            <a:endParaRPr lang="en-US" dirty="0" smtClean="0"/>
          </a:p>
          <a:p>
            <a:endParaRPr lang="en-US" dirty="0"/>
          </a:p>
        </p:txBody>
      </p:sp>
    </p:spTree>
    <p:extLst>
      <p:ext uri="{BB962C8B-B14F-4D97-AF65-F5344CB8AC3E}">
        <p14:creationId xmlns:p14="http://schemas.microsoft.com/office/powerpoint/2010/main" val="8190868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Automating tasks</a:t>
            </a:r>
            <a:endParaRPr lang="en-US" dirty="0"/>
          </a:p>
        </p:txBody>
      </p:sp>
      <p:sp>
        <p:nvSpPr>
          <p:cNvPr id="3" name="Content Placeholder 2"/>
          <p:cNvSpPr>
            <a:spLocks noGrp="1"/>
          </p:cNvSpPr>
          <p:nvPr>
            <p:ph idx="1"/>
          </p:nvPr>
        </p:nvSpPr>
        <p:spPr/>
        <p:txBody>
          <a:bodyPr/>
          <a:lstStyle/>
          <a:p>
            <a:r>
              <a:rPr lang="en-US" dirty="0" smtClean="0"/>
              <a:t>Timer (options: period, delay, </a:t>
            </a:r>
            <a:r>
              <a:rPr lang="en-US" dirty="0" err="1" smtClean="0"/>
              <a:t>fixedRate</a:t>
            </a:r>
            <a:r>
              <a:rPr lang="en-US" smtClean="0"/>
              <a:t>, daemon)</a:t>
            </a:r>
            <a:endParaRPr lang="en-US" dirty="0" smtClean="0"/>
          </a:p>
          <a:p>
            <a:r>
              <a:rPr lang="en-US" dirty="0" smtClean="0"/>
              <a:t>Quartz </a:t>
            </a:r>
            <a:endParaRPr lang="en-US" dirty="0"/>
          </a:p>
        </p:txBody>
      </p:sp>
    </p:spTree>
    <p:extLst>
      <p:ext uri="{BB962C8B-B14F-4D97-AF65-F5344CB8AC3E}">
        <p14:creationId xmlns:p14="http://schemas.microsoft.com/office/powerpoint/2010/main" val="28576588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period in </a:t>
            </a:r>
            <a:r>
              <a:rPr lang="en-US" dirty="0" err="1" smtClean="0"/>
              <a:t>uri</a:t>
            </a:r>
            <a:endParaRPr lang="en-US" dirty="0"/>
          </a:p>
        </p:txBody>
      </p:sp>
      <p:sp>
        <p:nvSpPr>
          <p:cNvPr id="3" name="Content Placeholder 2"/>
          <p:cNvSpPr>
            <a:spLocks noGrp="1"/>
          </p:cNvSpPr>
          <p:nvPr>
            <p:ph idx="1"/>
          </p:nvPr>
        </p:nvSpPr>
        <p:spPr/>
        <p:txBody>
          <a:bodyPr/>
          <a:lstStyle/>
          <a:p>
            <a:pPr marL="0" indent="0">
              <a:buNone/>
            </a:pPr>
            <a:r>
              <a:rPr lang="en-US" dirty="0"/>
              <a:t>from("</a:t>
            </a:r>
            <a:r>
              <a:rPr lang="en-US" dirty="0" err="1"/>
              <a:t>timer:foo?period</a:t>
            </a:r>
            <a:r>
              <a:rPr lang="en-US" dirty="0"/>
              <a:t>=1h15m")</a:t>
            </a:r>
          </a:p>
          <a:p>
            <a:pPr marL="0" indent="0">
              <a:buNone/>
            </a:pPr>
            <a:r>
              <a:rPr lang="en-US" dirty="0"/>
              <a:t>  .to("</a:t>
            </a:r>
            <a:r>
              <a:rPr lang="en-US" dirty="0" err="1"/>
              <a:t>log:foo</a:t>
            </a:r>
            <a:r>
              <a:rPr lang="en-US" dirty="0"/>
              <a:t>");</a:t>
            </a:r>
          </a:p>
          <a:p>
            <a:pPr marL="0" indent="0">
              <a:buNone/>
            </a:pPr>
            <a:r>
              <a:rPr lang="en-US" dirty="0"/>
              <a:t>from("</a:t>
            </a:r>
            <a:r>
              <a:rPr lang="en-US" dirty="0" err="1"/>
              <a:t>timer:bar?period</a:t>
            </a:r>
            <a:r>
              <a:rPr lang="en-US" dirty="0"/>
              <a:t>=2h30s")</a:t>
            </a:r>
          </a:p>
          <a:p>
            <a:pPr marL="0" indent="0">
              <a:buNone/>
            </a:pPr>
            <a:r>
              <a:rPr lang="en-US" dirty="0"/>
              <a:t>  .to("</a:t>
            </a:r>
            <a:r>
              <a:rPr lang="en-US" dirty="0" err="1"/>
              <a:t>log:bar</a:t>
            </a:r>
            <a:r>
              <a:rPr lang="en-US" dirty="0"/>
              <a:t>");</a:t>
            </a:r>
          </a:p>
          <a:p>
            <a:pPr marL="0" indent="0">
              <a:buNone/>
            </a:pPr>
            <a:r>
              <a:rPr lang="en-US" dirty="0"/>
              <a:t>from("</a:t>
            </a:r>
            <a:r>
              <a:rPr lang="en-US" dirty="0" err="1"/>
              <a:t>timer:bar?period</a:t>
            </a:r>
            <a:r>
              <a:rPr lang="en-US" dirty="0"/>
              <a:t>=3h45m58s")</a:t>
            </a:r>
          </a:p>
          <a:p>
            <a:pPr marL="0" indent="0">
              <a:buNone/>
            </a:pPr>
            <a:r>
              <a:rPr lang="en-US" dirty="0"/>
              <a:t>  .to("</a:t>
            </a:r>
            <a:r>
              <a:rPr lang="en-US" dirty="0" err="1"/>
              <a:t>log:bar</a:t>
            </a:r>
            <a:r>
              <a:rPr lang="en-US" dirty="0"/>
              <a:t>");</a:t>
            </a:r>
          </a:p>
        </p:txBody>
      </p:sp>
    </p:spTree>
    <p:extLst>
      <p:ext uri="{BB962C8B-B14F-4D97-AF65-F5344CB8AC3E}">
        <p14:creationId xmlns:p14="http://schemas.microsoft.com/office/powerpoint/2010/main" val="28186410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endpoints </a:t>
            </a:r>
            <a:endParaRPr lang="en-US" dirty="0"/>
          </a:p>
        </p:txBody>
      </p:sp>
      <p:sp>
        <p:nvSpPr>
          <p:cNvPr id="3" name="Content Placeholder 2"/>
          <p:cNvSpPr>
            <a:spLocks noGrp="1"/>
          </p:cNvSpPr>
          <p:nvPr>
            <p:ph idx="1"/>
          </p:nvPr>
        </p:nvSpPr>
        <p:spPr/>
        <p:txBody>
          <a:bodyPr>
            <a:normAutofit/>
          </a:bodyPr>
          <a:lstStyle/>
          <a:p>
            <a:r>
              <a:rPr lang="en-US" dirty="0"/>
              <a:t>The direct component provides the simplest mechanism for linking together </a:t>
            </a:r>
            <a:r>
              <a:rPr lang="en-US" dirty="0" smtClean="0"/>
              <a:t>routes</a:t>
            </a:r>
          </a:p>
          <a:p>
            <a:r>
              <a:rPr lang="en-US" dirty="0" smtClean="0"/>
              <a:t>The </a:t>
            </a:r>
            <a:r>
              <a:rPr lang="en-US" dirty="0"/>
              <a:t>event model for the direct component is synchronous, so that subsequent segments of the route run in the same thread as the first </a:t>
            </a:r>
            <a:r>
              <a:rPr lang="en-US" dirty="0" smtClean="0"/>
              <a:t>segment</a:t>
            </a:r>
          </a:p>
          <a:p>
            <a:r>
              <a:rPr lang="en-US" dirty="0" smtClean="0"/>
              <a:t>Example </a:t>
            </a:r>
            <a:endParaRPr lang="en-US" dirty="0" smtClean="0"/>
          </a:p>
          <a:p>
            <a:pPr marL="0" indent="0">
              <a:buNone/>
            </a:pPr>
            <a:r>
              <a:rPr lang="en-US" dirty="0"/>
              <a:t>from("</a:t>
            </a:r>
            <a:r>
              <a:rPr lang="en-US" dirty="0" err="1"/>
              <a:t>activemq:Nyse</a:t>
            </a:r>
            <a:r>
              <a:rPr lang="en-US" dirty="0"/>
              <a:t>").to("</a:t>
            </a:r>
            <a:r>
              <a:rPr lang="en-US" dirty="0" err="1"/>
              <a:t>direct:mergeTxns</a:t>
            </a:r>
            <a:r>
              <a:rPr lang="en-US" dirty="0"/>
              <a:t>");</a:t>
            </a:r>
          </a:p>
          <a:p>
            <a:pPr marL="0" indent="0">
              <a:buNone/>
            </a:pPr>
            <a:r>
              <a:rPr lang="en-US" dirty="0"/>
              <a:t>from("</a:t>
            </a:r>
            <a:r>
              <a:rPr lang="en-US" dirty="0" err="1"/>
              <a:t>activemq:Nasdaq</a:t>
            </a:r>
            <a:r>
              <a:rPr lang="en-US" dirty="0"/>
              <a:t>").to("</a:t>
            </a:r>
            <a:r>
              <a:rPr lang="en-US" dirty="0" err="1"/>
              <a:t>direct:mergeTxns</a:t>
            </a:r>
            <a:r>
              <a:rPr lang="en-US" dirty="0" smtClean="0"/>
              <a:t>");</a:t>
            </a:r>
            <a:endParaRPr lang="en-US" dirty="0"/>
          </a:p>
          <a:p>
            <a:pPr marL="0" indent="0">
              <a:buNone/>
            </a:pPr>
            <a:r>
              <a:rPr lang="en-US" dirty="0"/>
              <a:t>from("</a:t>
            </a:r>
            <a:r>
              <a:rPr lang="en-US" dirty="0" err="1"/>
              <a:t>direct:mergeTxns</a:t>
            </a:r>
            <a:r>
              <a:rPr lang="en-US" dirty="0"/>
              <a:t>").to("</a:t>
            </a:r>
            <a:r>
              <a:rPr lang="en-US" dirty="0" err="1"/>
              <a:t>activemq:USTxn</a:t>
            </a:r>
            <a:r>
              <a:rPr lang="en-US" dirty="0"/>
              <a:t>");</a:t>
            </a:r>
          </a:p>
        </p:txBody>
      </p:sp>
    </p:spTree>
    <p:extLst>
      <p:ext uri="{BB962C8B-B14F-4D97-AF65-F5344CB8AC3E}">
        <p14:creationId xmlns:p14="http://schemas.microsoft.com/office/powerpoint/2010/main" val="4136166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a:t>SEDA </a:t>
            </a:r>
            <a:r>
              <a:rPr lang="en-US" dirty="0" smtClean="0"/>
              <a:t>endpoints</a:t>
            </a:r>
            <a:endParaRPr lang="en-US" dirty="0"/>
          </a:p>
        </p:txBody>
      </p:sp>
      <p:sp>
        <p:nvSpPr>
          <p:cNvPr id="3" name="Content Placeholder 2"/>
          <p:cNvSpPr>
            <a:spLocks noGrp="1"/>
          </p:cNvSpPr>
          <p:nvPr>
            <p:ph idx="1"/>
          </p:nvPr>
        </p:nvSpPr>
        <p:spPr/>
        <p:txBody>
          <a:bodyPr>
            <a:normAutofit lnSpcReduction="10000"/>
          </a:bodyPr>
          <a:lstStyle/>
          <a:p>
            <a:r>
              <a:rPr lang="en-US" dirty="0"/>
              <a:t>The SEDA component provides an alternative mechanism for linking together </a:t>
            </a:r>
            <a:r>
              <a:rPr lang="en-US" dirty="0" smtClean="0"/>
              <a:t>routes</a:t>
            </a:r>
          </a:p>
          <a:p>
            <a:r>
              <a:rPr lang="en-US" dirty="0" smtClean="0"/>
              <a:t>It </a:t>
            </a:r>
            <a:r>
              <a:rPr lang="en-US" dirty="0"/>
              <a:t>has a different underlying event and threading </a:t>
            </a:r>
            <a:r>
              <a:rPr lang="en-US" dirty="0" smtClean="0"/>
              <a:t>model</a:t>
            </a:r>
          </a:p>
          <a:p>
            <a:r>
              <a:rPr lang="en-US" dirty="0" smtClean="0"/>
              <a:t>Processing </a:t>
            </a:r>
            <a:r>
              <a:rPr lang="en-US" dirty="0"/>
              <a:t>of a SEDA endpoint is not </a:t>
            </a:r>
            <a:r>
              <a:rPr lang="en-US" dirty="0" smtClean="0"/>
              <a:t>synchronous</a:t>
            </a:r>
          </a:p>
          <a:p>
            <a:r>
              <a:rPr lang="en-US" dirty="0" smtClean="0"/>
              <a:t>When </a:t>
            </a:r>
            <a:r>
              <a:rPr lang="en-US" dirty="0"/>
              <a:t>you send an exchange to a SEDA producer endpoint, control immediately returns to the preceding processor in the route</a:t>
            </a:r>
            <a:r>
              <a:rPr lang="en-US" dirty="0" smtClean="0"/>
              <a:t>.</a:t>
            </a:r>
            <a:endParaRPr lang="en-US" dirty="0"/>
          </a:p>
          <a:p>
            <a:r>
              <a:rPr lang="en-US" dirty="0"/>
              <a:t>SEDA endpoints contain a queue </a:t>
            </a:r>
            <a:r>
              <a:rPr lang="en-US" dirty="0" smtClean="0"/>
              <a:t>buffer, </a:t>
            </a:r>
            <a:r>
              <a:rPr lang="en-US" dirty="0"/>
              <a:t>which stores all of the incoming exchanges prior to processing by the next route segment</a:t>
            </a:r>
            <a:r>
              <a:rPr lang="en-US" dirty="0" smtClean="0"/>
              <a:t>.</a:t>
            </a:r>
            <a:endParaRPr lang="en-US" dirty="0"/>
          </a:p>
          <a:p>
            <a:r>
              <a:rPr lang="en-US" dirty="0"/>
              <a:t>Each SEDA consumer endpoint creates a thread pool </a:t>
            </a:r>
            <a:r>
              <a:rPr lang="en-US" dirty="0" smtClean="0"/>
              <a:t>(size </a:t>
            </a:r>
            <a:r>
              <a:rPr lang="en-US" dirty="0"/>
              <a:t>is 5) to process exchange </a:t>
            </a:r>
            <a:r>
              <a:rPr lang="en-US" dirty="0" smtClean="0"/>
              <a:t>objects </a:t>
            </a:r>
            <a:endParaRPr lang="en-US" dirty="0"/>
          </a:p>
        </p:txBody>
      </p:sp>
    </p:spTree>
    <p:extLst>
      <p:ext uri="{BB962C8B-B14F-4D97-AF65-F5344CB8AC3E}">
        <p14:creationId xmlns:p14="http://schemas.microsoft.com/office/powerpoint/2010/main" val="28719901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The SEDA component supports the competing consumers pattern, which guarantees that each incoming exchange is processed only once, even if there are multiple consumers attached to a specific endpoint.</a:t>
            </a:r>
          </a:p>
          <a:p>
            <a:r>
              <a:rPr lang="en-US" dirty="0"/>
              <a:t>E.g. </a:t>
            </a:r>
          </a:p>
          <a:p>
            <a:pPr marL="0" indent="0">
              <a:buNone/>
            </a:pPr>
            <a:r>
              <a:rPr lang="en-US" dirty="0"/>
              <a:t>from("</a:t>
            </a:r>
            <a:r>
              <a:rPr lang="en-US" dirty="0" err="1"/>
              <a:t>activemq:Nyse</a:t>
            </a:r>
            <a:r>
              <a:rPr lang="en-US" dirty="0"/>
              <a:t>").to("</a:t>
            </a:r>
            <a:r>
              <a:rPr lang="en-US" dirty="0" err="1"/>
              <a:t>seda:mergeTxns</a:t>
            </a:r>
            <a:r>
              <a:rPr lang="en-US" dirty="0"/>
              <a:t>");</a:t>
            </a:r>
          </a:p>
          <a:p>
            <a:pPr marL="0" indent="0">
              <a:buNone/>
            </a:pPr>
            <a:r>
              <a:rPr lang="en-US" dirty="0"/>
              <a:t>from("</a:t>
            </a:r>
            <a:r>
              <a:rPr lang="en-US" dirty="0" err="1"/>
              <a:t>activemq:Nasdaq</a:t>
            </a:r>
            <a:r>
              <a:rPr lang="en-US" dirty="0"/>
              <a:t>").to("</a:t>
            </a:r>
            <a:r>
              <a:rPr lang="en-US" dirty="0" err="1"/>
              <a:t>seda:mergeTxns</a:t>
            </a:r>
            <a:r>
              <a:rPr lang="en-US" dirty="0"/>
              <a:t>");</a:t>
            </a:r>
          </a:p>
          <a:p>
            <a:pPr marL="0" indent="0">
              <a:buNone/>
            </a:pPr>
            <a:r>
              <a:rPr lang="en-US" dirty="0"/>
              <a:t>from("</a:t>
            </a:r>
            <a:r>
              <a:rPr lang="en-US" dirty="0" err="1"/>
              <a:t>seda:mergeTxns</a:t>
            </a:r>
            <a:r>
              <a:rPr lang="en-US" dirty="0"/>
              <a:t>").to("</a:t>
            </a:r>
            <a:r>
              <a:rPr lang="en-US" dirty="0" err="1"/>
              <a:t>activemq:USTxn</a:t>
            </a:r>
            <a:r>
              <a:rPr lang="en-US" dirty="0"/>
              <a:t>");</a:t>
            </a:r>
            <a:endParaRPr lang="en-US" dirty="0"/>
          </a:p>
        </p:txBody>
      </p:sp>
    </p:spTree>
    <p:extLst>
      <p:ext uri="{BB962C8B-B14F-4D97-AF65-F5344CB8AC3E}">
        <p14:creationId xmlns:p14="http://schemas.microsoft.com/office/powerpoint/2010/main" val="24240130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a:t>VM </a:t>
            </a:r>
            <a:r>
              <a:rPr lang="en-US" dirty="0" smtClean="0"/>
              <a:t>endpoints</a:t>
            </a:r>
            <a:endParaRPr lang="en-US" dirty="0"/>
          </a:p>
        </p:txBody>
      </p:sp>
      <p:sp>
        <p:nvSpPr>
          <p:cNvPr id="3" name="Content Placeholder 2"/>
          <p:cNvSpPr>
            <a:spLocks noGrp="1"/>
          </p:cNvSpPr>
          <p:nvPr>
            <p:ph idx="1"/>
          </p:nvPr>
        </p:nvSpPr>
        <p:spPr/>
        <p:txBody>
          <a:bodyPr>
            <a:normAutofit/>
          </a:bodyPr>
          <a:lstStyle/>
          <a:p>
            <a:r>
              <a:rPr lang="en-US" dirty="0"/>
              <a:t>The VM component is very similar to the SEDA </a:t>
            </a:r>
            <a:r>
              <a:rPr lang="en-US" dirty="0" smtClean="0"/>
              <a:t>endpoint</a:t>
            </a:r>
          </a:p>
          <a:p>
            <a:r>
              <a:rPr lang="en-US" dirty="0" smtClean="0"/>
              <a:t>SEDA limited </a:t>
            </a:r>
            <a:r>
              <a:rPr lang="en-US" dirty="0"/>
              <a:t>to linking </a:t>
            </a:r>
            <a:r>
              <a:rPr lang="en-US" dirty="0" smtClean="0"/>
              <a:t>route from </a:t>
            </a:r>
            <a:r>
              <a:rPr lang="en-US" dirty="0"/>
              <a:t>within </a:t>
            </a:r>
            <a:r>
              <a:rPr lang="en-US" dirty="0" smtClean="0"/>
              <a:t> </a:t>
            </a:r>
            <a:r>
              <a:rPr lang="en-US" dirty="0"/>
              <a:t>same </a:t>
            </a:r>
            <a:r>
              <a:rPr lang="en-US" dirty="0" err="1" smtClean="0"/>
              <a:t>CamelContext</a:t>
            </a:r>
            <a:r>
              <a:rPr lang="en-US" dirty="0" smtClean="0"/>
              <a:t> whereas VM </a:t>
            </a:r>
            <a:r>
              <a:rPr lang="en-US" dirty="0"/>
              <a:t>component enables </a:t>
            </a:r>
            <a:r>
              <a:rPr lang="en-US" dirty="0" smtClean="0"/>
              <a:t>to </a:t>
            </a:r>
            <a:r>
              <a:rPr lang="en-US" dirty="0"/>
              <a:t>link together routes from distinct Apache Camel applications, as long as they are running within the same Java virtual machine</a:t>
            </a:r>
            <a:r>
              <a:rPr lang="en-US" dirty="0" smtClean="0"/>
              <a:t>.</a:t>
            </a:r>
            <a:endParaRPr lang="en-US" dirty="0"/>
          </a:p>
          <a:p>
            <a:r>
              <a:rPr lang="en-US" dirty="0" smtClean="0"/>
              <a:t>example</a:t>
            </a:r>
            <a:endParaRPr lang="en-US" dirty="0"/>
          </a:p>
          <a:p>
            <a:pPr marL="0" indent="0">
              <a:buNone/>
            </a:pPr>
            <a:r>
              <a:rPr lang="en-US" dirty="0" smtClean="0"/>
              <a:t>from</a:t>
            </a:r>
            <a:r>
              <a:rPr lang="en-US" dirty="0"/>
              <a:t>("</a:t>
            </a:r>
            <a:r>
              <a:rPr lang="en-US" dirty="0" err="1"/>
              <a:t>activemq:Nyse</a:t>
            </a:r>
            <a:r>
              <a:rPr lang="en-US" dirty="0"/>
              <a:t>").to("</a:t>
            </a:r>
            <a:r>
              <a:rPr lang="en-US" dirty="0" err="1"/>
              <a:t>vm:mergeTxns</a:t>
            </a:r>
            <a:r>
              <a:rPr lang="en-US" dirty="0"/>
              <a:t>");</a:t>
            </a:r>
          </a:p>
          <a:p>
            <a:pPr marL="0" indent="0">
              <a:buNone/>
            </a:pPr>
            <a:r>
              <a:rPr lang="en-US" dirty="0" smtClean="0"/>
              <a:t>from</a:t>
            </a:r>
            <a:r>
              <a:rPr lang="en-US" dirty="0"/>
              <a:t>("</a:t>
            </a:r>
            <a:r>
              <a:rPr lang="en-US" dirty="0" err="1"/>
              <a:t>activemq:Nasdaq</a:t>
            </a:r>
            <a:r>
              <a:rPr lang="en-US" dirty="0"/>
              <a:t>").to("</a:t>
            </a:r>
            <a:r>
              <a:rPr lang="en-US" dirty="0" err="1"/>
              <a:t>vm:mergeTxns</a:t>
            </a:r>
            <a:r>
              <a:rPr lang="en-US" dirty="0"/>
              <a:t>");</a:t>
            </a:r>
          </a:p>
        </p:txBody>
      </p:sp>
    </p:spTree>
    <p:extLst>
      <p:ext uri="{BB962C8B-B14F-4D97-AF65-F5344CB8AC3E}">
        <p14:creationId xmlns:p14="http://schemas.microsoft.com/office/powerpoint/2010/main" val="4241131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camel</a:t>
            </a:r>
            <a:endParaRPr lang="en-US" dirty="0"/>
          </a:p>
        </p:txBody>
      </p:sp>
      <p:sp>
        <p:nvSpPr>
          <p:cNvPr id="3" name="Content Placeholder 2"/>
          <p:cNvSpPr>
            <a:spLocks noGrp="1"/>
          </p:cNvSpPr>
          <p:nvPr>
            <p:ph idx="1"/>
          </p:nvPr>
        </p:nvSpPr>
        <p:spPr/>
        <p:txBody>
          <a:bodyPr>
            <a:normAutofit/>
          </a:bodyPr>
          <a:lstStyle/>
          <a:p>
            <a:r>
              <a:rPr lang="en-US" dirty="0"/>
              <a:t>Apache Camel is an open source integration </a:t>
            </a:r>
            <a:r>
              <a:rPr lang="en-US" dirty="0" smtClean="0"/>
              <a:t>framework</a:t>
            </a:r>
            <a:endParaRPr lang="en-US" dirty="0"/>
          </a:p>
          <a:p>
            <a:r>
              <a:rPr lang="en-US" dirty="0"/>
              <a:t>It allows end users to integrate various </a:t>
            </a:r>
            <a:r>
              <a:rPr lang="en-US" dirty="0" smtClean="0"/>
              <a:t>systems</a:t>
            </a:r>
          </a:p>
          <a:p>
            <a:r>
              <a:rPr lang="en-US" dirty="0" smtClean="0"/>
              <a:t>It </a:t>
            </a:r>
            <a:r>
              <a:rPr lang="en-US" dirty="0"/>
              <a:t>is not </a:t>
            </a:r>
            <a:r>
              <a:rPr lang="en-US" dirty="0" err="1"/>
              <a:t>esb</a:t>
            </a:r>
            <a:endParaRPr lang="en-US" dirty="0"/>
          </a:p>
          <a:p>
            <a:r>
              <a:rPr lang="en-US" dirty="0"/>
              <a:t>It don’t have container or reliable message bus</a:t>
            </a:r>
          </a:p>
          <a:p>
            <a:r>
              <a:rPr lang="en-US" dirty="0"/>
              <a:t>Its integration framework not </a:t>
            </a:r>
            <a:r>
              <a:rPr lang="en-US" dirty="0" err="1"/>
              <a:t>esb</a:t>
            </a:r>
            <a:endParaRPr lang="en-US" dirty="0"/>
          </a:p>
          <a:p>
            <a:r>
              <a:rPr lang="en-US" dirty="0"/>
              <a:t>It can be deployed in </a:t>
            </a:r>
            <a:r>
              <a:rPr lang="en-US" dirty="0" err="1" smtClean="0"/>
              <a:t>esb</a:t>
            </a:r>
            <a:endParaRPr lang="en-US" dirty="0"/>
          </a:p>
        </p:txBody>
      </p:sp>
    </p:spTree>
    <p:extLst>
      <p:ext uri="{BB962C8B-B14F-4D97-AF65-F5344CB8AC3E}">
        <p14:creationId xmlns:p14="http://schemas.microsoft.com/office/powerpoint/2010/main" val="4741087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vs SEDA vs VM vs Direct-</a:t>
            </a:r>
            <a:r>
              <a:rPr lang="en-US" dirty="0" err="1" smtClean="0"/>
              <a:t>vm</a:t>
            </a:r>
            <a:endParaRPr lang="en-US" dirty="0"/>
          </a:p>
        </p:txBody>
      </p:sp>
      <p:sp>
        <p:nvSpPr>
          <p:cNvPr id="3" name="Content Placeholder 2"/>
          <p:cNvSpPr>
            <a:spLocks noGrp="1"/>
          </p:cNvSpPr>
          <p:nvPr>
            <p:ph idx="1"/>
          </p:nvPr>
        </p:nvSpPr>
        <p:spPr/>
        <p:txBody>
          <a:bodyPr>
            <a:normAutofit/>
          </a:bodyPr>
          <a:lstStyle/>
          <a:p>
            <a:pPr fontAlgn="base"/>
            <a:r>
              <a:rPr lang="en-US" dirty="0"/>
              <a:t>D</a:t>
            </a:r>
            <a:r>
              <a:rPr lang="en-US" dirty="0" smtClean="0"/>
              <a:t>irect </a:t>
            </a:r>
            <a:r>
              <a:rPr lang="en-US" dirty="0" smtClean="0"/>
              <a:t>- </a:t>
            </a:r>
            <a:r>
              <a:rPr lang="en-US" dirty="0"/>
              <a:t>single </a:t>
            </a:r>
            <a:r>
              <a:rPr lang="en-US" dirty="0" err="1"/>
              <a:t>CamelContext</a:t>
            </a:r>
            <a:r>
              <a:rPr lang="en-US" dirty="0"/>
              <a:t>, synchronous (blocks producer)</a:t>
            </a:r>
          </a:p>
          <a:p>
            <a:pPr fontAlgn="base"/>
            <a:r>
              <a:rPr lang="en-US" dirty="0"/>
              <a:t>SEDA </a:t>
            </a:r>
            <a:r>
              <a:rPr lang="en-US" dirty="0" smtClean="0"/>
              <a:t>- </a:t>
            </a:r>
            <a:r>
              <a:rPr lang="en-US" dirty="0"/>
              <a:t>single </a:t>
            </a:r>
            <a:r>
              <a:rPr lang="en-US" dirty="0" err="1"/>
              <a:t>CamelContext</a:t>
            </a:r>
            <a:r>
              <a:rPr lang="en-US" dirty="0"/>
              <a:t>, asynchronous (does not block producer)</a:t>
            </a:r>
          </a:p>
          <a:p>
            <a:pPr fontAlgn="base"/>
            <a:r>
              <a:rPr lang="en-US" dirty="0"/>
              <a:t>VM </a:t>
            </a:r>
            <a:r>
              <a:rPr lang="en-US" dirty="0" smtClean="0"/>
              <a:t>- </a:t>
            </a:r>
            <a:r>
              <a:rPr lang="en-US" dirty="0"/>
              <a:t>multiple </a:t>
            </a:r>
            <a:r>
              <a:rPr lang="en-US" dirty="0" err="1"/>
              <a:t>CamelContext</a:t>
            </a:r>
            <a:r>
              <a:rPr lang="en-US" dirty="0"/>
              <a:t>, asynchronous (does not block producer)</a:t>
            </a:r>
          </a:p>
          <a:p>
            <a:pPr fontAlgn="base"/>
            <a:r>
              <a:rPr lang="en-US" dirty="0"/>
              <a:t>direct-VM </a:t>
            </a:r>
            <a:r>
              <a:rPr lang="en-US" dirty="0" smtClean="0"/>
              <a:t>- </a:t>
            </a:r>
            <a:r>
              <a:rPr lang="en-US" dirty="0"/>
              <a:t>multiple </a:t>
            </a:r>
            <a:r>
              <a:rPr lang="en-US" dirty="0" err="1"/>
              <a:t>CamelContext</a:t>
            </a:r>
            <a:r>
              <a:rPr lang="en-US" dirty="0"/>
              <a:t>, synchronous (blocks producer</a:t>
            </a:r>
            <a:r>
              <a:rPr lang="en-US" dirty="0" smtClean="0"/>
              <a:t>)</a:t>
            </a:r>
          </a:p>
          <a:p>
            <a:pPr fontAlgn="base"/>
            <a:r>
              <a:rPr lang="en-US" dirty="0"/>
              <a:t>The direct and direct-VM mechanisms are synchronous, in the sense that the producing endpoint blocks until the consuming </a:t>
            </a:r>
            <a:r>
              <a:rPr lang="en-US" dirty="0" smtClean="0"/>
              <a:t>endpoint</a:t>
            </a:r>
          </a:p>
          <a:p>
            <a:pPr fontAlgn="base"/>
            <a:r>
              <a:rPr lang="en-US" dirty="0"/>
              <a:t>The SEDA and VM mechanisms both use a pool of threads on the consumer, such that each request made by the producer is assigned to one of the threads in the pool</a:t>
            </a:r>
          </a:p>
          <a:p>
            <a:endParaRPr lang="en-US" dirty="0"/>
          </a:p>
        </p:txBody>
      </p:sp>
    </p:spTree>
    <p:extLst>
      <p:ext uri="{BB962C8B-B14F-4D97-AF65-F5344CB8AC3E}">
        <p14:creationId xmlns:p14="http://schemas.microsoft.com/office/powerpoint/2010/main" val="11163480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a:t>
            </a:r>
            <a:endParaRPr lang="en-US" dirty="0"/>
          </a:p>
        </p:txBody>
      </p:sp>
      <p:sp>
        <p:nvSpPr>
          <p:cNvPr id="3" name="Content Placeholder 2"/>
          <p:cNvSpPr>
            <a:spLocks noGrp="1"/>
          </p:cNvSpPr>
          <p:nvPr>
            <p:ph idx="1"/>
          </p:nvPr>
        </p:nvSpPr>
        <p:spPr/>
        <p:txBody>
          <a:bodyPr/>
          <a:lstStyle/>
          <a:p>
            <a:r>
              <a:rPr lang="en-US" dirty="0" smtClean="0"/>
              <a:t>Domain specific language</a:t>
            </a:r>
          </a:p>
          <a:p>
            <a:r>
              <a:rPr lang="en-US" dirty="0" smtClean="0"/>
              <a:t>Java </a:t>
            </a:r>
            <a:r>
              <a:rPr lang="en-US" dirty="0" err="1" smtClean="0"/>
              <a:t>dsl</a:t>
            </a:r>
            <a:r>
              <a:rPr lang="en-US" dirty="0" smtClean="0"/>
              <a:t>: </a:t>
            </a:r>
            <a:r>
              <a:rPr lang="en-US" dirty="0"/>
              <a:t>from("file:data/inbox").to("jms:queue:order");</a:t>
            </a:r>
            <a:endParaRPr lang="en-US" dirty="0" smtClean="0"/>
          </a:p>
          <a:p>
            <a:r>
              <a:rPr lang="en-US" dirty="0" smtClean="0"/>
              <a:t>Spring </a:t>
            </a:r>
            <a:r>
              <a:rPr lang="en-US" dirty="0" err="1" smtClean="0"/>
              <a:t>dsl</a:t>
            </a:r>
            <a:endParaRPr lang="en-US" dirty="0" smtClean="0"/>
          </a:p>
          <a:p>
            <a:pPr marL="457200" lvl="1" indent="0">
              <a:buNone/>
            </a:pPr>
            <a:r>
              <a:rPr lang="en-US" dirty="0"/>
              <a:t>&lt;route&gt;</a:t>
            </a:r>
          </a:p>
          <a:p>
            <a:pPr marL="457200" lvl="1" indent="0">
              <a:buNone/>
            </a:pPr>
            <a:r>
              <a:rPr lang="en-US" dirty="0"/>
              <a:t>&lt;from </a:t>
            </a:r>
            <a:r>
              <a:rPr lang="en-US" dirty="0" err="1"/>
              <a:t>uri</a:t>
            </a:r>
            <a:r>
              <a:rPr lang="en-US" dirty="0"/>
              <a:t>="file:data/inbox"/&gt;</a:t>
            </a:r>
          </a:p>
          <a:p>
            <a:pPr marL="457200" lvl="1" indent="0">
              <a:buNone/>
            </a:pPr>
            <a:r>
              <a:rPr lang="en-US" dirty="0"/>
              <a:t>&lt;to </a:t>
            </a:r>
            <a:r>
              <a:rPr lang="en-US" dirty="0" err="1"/>
              <a:t>uri</a:t>
            </a:r>
            <a:r>
              <a:rPr lang="en-US" dirty="0"/>
              <a:t>="</a:t>
            </a:r>
            <a:r>
              <a:rPr lang="en-US" dirty="0" err="1"/>
              <a:t>jms:queue:order</a:t>
            </a:r>
            <a:r>
              <a:rPr lang="en-US" dirty="0"/>
              <a:t>"/&gt;</a:t>
            </a:r>
          </a:p>
          <a:p>
            <a:pPr marL="457200" lvl="1" indent="0">
              <a:buNone/>
            </a:pPr>
            <a:r>
              <a:rPr lang="en-US" dirty="0"/>
              <a:t>&lt;/route</a:t>
            </a:r>
            <a:r>
              <a:rPr lang="en-US" dirty="0" smtClean="0"/>
              <a:t>&gt;</a:t>
            </a:r>
          </a:p>
          <a:p>
            <a:r>
              <a:rPr lang="en-US" dirty="0" smtClean="0"/>
              <a:t>Router schema: http</a:t>
            </a:r>
            <a:r>
              <a:rPr lang="en-US" dirty="0"/>
              <a:t>://</a:t>
            </a:r>
            <a:r>
              <a:rPr lang="en-US" dirty="0" smtClean="0"/>
              <a:t>camel.apache.org/schema/spring</a:t>
            </a:r>
          </a:p>
        </p:txBody>
      </p:sp>
    </p:spTree>
    <p:extLst>
      <p:ext uri="{BB962C8B-B14F-4D97-AF65-F5344CB8AC3E}">
        <p14:creationId xmlns:p14="http://schemas.microsoft.com/office/powerpoint/2010/main" val="19989096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 template</a:t>
            </a:r>
            <a:endParaRPr lang="en-US" dirty="0"/>
          </a:p>
        </p:txBody>
      </p:sp>
      <p:sp>
        <p:nvSpPr>
          <p:cNvPr id="3" name="Content Placeholder 2"/>
          <p:cNvSpPr>
            <a:spLocks noGrp="1"/>
          </p:cNvSpPr>
          <p:nvPr>
            <p:ph idx="1"/>
          </p:nvPr>
        </p:nvSpPr>
        <p:spPr/>
        <p:txBody>
          <a:bodyPr>
            <a:normAutofit/>
          </a:bodyPr>
          <a:lstStyle/>
          <a:p>
            <a:r>
              <a:rPr lang="en-US" dirty="0" smtClean="0"/>
              <a:t>Allows </a:t>
            </a:r>
            <a:r>
              <a:rPr lang="en-US" dirty="0"/>
              <a:t>you to send message exchanges to </a:t>
            </a:r>
            <a:r>
              <a:rPr lang="en-US" dirty="0" smtClean="0"/>
              <a:t>endpoints</a:t>
            </a:r>
            <a:endParaRPr lang="en-US" dirty="0" smtClean="0"/>
          </a:p>
          <a:p>
            <a:r>
              <a:rPr lang="en-US" dirty="0"/>
              <a:t>It can be configured with a default </a:t>
            </a:r>
            <a:r>
              <a:rPr lang="en-US" dirty="0" smtClean="0"/>
              <a:t>endpoint or </a:t>
            </a:r>
            <a:r>
              <a:rPr lang="en-US" dirty="0"/>
              <a:t>you can specify an Endpoint or </a:t>
            </a:r>
            <a:r>
              <a:rPr lang="en-US" dirty="0" err="1"/>
              <a:t>uri</a:t>
            </a:r>
            <a:r>
              <a:rPr lang="en-US" dirty="0"/>
              <a:t> as the first parameter</a:t>
            </a:r>
            <a:r>
              <a:rPr lang="en-US" dirty="0" smtClean="0"/>
              <a:t>.</a:t>
            </a:r>
          </a:p>
          <a:p>
            <a:r>
              <a:rPr lang="en-US" dirty="0" smtClean="0"/>
              <a:t>Supports different </a:t>
            </a:r>
            <a:r>
              <a:rPr lang="en-US" dirty="0"/>
              <a:t>approaches to invoking producer </a:t>
            </a:r>
            <a:r>
              <a:rPr lang="en-US" dirty="0" smtClean="0"/>
              <a:t>endpoints</a:t>
            </a:r>
          </a:p>
          <a:p>
            <a:r>
              <a:rPr lang="en-US" dirty="0" smtClean="0"/>
              <a:t>There </a:t>
            </a:r>
            <a:r>
              <a:rPr lang="en-US" dirty="0"/>
              <a:t>are methods to support both the synchronous and the asynchronous style of invocation</a:t>
            </a:r>
          </a:p>
        </p:txBody>
      </p:sp>
    </p:spTree>
    <p:extLst>
      <p:ext uri="{BB962C8B-B14F-4D97-AF65-F5344CB8AC3E}">
        <p14:creationId xmlns:p14="http://schemas.microsoft.com/office/powerpoint/2010/main" val="19455528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dirty="0" err="1"/>
              <a:t>ProducerTemplate</a:t>
            </a:r>
            <a:r>
              <a:rPr lang="en-US" dirty="0"/>
              <a:t> template = </a:t>
            </a:r>
            <a:r>
              <a:rPr lang="en-US" dirty="0" err="1"/>
              <a:t>exchange.getContext</a:t>
            </a:r>
            <a:r>
              <a:rPr lang="en-US" dirty="0"/>
              <a:t>().</a:t>
            </a:r>
            <a:r>
              <a:rPr lang="en-US" dirty="0" err="1"/>
              <a:t>createProducerTemplate</a:t>
            </a:r>
            <a:r>
              <a:rPr lang="en-US" dirty="0" smtClean="0"/>
              <a:t>();</a:t>
            </a:r>
          </a:p>
          <a:p>
            <a:pPr marL="0" indent="0">
              <a:buNone/>
            </a:pPr>
            <a:r>
              <a:rPr lang="en-US" dirty="0" smtClean="0"/>
              <a:t>1. send </a:t>
            </a:r>
            <a:r>
              <a:rPr lang="en-US" dirty="0"/>
              <a:t>to default </a:t>
            </a:r>
            <a:r>
              <a:rPr lang="en-US" dirty="0" smtClean="0"/>
              <a:t>endpoint </a:t>
            </a:r>
            <a:r>
              <a:rPr lang="en-US" dirty="0" smtClean="0">
                <a:sym typeface="Wingdings" panose="05000000000000000000" pitchFamily="2" charset="2"/>
              </a:rPr>
              <a:t> </a:t>
            </a:r>
            <a:r>
              <a:rPr lang="en-US" dirty="0" err="1" smtClean="0"/>
              <a:t>template.sendBody</a:t>
            </a:r>
            <a:r>
              <a:rPr lang="en-US" dirty="0"/>
              <a:t>("&lt;hello&gt;world!&lt;/hello</a:t>
            </a:r>
            <a:r>
              <a:rPr lang="en-US" dirty="0" smtClean="0"/>
              <a:t>&gt;");</a:t>
            </a:r>
            <a:endParaRPr lang="en-US" dirty="0" smtClean="0"/>
          </a:p>
          <a:p>
            <a:pPr marL="0" indent="0">
              <a:buNone/>
            </a:pPr>
            <a:r>
              <a:rPr lang="en-US" dirty="0" smtClean="0"/>
              <a:t>2. send </a:t>
            </a:r>
            <a:r>
              <a:rPr lang="en-US" dirty="0"/>
              <a:t>to a specific </a:t>
            </a:r>
            <a:r>
              <a:rPr lang="en-US" dirty="0" smtClean="0"/>
              <a:t>queue </a:t>
            </a:r>
            <a:r>
              <a:rPr lang="en-US" dirty="0" smtClean="0">
                <a:sym typeface="Wingdings" panose="05000000000000000000" pitchFamily="2" charset="2"/>
              </a:rPr>
              <a:t> </a:t>
            </a:r>
            <a:r>
              <a:rPr lang="en-US" dirty="0" err="1" smtClean="0"/>
              <a:t>template.sendBody</a:t>
            </a:r>
            <a:r>
              <a:rPr lang="en-US" dirty="0"/>
              <a:t>("</a:t>
            </a:r>
            <a:r>
              <a:rPr lang="en-US" dirty="0" err="1"/>
              <a:t>activemq:MyQueue</a:t>
            </a:r>
            <a:r>
              <a:rPr lang="en-US" dirty="0"/>
              <a:t>", "&lt;hello&gt;world!&lt;/hello</a:t>
            </a:r>
            <a:r>
              <a:rPr lang="en-US" dirty="0" smtClean="0"/>
              <a:t>&gt;");</a:t>
            </a:r>
            <a:endParaRPr lang="en-US" dirty="0"/>
          </a:p>
          <a:p>
            <a:pPr marL="0" indent="0">
              <a:buNone/>
            </a:pPr>
            <a:r>
              <a:rPr lang="en-US" dirty="0" smtClean="0"/>
              <a:t>3. send </a:t>
            </a:r>
            <a:r>
              <a:rPr lang="en-US" dirty="0"/>
              <a:t>with a body and header </a:t>
            </a:r>
            <a:r>
              <a:rPr lang="en-US" dirty="0" smtClean="0">
                <a:sym typeface="Wingdings" panose="05000000000000000000" pitchFamily="2" charset="2"/>
              </a:rPr>
              <a:t> </a:t>
            </a:r>
            <a:r>
              <a:rPr lang="en-US" dirty="0" err="1" smtClean="0"/>
              <a:t>template.sendBodyAndHeader</a:t>
            </a:r>
            <a:r>
              <a:rPr lang="en-US" dirty="0" smtClean="0"/>
              <a:t>( “</a:t>
            </a:r>
            <a:r>
              <a:rPr lang="en-US" dirty="0" err="1" smtClean="0"/>
              <a:t>jms:queue</a:t>
            </a:r>
            <a:r>
              <a:rPr lang="en-US" dirty="0"/>
              <a:t>", </a:t>
            </a:r>
            <a:r>
              <a:rPr lang="en-US" dirty="0" smtClean="0"/>
              <a:t>  “Hello",   "Rating</a:t>
            </a:r>
            <a:r>
              <a:rPr lang="en-US" dirty="0"/>
              <a:t>", "Gold");</a:t>
            </a:r>
          </a:p>
        </p:txBody>
      </p:sp>
    </p:spTree>
    <p:extLst>
      <p:ext uri="{BB962C8B-B14F-4D97-AF65-F5344CB8AC3E}">
        <p14:creationId xmlns:p14="http://schemas.microsoft.com/office/powerpoint/2010/main" val="13275535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template</a:t>
            </a:r>
            <a:endParaRPr lang="en-US" dirty="0"/>
          </a:p>
        </p:txBody>
      </p:sp>
      <p:sp>
        <p:nvSpPr>
          <p:cNvPr id="3" name="Content Placeholder 2"/>
          <p:cNvSpPr>
            <a:spLocks noGrp="1"/>
          </p:cNvSpPr>
          <p:nvPr>
            <p:ph idx="1"/>
          </p:nvPr>
        </p:nvSpPr>
        <p:spPr/>
        <p:txBody>
          <a:bodyPr>
            <a:normAutofit/>
          </a:bodyPr>
          <a:lstStyle/>
          <a:p>
            <a:pPr algn="just"/>
            <a:r>
              <a:rPr lang="en-US" dirty="0" smtClean="0"/>
              <a:t>Polling </a:t>
            </a:r>
            <a:r>
              <a:rPr lang="en-US" dirty="0"/>
              <a:t>a consumer endpoint in order to receive </a:t>
            </a:r>
            <a:r>
              <a:rPr lang="en-US" dirty="0" smtClean="0"/>
              <a:t>messages</a:t>
            </a:r>
          </a:p>
          <a:p>
            <a:pPr algn="just"/>
            <a:r>
              <a:rPr lang="en-US" dirty="0" smtClean="0"/>
              <a:t>Receive message in </a:t>
            </a:r>
            <a:r>
              <a:rPr lang="en-US" dirty="0"/>
              <a:t>the form of an exchange object </a:t>
            </a:r>
            <a:r>
              <a:rPr lang="en-US" dirty="0" smtClean="0"/>
              <a:t>or message </a:t>
            </a:r>
            <a:r>
              <a:rPr lang="en-US" dirty="0" smtClean="0"/>
              <a:t>body</a:t>
            </a:r>
          </a:p>
          <a:p>
            <a:pPr algn="just"/>
            <a:r>
              <a:rPr lang="en-US" dirty="0" smtClean="0"/>
              <a:t>Can use </a:t>
            </a:r>
            <a:r>
              <a:rPr lang="en-US" dirty="0"/>
              <a:t>a consumer template to poll a consumer endpoint for exchanges using one </a:t>
            </a:r>
            <a:r>
              <a:rPr lang="en-US" dirty="0" smtClean="0"/>
              <a:t>polling </a:t>
            </a:r>
            <a:r>
              <a:rPr lang="en-US" dirty="0"/>
              <a:t>methods: blocking receive(); receive() with a timeout; or </a:t>
            </a:r>
            <a:r>
              <a:rPr lang="en-US" dirty="0" err="1"/>
              <a:t>receiveNoWait</a:t>
            </a:r>
            <a:r>
              <a:rPr lang="en-US" dirty="0"/>
              <a:t>(), which returns </a:t>
            </a:r>
            <a:r>
              <a:rPr lang="en-US" dirty="0" smtClean="0"/>
              <a:t>immediately</a:t>
            </a:r>
          </a:p>
          <a:p>
            <a:pPr algn="just"/>
            <a:r>
              <a:rPr lang="en-US" dirty="0" smtClean="0"/>
              <a:t>Need to </a:t>
            </a:r>
            <a:r>
              <a:rPr lang="en-US" dirty="0"/>
              <a:t>start the service thread by calling start() before </a:t>
            </a:r>
            <a:r>
              <a:rPr lang="en-US" dirty="0" smtClean="0"/>
              <a:t>poll </a:t>
            </a:r>
            <a:r>
              <a:rPr lang="en-US" dirty="0"/>
              <a:t>for </a:t>
            </a:r>
            <a:r>
              <a:rPr lang="en-US" dirty="0" smtClean="0"/>
              <a:t>exchanges</a:t>
            </a:r>
            <a:endParaRPr lang="en-US" dirty="0"/>
          </a:p>
        </p:txBody>
      </p:sp>
    </p:spTree>
    <p:extLst>
      <p:ext uri="{BB962C8B-B14F-4D97-AF65-F5344CB8AC3E}">
        <p14:creationId xmlns:p14="http://schemas.microsoft.com/office/powerpoint/2010/main" val="32605096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a:t>ConsumerTemplate</a:t>
            </a:r>
            <a:r>
              <a:rPr lang="en-US" dirty="0"/>
              <a:t> </a:t>
            </a:r>
            <a:r>
              <a:rPr lang="en-US" dirty="0" err="1"/>
              <a:t>ct</a:t>
            </a:r>
            <a:r>
              <a:rPr lang="en-US" dirty="0"/>
              <a:t> = </a:t>
            </a:r>
            <a:r>
              <a:rPr lang="en-US" dirty="0" err="1"/>
              <a:t>context.createConsumerTemplate</a:t>
            </a:r>
            <a:r>
              <a:rPr lang="en-US" dirty="0"/>
              <a:t>();</a:t>
            </a:r>
          </a:p>
          <a:p>
            <a:pPr marL="0" indent="0">
              <a:buNone/>
            </a:pPr>
            <a:r>
              <a:rPr lang="en-US" dirty="0"/>
              <a:t> String out = </a:t>
            </a:r>
            <a:r>
              <a:rPr lang="en-US" dirty="0" err="1"/>
              <a:t>ct.receiveBody</a:t>
            </a:r>
            <a:r>
              <a:rPr lang="en-US" dirty="0"/>
              <a:t>("</a:t>
            </a:r>
            <a:r>
              <a:rPr lang="en-US" dirty="0" err="1"/>
              <a:t>seda:end</a:t>
            </a:r>
            <a:r>
              <a:rPr lang="en-US" dirty="0"/>
              <a:t>", </a:t>
            </a:r>
            <a:r>
              <a:rPr lang="en-US" dirty="0" err="1"/>
              <a:t>String.</a:t>
            </a:r>
            <a:r>
              <a:rPr lang="en-US" b="1" dirty="0" err="1"/>
              <a:t>class</a:t>
            </a:r>
            <a:r>
              <a:rPr lang="en-US" b="1" dirty="0"/>
              <a:t>);</a:t>
            </a:r>
          </a:p>
          <a:p>
            <a:pPr marL="0" indent="0">
              <a:buNone/>
            </a:pPr>
            <a:r>
              <a:rPr lang="en-US" dirty="0"/>
              <a:t>  </a:t>
            </a:r>
            <a:r>
              <a:rPr lang="en-US" dirty="0" err="1"/>
              <a:t>System.</a:t>
            </a:r>
            <a:r>
              <a:rPr lang="en-US" b="1" i="1" dirty="0" err="1"/>
              <a:t>out.println</a:t>
            </a:r>
            <a:r>
              <a:rPr lang="en-US" b="1" i="1" dirty="0"/>
              <a:t>(out);</a:t>
            </a:r>
            <a:endParaRPr lang="en-US" dirty="0"/>
          </a:p>
        </p:txBody>
      </p:sp>
    </p:spTree>
    <p:extLst>
      <p:ext uri="{BB962C8B-B14F-4D97-AF65-F5344CB8AC3E}">
        <p14:creationId xmlns:p14="http://schemas.microsoft.com/office/powerpoint/2010/main" val="595075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exchange pattern </a:t>
            </a:r>
            <a:endParaRPr lang="en-US" dirty="0"/>
          </a:p>
        </p:txBody>
      </p:sp>
      <p:sp>
        <p:nvSpPr>
          <p:cNvPr id="3" name="Content Placeholder 2"/>
          <p:cNvSpPr>
            <a:spLocks noGrp="1"/>
          </p:cNvSpPr>
          <p:nvPr>
            <p:ph idx="1"/>
          </p:nvPr>
        </p:nvSpPr>
        <p:spPr/>
        <p:txBody>
          <a:bodyPr>
            <a:normAutofit/>
          </a:bodyPr>
          <a:lstStyle/>
          <a:p>
            <a:r>
              <a:rPr lang="en-US" dirty="0" err="1" smtClean="0"/>
              <a:t>InOnly</a:t>
            </a:r>
            <a:endParaRPr lang="en-US" dirty="0"/>
          </a:p>
          <a:p>
            <a:r>
              <a:rPr lang="en-US" dirty="0" err="1" smtClean="0"/>
              <a:t>RobustInOnly</a:t>
            </a:r>
            <a:endParaRPr lang="en-US" dirty="0"/>
          </a:p>
          <a:p>
            <a:r>
              <a:rPr lang="en-US" dirty="0" err="1" smtClean="0"/>
              <a:t>InOut</a:t>
            </a:r>
            <a:endParaRPr lang="en-US" dirty="0"/>
          </a:p>
          <a:p>
            <a:r>
              <a:rPr lang="en-US" dirty="0" err="1" smtClean="0"/>
              <a:t>InOptionalOut</a:t>
            </a:r>
            <a:endParaRPr lang="en-US" dirty="0"/>
          </a:p>
          <a:p>
            <a:r>
              <a:rPr lang="en-US" dirty="0" err="1" smtClean="0"/>
              <a:t>OutOnly</a:t>
            </a:r>
            <a:endParaRPr lang="en-US" dirty="0"/>
          </a:p>
          <a:p>
            <a:r>
              <a:rPr lang="en-US" dirty="0" err="1" smtClean="0"/>
              <a:t>RobustOutOnly</a:t>
            </a:r>
            <a:endParaRPr lang="en-US" dirty="0"/>
          </a:p>
          <a:p>
            <a:r>
              <a:rPr lang="en-US" dirty="0" err="1" smtClean="0"/>
              <a:t>OutIn</a:t>
            </a:r>
            <a:endParaRPr lang="en-US" dirty="0"/>
          </a:p>
          <a:p>
            <a:r>
              <a:rPr lang="en-US" dirty="0" err="1"/>
              <a:t>OutOptionalIn</a:t>
            </a:r>
            <a:endParaRPr lang="en-US" dirty="0"/>
          </a:p>
        </p:txBody>
      </p:sp>
    </p:spTree>
    <p:extLst>
      <p:ext uri="{BB962C8B-B14F-4D97-AF65-F5344CB8AC3E}">
        <p14:creationId xmlns:p14="http://schemas.microsoft.com/office/powerpoint/2010/main" val="12646156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transformation </a:t>
            </a:r>
            <a:endParaRPr lang="en-US" dirty="0"/>
          </a:p>
        </p:txBody>
      </p:sp>
      <p:sp>
        <p:nvSpPr>
          <p:cNvPr id="3" name="Content Placeholder 2"/>
          <p:cNvSpPr>
            <a:spLocks noGrp="1"/>
          </p:cNvSpPr>
          <p:nvPr>
            <p:ph idx="1"/>
          </p:nvPr>
        </p:nvSpPr>
        <p:spPr/>
        <p:txBody>
          <a:bodyPr/>
          <a:lstStyle/>
          <a:p>
            <a:r>
              <a:rPr lang="en-US" dirty="0" smtClean="0"/>
              <a:t>Data format transformation e.g. csv to xml, </a:t>
            </a:r>
            <a:r>
              <a:rPr lang="en-US" dirty="0" err="1" smtClean="0"/>
              <a:t>json</a:t>
            </a:r>
            <a:r>
              <a:rPr lang="en-US" dirty="0" smtClean="0"/>
              <a:t> to xml</a:t>
            </a:r>
          </a:p>
          <a:p>
            <a:r>
              <a:rPr lang="en-US" dirty="0" smtClean="0"/>
              <a:t>Data type transformation e.g. string to </a:t>
            </a:r>
            <a:r>
              <a:rPr lang="en-US" dirty="0" err="1" smtClean="0"/>
              <a:t>javax.jms.TextMessage</a:t>
            </a:r>
            <a:endParaRPr lang="en-US" dirty="0" smtClean="0"/>
          </a:p>
          <a:p>
            <a:endParaRPr lang="en-US" dirty="0" smtClean="0"/>
          </a:p>
          <a:p>
            <a:endParaRPr lang="en-US" dirty="0"/>
          </a:p>
        </p:txBody>
      </p:sp>
    </p:spTree>
    <p:extLst>
      <p:ext uri="{BB962C8B-B14F-4D97-AF65-F5344CB8AC3E}">
        <p14:creationId xmlns:p14="http://schemas.microsoft.com/office/powerpoint/2010/main" val="19093576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transformation methods </a:t>
            </a:r>
            <a:endParaRPr lang="en-US" dirty="0"/>
          </a:p>
        </p:txBody>
      </p:sp>
      <p:sp>
        <p:nvSpPr>
          <p:cNvPr id="3" name="Content Placeholder 2"/>
          <p:cNvSpPr>
            <a:spLocks noGrp="1"/>
          </p:cNvSpPr>
          <p:nvPr>
            <p:ph idx="1"/>
          </p:nvPr>
        </p:nvSpPr>
        <p:spPr/>
        <p:txBody>
          <a:bodyPr/>
          <a:lstStyle/>
          <a:p>
            <a:r>
              <a:rPr lang="en-US" dirty="0" smtClean="0"/>
              <a:t>In routes </a:t>
            </a:r>
          </a:p>
          <a:p>
            <a:r>
              <a:rPr lang="en-US" dirty="0" smtClean="0"/>
              <a:t>In components </a:t>
            </a:r>
          </a:p>
          <a:p>
            <a:r>
              <a:rPr lang="en-US" dirty="0" smtClean="0"/>
              <a:t>Using data formats</a:t>
            </a:r>
          </a:p>
          <a:p>
            <a:r>
              <a:rPr lang="en-US" dirty="0" smtClean="0"/>
              <a:t>Using templates</a:t>
            </a:r>
          </a:p>
          <a:p>
            <a:r>
              <a:rPr lang="en-US" dirty="0" smtClean="0"/>
              <a:t>Using camels type converters( </a:t>
            </a:r>
            <a:r>
              <a:rPr lang="en-US" dirty="0" err="1" smtClean="0"/>
              <a:t>typeconverterregistry</a:t>
            </a:r>
            <a:r>
              <a:rPr lang="en-US" dirty="0" smtClean="0"/>
              <a:t>, </a:t>
            </a:r>
            <a:r>
              <a:rPr lang="en-US" dirty="0" err="1" smtClean="0"/>
              <a:t>typeconverter</a:t>
            </a:r>
            <a:r>
              <a:rPr lang="en-US" dirty="0" smtClean="0"/>
              <a:t>, loading converter into registry, use of </a:t>
            </a:r>
            <a:r>
              <a:rPr lang="en-US" dirty="0" err="1" smtClean="0"/>
              <a:t>convertBodyto</a:t>
            </a:r>
            <a:r>
              <a:rPr lang="en-US" dirty="0" smtClean="0"/>
              <a:t>(</a:t>
            </a:r>
            <a:r>
              <a:rPr lang="en-US" dirty="0" err="1" smtClean="0"/>
              <a:t>String.class</a:t>
            </a:r>
            <a:r>
              <a:rPr lang="en-US" dirty="0" smtClean="0"/>
              <a:t>), writing own converter</a:t>
            </a:r>
            <a:r>
              <a:rPr lang="en-US" dirty="0"/>
              <a:t>)</a:t>
            </a:r>
            <a:endParaRPr lang="en-US" dirty="0" smtClean="0"/>
          </a:p>
        </p:txBody>
      </p:sp>
    </p:spTree>
    <p:extLst>
      <p:ext uri="{BB962C8B-B14F-4D97-AF65-F5344CB8AC3E}">
        <p14:creationId xmlns:p14="http://schemas.microsoft.com/office/powerpoint/2010/main" val="13224307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a:t>
            </a:r>
            <a:endParaRPr lang="en-US" dirty="0"/>
          </a:p>
        </p:txBody>
      </p:sp>
      <p:sp>
        <p:nvSpPr>
          <p:cNvPr id="3" name="Content Placeholder 2"/>
          <p:cNvSpPr>
            <a:spLocks noGrp="1"/>
          </p:cNvSpPr>
          <p:nvPr>
            <p:ph idx="1"/>
          </p:nvPr>
        </p:nvSpPr>
        <p:spPr/>
        <p:txBody>
          <a:bodyPr/>
          <a:lstStyle/>
          <a:p>
            <a:r>
              <a:rPr lang="en-US" dirty="0" smtClean="0"/>
              <a:t>Transformation using processor</a:t>
            </a:r>
          </a:p>
          <a:p>
            <a:r>
              <a:rPr lang="en-US" dirty="0" smtClean="0"/>
              <a:t>Using bean</a:t>
            </a:r>
          </a:p>
          <a:p>
            <a:r>
              <a:rPr lang="en-US" dirty="0" smtClean="0"/>
              <a:t>Using &lt;Transform&gt;</a:t>
            </a:r>
          </a:p>
          <a:p>
            <a:endParaRPr lang="en-US" dirty="0"/>
          </a:p>
        </p:txBody>
      </p:sp>
    </p:spTree>
    <p:extLst>
      <p:ext uri="{BB962C8B-B14F-4D97-AF65-F5344CB8AC3E}">
        <p14:creationId xmlns:p14="http://schemas.microsoft.com/office/powerpoint/2010/main" val="2944596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camel</a:t>
            </a:r>
            <a:endParaRPr lang="en-US" dirty="0"/>
          </a:p>
        </p:txBody>
      </p:sp>
      <p:sp>
        <p:nvSpPr>
          <p:cNvPr id="3" name="Content Placeholder 2"/>
          <p:cNvSpPr>
            <a:spLocks noGrp="1"/>
          </p:cNvSpPr>
          <p:nvPr>
            <p:ph idx="1"/>
          </p:nvPr>
        </p:nvSpPr>
        <p:spPr/>
        <p:txBody>
          <a:bodyPr>
            <a:normAutofit/>
          </a:bodyPr>
          <a:lstStyle/>
          <a:p>
            <a:r>
              <a:rPr lang="en-US" dirty="0" smtClean="0"/>
              <a:t>Routing and mediation engine</a:t>
            </a:r>
          </a:p>
          <a:p>
            <a:r>
              <a:rPr lang="en-US" dirty="0" smtClean="0"/>
              <a:t>Enterprise integration pattern</a:t>
            </a:r>
          </a:p>
          <a:p>
            <a:r>
              <a:rPr lang="en-US" dirty="0" smtClean="0"/>
              <a:t>Domain </a:t>
            </a:r>
            <a:r>
              <a:rPr lang="en-US" dirty="0"/>
              <a:t>Specific </a:t>
            </a:r>
            <a:r>
              <a:rPr lang="en-US" dirty="0" smtClean="0"/>
              <a:t>Language using java and xml</a:t>
            </a:r>
          </a:p>
          <a:p>
            <a:r>
              <a:rPr lang="en-US" dirty="0" smtClean="0"/>
              <a:t>Component library (more than 80 component) and bean support </a:t>
            </a:r>
          </a:p>
          <a:p>
            <a:r>
              <a:rPr lang="en-US" dirty="0" smtClean="0"/>
              <a:t>Predicates and expressions</a:t>
            </a:r>
          </a:p>
          <a:p>
            <a:r>
              <a:rPr lang="en-US" dirty="0" smtClean="0"/>
              <a:t>Easy </a:t>
            </a:r>
            <a:r>
              <a:rPr lang="en-US" dirty="0" smtClean="0"/>
              <a:t>configuration</a:t>
            </a:r>
          </a:p>
          <a:p>
            <a:r>
              <a:rPr lang="en-US" dirty="0" smtClean="0"/>
              <a:t>Automatic type converter</a:t>
            </a:r>
          </a:p>
          <a:p>
            <a:r>
              <a:rPr lang="en-US" dirty="0" smtClean="0"/>
              <a:t>Test </a:t>
            </a:r>
            <a:r>
              <a:rPr lang="en-US" dirty="0" smtClean="0"/>
              <a:t>kit</a:t>
            </a:r>
          </a:p>
          <a:p>
            <a:pPr marL="0" indent="0">
              <a:buNone/>
            </a:pPr>
            <a:endParaRPr lang="en-US" dirty="0" smtClean="0"/>
          </a:p>
        </p:txBody>
      </p:sp>
    </p:spTree>
    <p:extLst>
      <p:ext uri="{BB962C8B-B14F-4D97-AF65-F5344CB8AC3E}">
        <p14:creationId xmlns:p14="http://schemas.microsoft.com/office/powerpoint/2010/main" val="12935462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Exchange methods </a:t>
            </a:r>
            <a:endParaRPr lang="en-US" dirty="0"/>
          </a:p>
        </p:txBody>
      </p:sp>
      <p:sp>
        <p:nvSpPr>
          <p:cNvPr id="3" name="Content Placeholder 2"/>
          <p:cNvSpPr>
            <a:spLocks noGrp="1"/>
          </p:cNvSpPr>
          <p:nvPr>
            <p:ph idx="1"/>
          </p:nvPr>
        </p:nvSpPr>
        <p:spPr/>
        <p:txBody>
          <a:bodyPr/>
          <a:lstStyle/>
          <a:p>
            <a:r>
              <a:rPr lang="en-US" dirty="0" err="1" smtClean="0"/>
              <a:t>getIn</a:t>
            </a:r>
            <a:endParaRPr lang="en-US" dirty="0" smtClean="0"/>
          </a:p>
          <a:p>
            <a:r>
              <a:rPr lang="en-US" dirty="0" err="1" smtClean="0"/>
              <a:t>getOut</a:t>
            </a:r>
            <a:endParaRPr lang="en-US" dirty="0" smtClean="0"/>
          </a:p>
          <a:p>
            <a:endParaRPr lang="en-US" dirty="0"/>
          </a:p>
        </p:txBody>
      </p:sp>
    </p:spTree>
    <p:extLst>
      <p:ext uri="{BB962C8B-B14F-4D97-AF65-F5344CB8AC3E}">
        <p14:creationId xmlns:p14="http://schemas.microsoft.com/office/powerpoint/2010/main" val="14205055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Bindy</a:t>
            </a:r>
            <a:r>
              <a:rPr lang="en-US" dirty="0" smtClean="0"/>
              <a:t> data format</a:t>
            </a:r>
            <a:endParaRPr lang="en-US" dirty="0"/>
          </a:p>
        </p:txBody>
      </p:sp>
      <p:sp>
        <p:nvSpPr>
          <p:cNvPr id="3" name="Content Placeholder 2"/>
          <p:cNvSpPr>
            <a:spLocks noGrp="1"/>
          </p:cNvSpPr>
          <p:nvPr>
            <p:ph idx="1"/>
          </p:nvPr>
        </p:nvSpPr>
        <p:spPr/>
        <p:txBody>
          <a:bodyPr/>
          <a:lstStyle/>
          <a:p>
            <a:r>
              <a:rPr lang="en-US" dirty="0"/>
              <a:t>The goal of this component is to allow the parsing/binding of non-structured data </a:t>
            </a:r>
            <a:r>
              <a:rPr lang="en-US" dirty="0" smtClean="0"/>
              <a:t>to/from </a:t>
            </a:r>
            <a:r>
              <a:rPr lang="en-US" dirty="0"/>
              <a:t>Java Beans that have binding mappings defined with annotations. </a:t>
            </a:r>
            <a:endParaRPr lang="en-US" dirty="0" smtClean="0"/>
          </a:p>
          <a:p>
            <a:r>
              <a:rPr lang="en-US" dirty="0" smtClean="0"/>
              <a:t>Using </a:t>
            </a:r>
            <a:r>
              <a:rPr lang="en-US" dirty="0" err="1"/>
              <a:t>Bindy</a:t>
            </a:r>
            <a:r>
              <a:rPr lang="en-US" dirty="0"/>
              <a:t>, you can bind data from sources such as </a:t>
            </a:r>
          </a:p>
          <a:p>
            <a:r>
              <a:rPr lang="en-US" dirty="0"/>
              <a:t>CSV records,</a:t>
            </a:r>
          </a:p>
          <a:p>
            <a:r>
              <a:rPr lang="en-US" dirty="0"/>
              <a:t>Fixed-length records,</a:t>
            </a:r>
          </a:p>
          <a:p>
            <a:r>
              <a:rPr lang="en-US" dirty="0"/>
              <a:t>FIX messages,</a:t>
            </a:r>
          </a:p>
          <a:p>
            <a:r>
              <a:rPr lang="en-US" dirty="0"/>
              <a:t>or almost any other non-structured data</a:t>
            </a:r>
          </a:p>
          <a:p>
            <a:endParaRPr lang="en-US" dirty="0"/>
          </a:p>
        </p:txBody>
      </p:sp>
    </p:spTree>
    <p:extLst>
      <p:ext uri="{BB962C8B-B14F-4D97-AF65-F5344CB8AC3E}">
        <p14:creationId xmlns:p14="http://schemas.microsoft.com/office/powerpoint/2010/main" val="17993234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Camels Bean registry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0637" y="1785937"/>
            <a:ext cx="9610725" cy="3286125"/>
          </a:xfrm>
          <a:prstGeom prst="rect">
            <a:avLst/>
          </a:prstGeom>
        </p:spPr>
      </p:pic>
    </p:spTree>
    <p:extLst>
      <p:ext uri="{BB962C8B-B14F-4D97-AF65-F5344CB8AC3E}">
        <p14:creationId xmlns:p14="http://schemas.microsoft.com/office/powerpoint/2010/main" val="36054381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Registry implementation</a:t>
            </a:r>
            <a:endParaRPr lang="en-US" dirty="0"/>
          </a:p>
        </p:txBody>
      </p:sp>
      <p:sp>
        <p:nvSpPr>
          <p:cNvPr id="3" name="Content Placeholder 2"/>
          <p:cNvSpPr>
            <a:spLocks noGrp="1"/>
          </p:cNvSpPr>
          <p:nvPr>
            <p:ph idx="1"/>
          </p:nvPr>
        </p:nvSpPr>
        <p:spPr/>
        <p:txBody>
          <a:bodyPr/>
          <a:lstStyle/>
          <a:p>
            <a:r>
              <a:rPr lang="en-US" dirty="0" err="1" smtClean="0"/>
              <a:t>SimpleRegistry</a:t>
            </a:r>
            <a:endParaRPr lang="en-US" dirty="0" smtClean="0"/>
          </a:p>
          <a:p>
            <a:r>
              <a:rPr lang="en-US" dirty="0" err="1" smtClean="0"/>
              <a:t>JndiRegistry</a:t>
            </a:r>
            <a:endParaRPr lang="en-US" dirty="0" smtClean="0"/>
          </a:p>
          <a:p>
            <a:r>
              <a:rPr lang="en-US" dirty="0" err="1" smtClean="0"/>
              <a:t>ApplicationContextRegistry</a:t>
            </a:r>
            <a:endParaRPr lang="en-US" dirty="0" smtClean="0"/>
          </a:p>
          <a:p>
            <a:r>
              <a:rPr lang="en-US" dirty="0" err="1"/>
              <a:t>OsgiServiceRegistry</a:t>
            </a:r>
            <a:endParaRPr lang="en-US" dirty="0"/>
          </a:p>
        </p:txBody>
      </p:sp>
    </p:spTree>
    <p:extLst>
      <p:ext uri="{BB962C8B-B14F-4D97-AF65-F5344CB8AC3E}">
        <p14:creationId xmlns:p14="http://schemas.microsoft.com/office/powerpoint/2010/main" val="39580760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normAutofit/>
          </a:bodyPr>
          <a:lstStyle/>
          <a:p>
            <a:r>
              <a:rPr lang="en-US" dirty="0" smtClean="0"/>
              <a:t>Apply between lifecycle of </a:t>
            </a:r>
            <a:r>
              <a:rPr lang="en-US" dirty="0" smtClean="0"/>
              <a:t>exchange</a:t>
            </a:r>
            <a:endParaRPr lang="en-US" dirty="0"/>
          </a:p>
          <a:p>
            <a:r>
              <a:rPr lang="en-US" dirty="0" err="1" smtClean="0"/>
              <a:t>DefaultErrorHandler</a:t>
            </a:r>
            <a:r>
              <a:rPr lang="en-US" dirty="0" smtClean="0"/>
              <a:t>: no redelivery, exception propagated to caller, no dead letter queue</a:t>
            </a:r>
          </a:p>
          <a:p>
            <a:r>
              <a:rPr lang="en-US" dirty="0" err="1" smtClean="0"/>
              <a:t>TransactionErrorHandler</a:t>
            </a:r>
            <a:endParaRPr lang="en-US" dirty="0" smtClean="0"/>
          </a:p>
          <a:p>
            <a:r>
              <a:rPr lang="en-US" dirty="0" err="1" smtClean="0"/>
              <a:t>NoErrorHandler</a:t>
            </a:r>
            <a:endParaRPr lang="en-US" dirty="0" smtClean="0"/>
          </a:p>
          <a:p>
            <a:r>
              <a:rPr lang="en-US" dirty="0" err="1" smtClean="0"/>
              <a:t>LoggingErrorHandler</a:t>
            </a:r>
            <a:endParaRPr lang="en-US" dirty="0" smtClean="0"/>
          </a:p>
          <a:p>
            <a:r>
              <a:rPr lang="en-US" dirty="0"/>
              <a:t>Error handler scope: context scope, route </a:t>
            </a:r>
            <a:r>
              <a:rPr lang="en-US" dirty="0" smtClean="0"/>
              <a:t>scope</a:t>
            </a:r>
            <a:endParaRPr lang="en-US" dirty="0"/>
          </a:p>
        </p:txBody>
      </p:sp>
    </p:spTree>
    <p:extLst>
      <p:ext uri="{BB962C8B-B14F-4D97-AF65-F5344CB8AC3E}">
        <p14:creationId xmlns:p14="http://schemas.microsoft.com/office/powerpoint/2010/main" val="38151591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DeadLetterChannel</a:t>
            </a:r>
            <a:endParaRPr lang="en-US" dirty="0"/>
          </a:p>
        </p:txBody>
      </p:sp>
      <p:sp>
        <p:nvSpPr>
          <p:cNvPr id="3" name="Content Placeholder 2"/>
          <p:cNvSpPr>
            <a:spLocks noGrp="1"/>
          </p:cNvSpPr>
          <p:nvPr>
            <p:ph idx="1"/>
          </p:nvPr>
        </p:nvSpPr>
        <p:spPr/>
        <p:txBody>
          <a:bodyPr/>
          <a:lstStyle/>
          <a:p>
            <a:r>
              <a:rPr lang="en-US" dirty="0" smtClean="0"/>
              <a:t>Move </a:t>
            </a:r>
            <a:r>
              <a:rPr lang="en-US" dirty="0"/>
              <a:t>failed messages to dedicated error queue(dead letter queue</a:t>
            </a:r>
            <a:r>
              <a:rPr lang="en-US" dirty="0" smtClean="0"/>
              <a:t>)</a:t>
            </a:r>
          </a:p>
          <a:p>
            <a:r>
              <a:rPr lang="en-US" dirty="0" smtClean="0"/>
              <a:t>It handles </a:t>
            </a:r>
            <a:r>
              <a:rPr lang="en-US" dirty="0"/>
              <a:t>exceptions and move failed messages to dead letter </a:t>
            </a:r>
            <a:r>
              <a:rPr lang="en-US" dirty="0" smtClean="0"/>
              <a:t>queue</a:t>
            </a:r>
          </a:p>
          <a:p>
            <a:r>
              <a:rPr lang="en-US" dirty="0" smtClean="0"/>
              <a:t>It implements </a:t>
            </a:r>
            <a:r>
              <a:rPr lang="en-US" dirty="0"/>
              <a:t>dead letter channel </a:t>
            </a:r>
            <a:r>
              <a:rPr lang="en-US" dirty="0" smtClean="0"/>
              <a:t>EIP</a:t>
            </a:r>
          </a:p>
          <a:p>
            <a:r>
              <a:rPr lang="en-US" dirty="0" smtClean="0"/>
              <a:t>Messages which are not processed are move </a:t>
            </a:r>
            <a:r>
              <a:rPr lang="en-US" dirty="0"/>
              <a:t>to dead letter </a:t>
            </a:r>
            <a:r>
              <a:rPr lang="en-US" dirty="0" smtClean="0"/>
              <a:t>queue</a:t>
            </a:r>
          </a:p>
          <a:p>
            <a:r>
              <a:rPr lang="en-US" dirty="0" smtClean="0"/>
              <a:t>Can choose different endpoint </a:t>
            </a:r>
            <a:r>
              <a:rPr lang="en-US" dirty="0"/>
              <a:t>database, </a:t>
            </a:r>
            <a:r>
              <a:rPr lang="en-US" dirty="0" smtClean="0"/>
              <a:t>a file</a:t>
            </a:r>
            <a:r>
              <a:rPr lang="en-US" dirty="0"/>
              <a:t>, or just </a:t>
            </a:r>
            <a:r>
              <a:rPr lang="en-US" dirty="0" smtClean="0"/>
              <a:t>log</a:t>
            </a:r>
            <a:endParaRPr lang="en-US" dirty="0" smtClean="0"/>
          </a:p>
          <a:p>
            <a:r>
              <a:rPr lang="en-US" dirty="0" smtClean="0"/>
              <a:t>Need to configure dead letter queue endpoint </a:t>
            </a:r>
            <a:r>
              <a:rPr lang="en-US" dirty="0" smtClean="0"/>
              <a:t> </a:t>
            </a:r>
            <a:endParaRPr lang="en-US" dirty="0"/>
          </a:p>
        </p:txBody>
      </p:sp>
    </p:spTree>
    <p:extLst>
      <p:ext uri="{BB962C8B-B14F-4D97-AF65-F5344CB8AC3E}">
        <p14:creationId xmlns:p14="http://schemas.microsoft.com/office/powerpoint/2010/main" val="22900627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05100" y="1843087"/>
            <a:ext cx="6781800" cy="3171825"/>
          </a:xfrm>
          <a:prstGeom prst="rect">
            <a:avLst/>
          </a:prstGeom>
        </p:spPr>
      </p:pic>
    </p:spTree>
    <p:extLst>
      <p:ext uri="{BB962C8B-B14F-4D97-AF65-F5344CB8AC3E}">
        <p14:creationId xmlns:p14="http://schemas.microsoft.com/office/powerpoint/2010/main" val="31529359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onException</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onException</a:t>
            </a:r>
            <a:r>
              <a:rPr lang="en-US" dirty="0"/>
              <a:t> clause </a:t>
            </a:r>
            <a:r>
              <a:rPr lang="en-US" dirty="0" smtClean="0"/>
              <a:t>is used </a:t>
            </a:r>
            <a:r>
              <a:rPr lang="en-US" dirty="0" smtClean="0"/>
              <a:t>for trapping exceptions</a:t>
            </a:r>
          </a:p>
          <a:p>
            <a:r>
              <a:rPr lang="en-US" dirty="0" smtClean="0"/>
              <a:t>Traps </a:t>
            </a:r>
            <a:r>
              <a:rPr lang="en-US" dirty="0"/>
              <a:t>exceptions that occur at any point in a </a:t>
            </a:r>
            <a:r>
              <a:rPr lang="en-US" dirty="0" smtClean="0"/>
              <a:t>route</a:t>
            </a:r>
          </a:p>
          <a:p>
            <a:r>
              <a:rPr lang="en-US" dirty="0" smtClean="0"/>
              <a:t>It implicitly </a:t>
            </a:r>
            <a:r>
              <a:rPr lang="en-US" dirty="0"/>
              <a:t>encloses each route node in a try block</a:t>
            </a:r>
            <a:r>
              <a:rPr lang="en-US" dirty="0" smtClean="0"/>
              <a:t>.</a:t>
            </a:r>
          </a:p>
          <a:p>
            <a:r>
              <a:rPr lang="en-US" dirty="0" smtClean="0"/>
              <a:t>Wrapping </a:t>
            </a:r>
            <a:r>
              <a:rPr lang="en-US" dirty="0"/>
              <a:t>is done </a:t>
            </a:r>
            <a:r>
              <a:rPr lang="en-US" dirty="0" smtClean="0"/>
              <a:t>automatically</a:t>
            </a:r>
            <a:r>
              <a:rPr lang="en-US" dirty="0"/>
              <a:t>,</a:t>
            </a:r>
            <a:r>
              <a:rPr lang="en-US" dirty="0" smtClean="0"/>
              <a:t> not </a:t>
            </a:r>
            <a:r>
              <a:rPr lang="en-US" dirty="0"/>
              <a:t>visible in </a:t>
            </a:r>
            <a:r>
              <a:rPr lang="en-US" dirty="0" smtClean="0"/>
              <a:t>route </a:t>
            </a:r>
            <a:r>
              <a:rPr lang="en-US" dirty="0"/>
              <a:t>definitions</a:t>
            </a:r>
            <a:r>
              <a:rPr lang="en-US" dirty="0" smtClean="0"/>
              <a:t>.</a:t>
            </a:r>
          </a:p>
          <a:p>
            <a:r>
              <a:rPr lang="en-US" dirty="0" smtClean="0"/>
              <a:t>Can have multiple </a:t>
            </a:r>
            <a:r>
              <a:rPr lang="en-US" dirty="0" err="1" smtClean="0"/>
              <a:t>onException</a:t>
            </a:r>
            <a:r>
              <a:rPr lang="en-US" dirty="0" smtClean="0"/>
              <a:t> clause</a:t>
            </a:r>
            <a:endParaRPr lang="en-US" dirty="0"/>
          </a:p>
        </p:txBody>
      </p:sp>
    </p:spTree>
    <p:extLst>
      <p:ext uri="{BB962C8B-B14F-4D97-AF65-F5344CB8AC3E}">
        <p14:creationId xmlns:p14="http://schemas.microsoft.com/office/powerpoint/2010/main" val="18950639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original </a:t>
            </a:r>
            <a:r>
              <a:rPr lang="en-US" dirty="0" smtClean="0"/>
              <a:t>message</a:t>
            </a:r>
            <a:endParaRPr lang="en-US" dirty="0"/>
          </a:p>
        </p:txBody>
      </p:sp>
      <p:sp>
        <p:nvSpPr>
          <p:cNvPr id="3" name="Content Placeholder 2"/>
          <p:cNvSpPr>
            <a:spLocks noGrp="1"/>
          </p:cNvSpPr>
          <p:nvPr>
            <p:ph idx="1"/>
          </p:nvPr>
        </p:nvSpPr>
        <p:spPr/>
        <p:txBody>
          <a:bodyPr>
            <a:normAutofit/>
          </a:bodyPr>
          <a:lstStyle/>
          <a:p>
            <a:r>
              <a:rPr lang="en-US" dirty="0" smtClean="0"/>
              <a:t>If exception </a:t>
            </a:r>
            <a:r>
              <a:rPr lang="en-US" dirty="0"/>
              <a:t>is raised in the middle of a route, the message in the exchange could have been modified considerably </a:t>
            </a:r>
            <a:endParaRPr lang="en-US" dirty="0" smtClean="0"/>
          </a:p>
          <a:p>
            <a:r>
              <a:rPr lang="en-US" dirty="0" smtClean="0"/>
              <a:t>It </a:t>
            </a:r>
            <a:r>
              <a:rPr lang="en-US" dirty="0"/>
              <a:t>is easier for an administrator to decide what corrective actions to take, if the messages visible in the </a:t>
            </a:r>
            <a:r>
              <a:rPr lang="en-US" dirty="0" err="1"/>
              <a:t>deadletter</a:t>
            </a:r>
            <a:r>
              <a:rPr lang="en-US" dirty="0"/>
              <a:t> queue are the original messages, as received at the start of the route</a:t>
            </a:r>
            <a:r>
              <a:rPr lang="en-US" dirty="0" smtClean="0"/>
              <a:t>.</a:t>
            </a:r>
            <a:endParaRPr lang="en-US" dirty="0"/>
          </a:p>
          <a:p>
            <a:r>
              <a:rPr lang="en-US" dirty="0" smtClean="0"/>
              <a:t>Can replace </a:t>
            </a:r>
            <a:r>
              <a:rPr lang="en-US" dirty="0"/>
              <a:t>the message in the exchange by the original </a:t>
            </a:r>
            <a:r>
              <a:rPr lang="en-US" dirty="0" smtClean="0"/>
              <a:t>message</a:t>
            </a:r>
            <a:endParaRPr lang="en-US" dirty="0"/>
          </a:p>
          <a:p>
            <a:pPr marL="457200" lvl="1" indent="0">
              <a:buNone/>
            </a:pPr>
            <a:r>
              <a:rPr lang="en-US" dirty="0" err="1"/>
              <a:t>onException</a:t>
            </a:r>
            <a:r>
              <a:rPr lang="en-US" dirty="0"/>
              <a:t>(</a:t>
            </a:r>
            <a:r>
              <a:rPr lang="en-US" dirty="0" err="1"/>
              <a:t>ValidationException.class</a:t>
            </a:r>
            <a:r>
              <a:rPr lang="en-US" dirty="0"/>
              <a:t>)</a:t>
            </a:r>
          </a:p>
          <a:p>
            <a:pPr marL="457200" lvl="1" indent="0">
              <a:buNone/>
            </a:pPr>
            <a:r>
              <a:rPr lang="en-US" dirty="0"/>
              <a:t>  .</a:t>
            </a:r>
            <a:r>
              <a:rPr lang="en-US" dirty="0" err="1"/>
              <a:t>useOriginalMessage</a:t>
            </a:r>
            <a:r>
              <a:rPr lang="en-US" dirty="0"/>
              <a:t>()</a:t>
            </a:r>
          </a:p>
          <a:p>
            <a:pPr marL="457200" lvl="1" indent="0">
              <a:buNone/>
            </a:pPr>
            <a:r>
              <a:rPr lang="en-US" dirty="0"/>
              <a:t>  .to("</a:t>
            </a:r>
            <a:r>
              <a:rPr lang="en-US" dirty="0" err="1"/>
              <a:t>activemq:validationFailed</a:t>
            </a:r>
            <a:r>
              <a:rPr lang="en-US" dirty="0"/>
              <a:t>");</a:t>
            </a:r>
          </a:p>
        </p:txBody>
      </p:sp>
    </p:spTree>
    <p:extLst>
      <p:ext uri="{BB962C8B-B14F-4D97-AF65-F5344CB8AC3E}">
        <p14:creationId xmlns:p14="http://schemas.microsoft.com/office/powerpoint/2010/main" val="6947981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Redelivery </a:t>
            </a:r>
            <a:r>
              <a:rPr lang="en-US" dirty="0" smtClean="0"/>
              <a:t>policy</a:t>
            </a:r>
            <a:endParaRPr lang="en-US" dirty="0"/>
          </a:p>
        </p:txBody>
      </p:sp>
      <p:sp>
        <p:nvSpPr>
          <p:cNvPr id="3" name="Content Placeholder 2"/>
          <p:cNvSpPr>
            <a:spLocks noGrp="1"/>
          </p:cNvSpPr>
          <p:nvPr>
            <p:ph idx="1"/>
          </p:nvPr>
        </p:nvSpPr>
        <p:spPr/>
        <p:txBody>
          <a:bodyPr>
            <a:normAutofit/>
          </a:bodyPr>
          <a:lstStyle/>
          <a:p>
            <a:r>
              <a:rPr lang="en-US" dirty="0" smtClean="0"/>
              <a:t>Camel </a:t>
            </a:r>
            <a:r>
              <a:rPr lang="en-US" dirty="0"/>
              <a:t>gives </a:t>
            </a:r>
            <a:r>
              <a:rPr lang="en-US" dirty="0" smtClean="0"/>
              <a:t>option </a:t>
            </a:r>
            <a:r>
              <a:rPr lang="en-US" dirty="0"/>
              <a:t>of attempting to redeliver the message at the point where the exception </a:t>
            </a:r>
            <a:r>
              <a:rPr lang="en-US" dirty="0" smtClean="0"/>
              <a:t>occurred</a:t>
            </a:r>
          </a:p>
          <a:p>
            <a:r>
              <a:rPr lang="en-US" dirty="0" smtClean="0"/>
              <a:t>In </a:t>
            </a:r>
            <a:r>
              <a:rPr lang="en-US" dirty="0"/>
              <a:t>networked systems, where timeouts can occur and temporary faults </a:t>
            </a:r>
            <a:r>
              <a:rPr lang="en-US" dirty="0" smtClean="0"/>
              <a:t>arise</a:t>
            </a:r>
            <a:endParaRPr lang="en-US" dirty="0"/>
          </a:p>
          <a:p>
            <a:r>
              <a:rPr lang="en-US" dirty="0" smtClean="0"/>
              <a:t>Redelivery </a:t>
            </a:r>
            <a:r>
              <a:rPr lang="en-US" dirty="0"/>
              <a:t>supports various strategies for redelivering </a:t>
            </a:r>
            <a:r>
              <a:rPr lang="en-US" dirty="0" smtClean="0"/>
              <a:t>messages</a:t>
            </a:r>
          </a:p>
          <a:p>
            <a:r>
              <a:rPr lang="en-US" dirty="0" err="1" smtClean="0"/>
              <a:t>maximumRedeliveries</a:t>
            </a:r>
            <a:r>
              <a:rPr lang="en-US" dirty="0" smtClean="0"/>
              <a:t>(): Specifies </a:t>
            </a:r>
            <a:r>
              <a:rPr lang="en-US" dirty="0"/>
              <a:t>the maximum number of times redelivery can be </a:t>
            </a:r>
            <a:r>
              <a:rPr lang="en-US" dirty="0" smtClean="0"/>
              <a:t>attempted</a:t>
            </a:r>
            <a:endParaRPr lang="en-US" dirty="0"/>
          </a:p>
          <a:p>
            <a:r>
              <a:rPr lang="en-US" dirty="0" err="1" smtClean="0"/>
              <a:t>retryWhile</a:t>
            </a:r>
            <a:r>
              <a:rPr lang="en-US" dirty="0" smtClean="0"/>
              <a:t>(): Specifies </a:t>
            </a:r>
            <a:r>
              <a:rPr lang="en-US" dirty="0"/>
              <a:t>a predicate (of Predicate type</a:t>
            </a:r>
            <a:r>
              <a:rPr lang="en-US" dirty="0" smtClean="0"/>
              <a:t>)</a:t>
            </a:r>
            <a:endParaRPr lang="en-US" dirty="0"/>
          </a:p>
        </p:txBody>
      </p:sp>
    </p:spTree>
    <p:extLst>
      <p:ext uri="{BB962C8B-B14F-4D97-AF65-F5344CB8AC3E}">
        <p14:creationId xmlns:p14="http://schemas.microsoft.com/office/powerpoint/2010/main" val="3275168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Camel architecture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190625" y="1627981"/>
            <a:ext cx="9696450" cy="4482621"/>
          </a:xfrm>
          <a:prstGeom prst="rect">
            <a:avLst/>
          </a:prstGeom>
        </p:spPr>
      </p:pic>
    </p:spTree>
    <p:extLst>
      <p:ext uri="{BB962C8B-B14F-4D97-AF65-F5344CB8AC3E}">
        <p14:creationId xmlns:p14="http://schemas.microsoft.com/office/powerpoint/2010/main" val="38885417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a:t>
            </a:r>
            <a:r>
              <a:rPr lang="en-US" dirty="0" smtClean="0"/>
              <a:t>trapping</a:t>
            </a:r>
            <a:endParaRPr lang="en-US" dirty="0"/>
          </a:p>
        </p:txBody>
      </p:sp>
      <p:sp>
        <p:nvSpPr>
          <p:cNvPr id="3" name="Content Placeholder 2"/>
          <p:cNvSpPr>
            <a:spLocks noGrp="1"/>
          </p:cNvSpPr>
          <p:nvPr>
            <p:ph idx="1"/>
          </p:nvPr>
        </p:nvSpPr>
        <p:spPr/>
        <p:txBody>
          <a:bodyPr>
            <a:normAutofit/>
          </a:bodyPr>
          <a:lstStyle/>
          <a:p>
            <a:r>
              <a:rPr lang="en-US" dirty="0" smtClean="0"/>
              <a:t>Exception </a:t>
            </a:r>
            <a:r>
              <a:rPr lang="en-US" dirty="0"/>
              <a:t>trapping with </a:t>
            </a:r>
            <a:r>
              <a:rPr lang="en-US" dirty="0" err="1"/>
              <a:t>onException</a:t>
            </a:r>
            <a:r>
              <a:rPr lang="en-US" dirty="0"/>
              <a:t> can be made conditional by specifying the </a:t>
            </a:r>
            <a:r>
              <a:rPr lang="en-US" dirty="0" err="1"/>
              <a:t>onWhen</a:t>
            </a:r>
            <a:r>
              <a:rPr lang="en-US" dirty="0"/>
              <a:t> </a:t>
            </a:r>
            <a:r>
              <a:rPr lang="en-US" dirty="0" smtClean="0"/>
              <a:t>option</a:t>
            </a:r>
          </a:p>
          <a:p>
            <a:r>
              <a:rPr lang="en-US" dirty="0" smtClean="0"/>
              <a:t>If </a:t>
            </a:r>
            <a:r>
              <a:rPr lang="en-US" dirty="0"/>
              <a:t>you specify the </a:t>
            </a:r>
            <a:r>
              <a:rPr lang="en-US" dirty="0" err="1"/>
              <a:t>onWhen</a:t>
            </a:r>
            <a:r>
              <a:rPr lang="en-US" dirty="0"/>
              <a:t> option in an </a:t>
            </a:r>
            <a:r>
              <a:rPr lang="en-US" dirty="0" err="1"/>
              <a:t>onException</a:t>
            </a:r>
            <a:r>
              <a:rPr lang="en-US" dirty="0"/>
              <a:t> clause, a match is triggered only when the thrown exception matches the clause and the </a:t>
            </a:r>
            <a:r>
              <a:rPr lang="en-US" dirty="0" err="1"/>
              <a:t>onWhen</a:t>
            </a:r>
            <a:r>
              <a:rPr lang="en-US" dirty="0"/>
              <a:t> predicate evaluates to true on the current </a:t>
            </a:r>
            <a:r>
              <a:rPr lang="en-US" dirty="0" smtClean="0"/>
              <a:t>exchange</a:t>
            </a:r>
          </a:p>
          <a:p>
            <a:pPr marL="0" indent="0">
              <a:buNone/>
            </a:pPr>
            <a:r>
              <a:rPr lang="en-US" dirty="0" err="1" smtClean="0"/>
              <a:t>onException</a:t>
            </a:r>
            <a:r>
              <a:rPr lang="en-US" dirty="0" smtClean="0"/>
              <a:t>(</a:t>
            </a:r>
            <a:r>
              <a:rPr lang="en-US" dirty="0" err="1" smtClean="0"/>
              <a:t>MyUserException.class</a:t>
            </a:r>
            <a:r>
              <a:rPr lang="en-US" dirty="0"/>
              <a:t>)</a:t>
            </a:r>
          </a:p>
          <a:p>
            <a:pPr marL="0" indent="0">
              <a:buNone/>
            </a:pPr>
            <a:r>
              <a:rPr lang="en-US" dirty="0"/>
              <a:t>    .</a:t>
            </a:r>
            <a:r>
              <a:rPr lang="en-US" dirty="0" err="1"/>
              <a:t>onWhen</a:t>
            </a:r>
            <a:r>
              <a:rPr lang="en-US" dirty="0"/>
              <a:t>(header("user").</a:t>
            </a:r>
            <a:r>
              <a:rPr lang="en-US" dirty="0" err="1"/>
              <a:t>isNotNull</a:t>
            </a:r>
            <a:r>
              <a:rPr lang="en-US" dirty="0"/>
              <a:t>())</a:t>
            </a:r>
          </a:p>
          <a:p>
            <a:pPr marL="0" indent="0">
              <a:buNone/>
            </a:pPr>
            <a:r>
              <a:rPr lang="en-US" dirty="0"/>
              <a:t>    .</a:t>
            </a:r>
            <a:r>
              <a:rPr lang="en-US" dirty="0" err="1"/>
              <a:t>maximumRedeliveries</a:t>
            </a:r>
            <a:r>
              <a:rPr lang="en-US" dirty="0"/>
              <a:t>(2)</a:t>
            </a:r>
          </a:p>
          <a:p>
            <a:pPr marL="0" indent="0">
              <a:buNone/>
            </a:pPr>
            <a:r>
              <a:rPr lang="en-US" dirty="0"/>
              <a:t>    .to(ERROR_USER_QUEUE);</a:t>
            </a:r>
          </a:p>
        </p:txBody>
      </p:sp>
    </p:spTree>
    <p:extLst>
      <p:ext uri="{BB962C8B-B14F-4D97-AF65-F5344CB8AC3E}">
        <p14:creationId xmlns:p14="http://schemas.microsoft.com/office/powerpoint/2010/main" val="30928901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a:t>
            </a:r>
            <a:r>
              <a:rPr lang="en-US" dirty="0" smtClean="0"/>
              <a:t>exceptions</a:t>
            </a:r>
            <a:endParaRPr lang="en-US" dirty="0"/>
          </a:p>
        </p:txBody>
      </p:sp>
      <p:sp>
        <p:nvSpPr>
          <p:cNvPr id="3" name="Content Placeholder 2"/>
          <p:cNvSpPr>
            <a:spLocks noGrp="1"/>
          </p:cNvSpPr>
          <p:nvPr>
            <p:ph idx="1"/>
          </p:nvPr>
        </p:nvSpPr>
        <p:spPr/>
        <p:txBody>
          <a:bodyPr>
            <a:normAutofit/>
          </a:bodyPr>
          <a:lstStyle/>
          <a:p>
            <a:r>
              <a:rPr lang="en-US" dirty="0" smtClean="0"/>
              <a:t>When </a:t>
            </a:r>
            <a:r>
              <a:rPr lang="en-US" dirty="0"/>
              <a:t>an exception is raised in the middle of a route, processing of the current exchange is interrupted and the thrown exception is propagated back to the consumer endpoint at the start of the route. </a:t>
            </a:r>
            <a:endParaRPr lang="en-US" dirty="0" smtClean="0"/>
          </a:p>
          <a:p>
            <a:r>
              <a:rPr lang="en-US" dirty="0" err="1" smtClean="0"/>
              <a:t>onException</a:t>
            </a:r>
            <a:r>
              <a:rPr lang="en-US" dirty="0" smtClean="0"/>
              <a:t> </a:t>
            </a:r>
            <a:r>
              <a:rPr lang="en-US" dirty="0"/>
              <a:t>clause performs some processing before the thrown exception is propagated back.</a:t>
            </a:r>
          </a:p>
          <a:p>
            <a:r>
              <a:rPr lang="en-US" dirty="0" smtClean="0"/>
              <a:t>The </a:t>
            </a:r>
            <a:r>
              <a:rPr lang="en-US" dirty="0" err="1" smtClean="0"/>
              <a:t>onException</a:t>
            </a:r>
            <a:r>
              <a:rPr lang="en-US" dirty="0" smtClean="0"/>
              <a:t> provides various options</a:t>
            </a:r>
          </a:p>
          <a:p>
            <a:r>
              <a:rPr lang="en-US" dirty="0" smtClean="0"/>
              <a:t>Suppressing </a:t>
            </a:r>
            <a:r>
              <a:rPr lang="en-US" dirty="0"/>
              <a:t>exception </a:t>
            </a:r>
            <a:r>
              <a:rPr lang="en-US" dirty="0" err="1" smtClean="0"/>
              <a:t>rethrow</a:t>
            </a:r>
            <a:endParaRPr lang="en-US" dirty="0" smtClean="0"/>
          </a:p>
          <a:p>
            <a:r>
              <a:rPr lang="en-US" dirty="0" smtClean="0"/>
              <a:t>Continuing processing</a:t>
            </a:r>
          </a:p>
          <a:p>
            <a:r>
              <a:rPr lang="en-US" dirty="0" smtClean="0"/>
              <a:t>Sending </a:t>
            </a:r>
            <a:r>
              <a:rPr lang="en-US" dirty="0"/>
              <a:t>a </a:t>
            </a:r>
            <a:r>
              <a:rPr lang="en-US" dirty="0" smtClean="0"/>
              <a:t>response</a:t>
            </a:r>
            <a:endParaRPr lang="en-US" dirty="0"/>
          </a:p>
        </p:txBody>
      </p:sp>
    </p:spTree>
    <p:extLst>
      <p:ext uri="{BB962C8B-B14F-4D97-AF65-F5344CB8AC3E}">
        <p14:creationId xmlns:p14="http://schemas.microsoft.com/office/powerpoint/2010/main" val="22692382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Suppressing exception </a:t>
            </a:r>
            <a:r>
              <a:rPr lang="en-US" dirty="0" err="1" smtClean="0"/>
              <a:t>rethrow</a:t>
            </a:r>
            <a:endParaRPr lang="en-US" dirty="0"/>
          </a:p>
        </p:txBody>
      </p:sp>
      <p:sp>
        <p:nvSpPr>
          <p:cNvPr id="3" name="Content Placeholder 2"/>
          <p:cNvSpPr>
            <a:spLocks noGrp="1"/>
          </p:cNvSpPr>
          <p:nvPr>
            <p:ph idx="1"/>
          </p:nvPr>
        </p:nvSpPr>
        <p:spPr/>
        <p:txBody>
          <a:bodyPr/>
          <a:lstStyle/>
          <a:p>
            <a:r>
              <a:rPr lang="en-US" dirty="0" smtClean="0"/>
              <a:t>To </a:t>
            </a:r>
            <a:r>
              <a:rPr lang="en-US" dirty="0"/>
              <a:t>prevent the current exception from being </a:t>
            </a:r>
            <a:r>
              <a:rPr lang="en-US" dirty="0" err="1"/>
              <a:t>rethrown</a:t>
            </a:r>
            <a:r>
              <a:rPr lang="en-US" dirty="0"/>
              <a:t> and propagated back to the consumer endpoint, you can set the handled() option to true in the Java DSL, as follows:</a:t>
            </a:r>
          </a:p>
          <a:p>
            <a:pPr marL="0" indent="0">
              <a:buNone/>
            </a:pPr>
            <a:endParaRPr lang="en-US" dirty="0"/>
          </a:p>
          <a:p>
            <a:pPr marL="0" indent="0">
              <a:buNone/>
            </a:pPr>
            <a:r>
              <a:rPr lang="en-US" dirty="0" err="1"/>
              <a:t>onException</a:t>
            </a:r>
            <a:r>
              <a:rPr lang="en-US" dirty="0"/>
              <a:t>(</a:t>
            </a:r>
            <a:r>
              <a:rPr lang="en-US" dirty="0" err="1"/>
              <a:t>ValidationException.class</a:t>
            </a:r>
            <a:r>
              <a:rPr lang="en-US" dirty="0"/>
              <a:t>)</a:t>
            </a:r>
          </a:p>
          <a:p>
            <a:pPr marL="0" indent="0">
              <a:buNone/>
            </a:pPr>
            <a:r>
              <a:rPr lang="en-US" dirty="0"/>
              <a:t>  .handled(true)</a:t>
            </a:r>
          </a:p>
          <a:p>
            <a:pPr marL="0" indent="0">
              <a:buNone/>
            </a:pPr>
            <a:r>
              <a:rPr lang="en-US" dirty="0"/>
              <a:t>  .to("</a:t>
            </a:r>
            <a:r>
              <a:rPr lang="en-US" dirty="0" err="1"/>
              <a:t>activemq:validationFailed</a:t>
            </a:r>
            <a:r>
              <a:rPr lang="en-US" dirty="0"/>
              <a:t>");</a:t>
            </a:r>
          </a:p>
        </p:txBody>
      </p:sp>
    </p:spTree>
    <p:extLst>
      <p:ext uri="{BB962C8B-B14F-4D97-AF65-F5344CB8AC3E}">
        <p14:creationId xmlns:p14="http://schemas.microsoft.com/office/powerpoint/2010/main" val="24420437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Continuing </a:t>
            </a:r>
            <a:r>
              <a:rPr lang="en-US" dirty="0" smtClean="0"/>
              <a:t>processing</a:t>
            </a:r>
            <a:endParaRPr lang="en-US" dirty="0"/>
          </a:p>
        </p:txBody>
      </p:sp>
      <p:sp>
        <p:nvSpPr>
          <p:cNvPr id="3" name="Content Placeholder 2"/>
          <p:cNvSpPr>
            <a:spLocks noGrp="1"/>
          </p:cNvSpPr>
          <p:nvPr>
            <p:ph idx="1"/>
          </p:nvPr>
        </p:nvSpPr>
        <p:spPr/>
        <p:txBody>
          <a:bodyPr/>
          <a:lstStyle/>
          <a:p>
            <a:r>
              <a:rPr lang="en-US" dirty="0" smtClean="0"/>
              <a:t>To </a:t>
            </a:r>
            <a:r>
              <a:rPr lang="en-US" dirty="0"/>
              <a:t>continue processing the current message from the point in the route where the exception was originally thrown, you can set the continued option to true in the Java DSL, as follows:</a:t>
            </a:r>
          </a:p>
          <a:p>
            <a:endParaRPr lang="en-US" dirty="0"/>
          </a:p>
          <a:p>
            <a:pPr marL="0" indent="0">
              <a:buNone/>
            </a:pPr>
            <a:r>
              <a:rPr lang="en-US" dirty="0" err="1"/>
              <a:t>onException</a:t>
            </a:r>
            <a:r>
              <a:rPr lang="en-US" dirty="0"/>
              <a:t>(</a:t>
            </a:r>
            <a:r>
              <a:rPr lang="en-US" dirty="0" err="1"/>
              <a:t>ValidationException.class</a:t>
            </a:r>
            <a:r>
              <a:rPr lang="en-US" dirty="0"/>
              <a:t>)</a:t>
            </a:r>
          </a:p>
          <a:p>
            <a:pPr marL="0" indent="0">
              <a:buNone/>
            </a:pPr>
            <a:r>
              <a:rPr lang="en-US" dirty="0"/>
              <a:t>  .continued(true);</a:t>
            </a:r>
          </a:p>
        </p:txBody>
      </p:sp>
    </p:spTree>
    <p:extLst>
      <p:ext uri="{BB962C8B-B14F-4D97-AF65-F5344CB8AC3E}">
        <p14:creationId xmlns:p14="http://schemas.microsoft.com/office/powerpoint/2010/main" val="22181835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a </a:t>
            </a:r>
            <a:r>
              <a:rPr lang="en-US" dirty="0" smtClean="0"/>
              <a:t>response</a:t>
            </a:r>
            <a:endParaRPr lang="en-US" dirty="0"/>
          </a:p>
        </p:txBody>
      </p:sp>
      <p:sp>
        <p:nvSpPr>
          <p:cNvPr id="3" name="Content Placeholder 2"/>
          <p:cNvSpPr>
            <a:spLocks noGrp="1"/>
          </p:cNvSpPr>
          <p:nvPr>
            <p:ph idx="1"/>
          </p:nvPr>
        </p:nvSpPr>
        <p:spPr/>
        <p:txBody>
          <a:bodyPr>
            <a:normAutofit/>
          </a:bodyPr>
          <a:lstStyle/>
          <a:p>
            <a:r>
              <a:rPr lang="en-US" dirty="0" smtClean="0"/>
              <a:t>Construct </a:t>
            </a:r>
            <a:r>
              <a:rPr lang="en-US" dirty="0"/>
              <a:t>a custom fault reply message, instead of simply letting the thrown exception propagate back to the consumer. </a:t>
            </a:r>
          </a:p>
          <a:p>
            <a:pPr marL="0" indent="0">
              <a:buNone/>
            </a:pPr>
            <a:r>
              <a:rPr lang="en-US" dirty="0" smtClean="0"/>
              <a:t>// </a:t>
            </a:r>
            <a:r>
              <a:rPr lang="en-US" dirty="0"/>
              <a:t>we catch </a:t>
            </a:r>
            <a:r>
              <a:rPr lang="en-US" dirty="0" err="1"/>
              <a:t>MyFunctionalException</a:t>
            </a:r>
            <a:r>
              <a:rPr lang="en-US" dirty="0"/>
              <a:t> and want to mark it as handled (= no failure returned to client</a:t>
            </a:r>
            <a:r>
              <a:rPr lang="en-US" dirty="0" smtClean="0"/>
              <a:t>). but </a:t>
            </a:r>
            <a:r>
              <a:rPr lang="en-US" dirty="0"/>
              <a:t>we want to return a fixed text response, so we transform OUT body as Sorry.</a:t>
            </a:r>
          </a:p>
          <a:p>
            <a:pPr marL="0" indent="0">
              <a:buNone/>
            </a:pPr>
            <a:r>
              <a:rPr lang="en-US" dirty="0" err="1"/>
              <a:t>onException</a:t>
            </a:r>
            <a:r>
              <a:rPr lang="en-US" dirty="0"/>
              <a:t>(</a:t>
            </a:r>
            <a:r>
              <a:rPr lang="en-US" dirty="0" err="1"/>
              <a:t>MyFunctionalException.class</a:t>
            </a:r>
            <a:r>
              <a:rPr lang="en-US" dirty="0"/>
              <a:t>)</a:t>
            </a:r>
          </a:p>
          <a:p>
            <a:pPr marL="0" indent="0">
              <a:buNone/>
            </a:pPr>
            <a:r>
              <a:rPr lang="en-US" dirty="0"/>
              <a:t>    .handled(true)</a:t>
            </a:r>
          </a:p>
          <a:p>
            <a:pPr marL="0" indent="0">
              <a:buNone/>
            </a:pPr>
            <a:r>
              <a:rPr lang="en-US" dirty="0"/>
              <a:t>    .transform().constant("Sorry");</a:t>
            </a:r>
          </a:p>
        </p:txBody>
      </p:sp>
    </p:spTree>
    <p:extLst>
      <p:ext uri="{BB962C8B-B14F-4D97-AF65-F5344CB8AC3E}">
        <p14:creationId xmlns:p14="http://schemas.microsoft.com/office/powerpoint/2010/main" val="2089690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thrown while handling an </a:t>
            </a:r>
            <a:r>
              <a:rPr lang="en-US" dirty="0" smtClean="0"/>
              <a:t>exception</a:t>
            </a:r>
            <a:endParaRPr lang="en-US" dirty="0"/>
          </a:p>
        </p:txBody>
      </p:sp>
      <p:sp>
        <p:nvSpPr>
          <p:cNvPr id="3" name="Content Placeholder 2"/>
          <p:cNvSpPr>
            <a:spLocks noGrp="1"/>
          </p:cNvSpPr>
          <p:nvPr>
            <p:ph idx="1"/>
          </p:nvPr>
        </p:nvSpPr>
        <p:spPr/>
        <p:txBody>
          <a:bodyPr>
            <a:normAutofit/>
          </a:bodyPr>
          <a:lstStyle/>
          <a:p>
            <a:r>
              <a:rPr lang="en-US" dirty="0" smtClean="0"/>
              <a:t>An </a:t>
            </a:r>
            <a:r>
              <a:rPr lang="en-US" dirty="0"/>
              <a:t>exception that gets thrown while handling an existing exception </a:t>
            </a:r>
            <a:r>
              <a:rPr lang="en-US" dirty="0" smtClean="0"/>
              <a:t>is </a:t>
            </a:r>
            <a:r>
              <a:rPr lang="en-US" dirty="0"/>
              <a:t>handled in a special </a:t>
            </a:r>
            <a:r>
              <a:rPr lang="en-US" dirty="0" smtClean="0"/>
              <a:t>way</a:t>
            </a:r>
          </a:p>
          <a:p>
            <a:r>
              <a:rPr lang="en-US" dirty="0" smtClean="0"/>
              <a:t>Such </a:t>
            </a:r>
            <a:r>
              <a:rPr lang="en-US" dirty="0"/>
              <a:t>an exception is handled by the special fallback exception handler, which handles the exception as </a:t>
            </a:r>
            <a:r>
              <a:rPr lang="en-US" dirty="0" smtClean="0"/>
              <a:t>follows</a:t>
            </a:r>
            <a:endParaRPr lang="en-US" dirty="0"/>
          </a:p>
          <a:p>
            <a:r>
              <a:rPr lang="en-US" dirty="0"/>
              <a:t>All existing exception handlers are ignored and processing fails immediately</a:t>
            </a:r>
            <a:r>
              <a:rPr lang="en-US" dirty="0" smtClean="0"/>
              <a:t>.</a:t>
            </a:r>
            <a:endParaRPr lang="en-US" dirty="0"/>
          </a:p>
          <a:p>
            <a:r>
              <a:rPr lang="en-US" dirty="0"/>
              <a:t>The new exception is logged</a:t>
            </a:r>
            <a:r>
              <a:rPr lang="en-US" dirty="0" smtClean="0"/>
              <a:t>.</a:t>
            </a:r>
            <a:endParaRPr lang="en-US" dirty="0"/>
          </a:p>
          <a:p>
            <a:r>
              <a:rPr lang="en-US" dirty="0"/>
              <a:t>The new exception is set on the exchange object.</a:t>
            </a:r>
          </a:p>
        </p:txBody>
      </p:sp>
    </p:spTree>
    <p:extLst>
      <p:ext uri="{BB962C8B-B14F-4D97-AF65-F5344CB8AC3E}">
        <p14:creationId xmlns:p14="http://schemas.microsoft.com/office/powerpoint/2010/main" val="3524654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err="1"/>
              <a:t>onException</a:t>
            </a:r>
            <a:r>
              <a:rPr lang="en-US" dirty="0"/>
              <a:t> clauses can be effective in either of the following scopes</a:t>
            </a:r>
            <a:r>
              <a:rPr lang="en-US" dirty="0" smtClean="0"/>
              <a:t>:</a:t>
            </a:r>
            <a:endParaRPr lang="en-US" dirty="0"/>
          </a:p>
          <a:p>
            <a:r>
              <a:rPr lang="en-US" b="1" dirty="0" err="1"/>
              <a:t>RouteBuilder</a:t>
            </a:r>
            <a:r>
              <a:rPr lang="en-US" b="1" dirty="0"/>
              <a:t> </a:t>
            </a:r>
            <a:r>
              <a:rPr lang="en-US" b="1" dirty="0" smtClean="0"/>
              <a:t>scope</a:t>
            </a:r>
            <a:r>
              <a:rPr lang="en-US" dirty="0" smtClean="0"/>
              <a:t> affect </a:t>
            </a:r>
            <a:r>
              <a:rPr lang="en-US" dirty="0"/>
              <a:t>all of the routes defined in that </a:t>
            </a:r>
            <a:r>
              <a:rPr lang="en-US" dirty="0" err="1"/>
              <a:t>RouteBuilder</a:t>
            </a:r>
            <a:r>
              <a:rPr lang="en-US" dirty="0"/>
              <a:t> instance</a:t>
            </a:r>
            <a:endParaRPr lang="en-US" dirty="0" smtClean="0"/>
          </a:p>
          <a:p>
            <a:r>
              <a:rPr lang="en-US" b="1" dirty="0" smtClean="0"/>
              <a:t>Route scope</a:t>
            </a:r>
            <a:r>
              <a:rPr lang="en-US" dirty="0" smtClean="0"/>
              <a:t> affect </a:t>
            </a:r>
            <a:r>
              <a:rPr lang="en-US" dirty="0"/>
              <a:t>only the route in which they are defined.</a:t>
            </a:r>
          </a:p>
        </p:txBody>
      </p:sp>
    </p:spTree>
    <p:extLst>
      <p:ext uri="{BB962C8B-B14F-4D97-AF65-F5344CB8AC3E}">
        <p14:creationId xmlns:p14="http://schemas.microsoft.com/office/powerpoint/2010/main" val="176391538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 </a:t>
            </a:r>
            <a:r>
              <a:rPr lang="en-US" dirty="0" smtClean="0"/>
              <a:t>scope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a:t>
            </a:r>
            <a:r>
              <a:rPr lang="en-US" dirty="0"/>
              <a:t>embed an </a:t>
            </a:r>
            <a:r>
              <a:rPr lang="en-US" dirty="0" err="1"/>
              <a:t>onException</a:t>
            </a:r>
            <a:r>
              <a:rPr lang="en-US" dirty="0"/>
              <a:t> clause anywhere inside a route </a:t>
            </a:r>
            <a:r>
              <a:rPr lang="en-US" dirty="0" smtClean="0"/>
              <a:t>definition</a:t>
            </a:r>
            <a:endParaRPr lang="en-US" dirty="0"/>
          </a:p>
          <a:p>
            <a:pPr marL="0" indent="0">
              <a:buNone/>
            </a:pPr>
            <a:r>
              <a:rPr lang="en-US" dirty="0" smtClean="0"/>
              <a:t>from</a:t>
            </a:r>
            <a:r>
              <a:rPr lang="en-US" dirty="0"/>
              <a:t>("</a:t>
            </a:r>
            <a:r>
              <a:rPr lang="en-US" dirty="0" err="1"/>
              <a:t>direct:start</a:t>
            </a:r>
            <a:r>
              <a:rPr lang="en-US" dirty="0"/>
              <a:t>")</a:t>
            </a:r>
          </a:p>
          <a:p>
            <a:pPr marL="0" indent="0">
              <a:buNone/>
            </a:pPr>
            <a:r>
              <a:rPr lang="en-US" dirty="0"/>
              <a:t>  .</a:t>
            </a:r>
            <a:r>
              <a:rPr lang="en-US" dirty="0" err="1"/>
              <a:t>onException</a:t>
            </a:r>
            <a:r>
              <a:rPr lang="en-US" dirty="0"/>
              <a:t>(</a:t>
            </a:r>
            <a:r>
              <a:rPr lang="en-US" dirty="0" err="1"/>
              <a:t>OrderFailedException.class</a:t>
            </a:r>
            <a:r>
              <a:rPr lang="en-US" dirty="0"/>
              <a:t>)</a:t>
            </a:r>
          </a:p>
          <a:p>
            <a:pPr marL="0" indent="0">
              <a:buNone/>
            </a:pPr>
            <a:r>
              <a:rPr lang="en-US" dirty="0"/>
              <a:t>    .</a:t>
            </a:r>
            <a:r>
              <a:rPr lang="en-US" dirty="0" err="1"/>
              <a:t>maximumRedeliveries</a:t>
            </a:r>
            <a:r>
              <a:rPr lang="en-US" dirty="0"/>
              <a:t>(1)</a:t>
            </a:r>
          </a:p>
          <a:p>
            <a:pPr marL="0" indent="0">
              <a:buNone/>
            </a:pPr>
            <a:r>
              <a:rPr lang="en-US" dirty="0"/>
              <a:t>    .handled(true)</a:t>
            </a:r>
          </a:p>
          <a:p>
            <a:pPr marL="0" indent="0">
              <a:buNone/>
            </a:pPr>
            <a:r>
              <a:rPr lang="en-US" dirty="0"/>
              <a:t>    .</a:t>
            </a:r>
            <a:r>
              <a:rPr lang="en-US" dirty="0" err="1"/>
              <a:t>beanRef</a:t>
            </a:r>
            <a:r>
              <a:rPr lang="en-US" dirty="0"/>
              <a:t>("</a:t>
            </a:r>
            <a:r>
              <a:rPr lang="en-US" dirty="0" err="1"/>
              <a:t>orderService</a:t>
            </a:r>
            <a:r>
              <a:rPr lang="en-US" dirty="0"/>
              <a:t>", "</a:t>
            </a:r>
            <a:r>
              <a:rPr lang="en-US" dirty="0" err="1"/>
              <a:t>orderFailed</a:t>
            </a:r>
            <a:r>
              <a:rPr lang="en-US" dirty="0"/>
              <a:t>")</a:t>
            </a:r>
          </a:p>
          <a:p>
            <a:pPr marL="0" indent="0">
              <a:buNone/>
            </a:pPr>
            <a:r>
              <a:rPr lang="en-US" dirty="0"/>
              <a:t>    .to("</a:t>
            </a:r>
            <a:r>
              <a:rPr lang="en-US" dirty="0" err="1"/>
              <a:t>mock:error</a:t>
            </a:r>
            <a:r>
              <a:rPr lang="en-US" dirty="0"/>
              <a:t>")</a:t>
            </a:r>
          </a:p>
          <a:p>
            <a:pPr marL="0" indent="0">
              <a:buNone/>
            </a:pPr>
            <a:r>
              <a:rPr lang="en-US" dirty="0"/>
              <a:t>  .end()</a:t>
            </a:r>
          </a:p>
          <a:p>
            <a:pPr marL="0" indent="0">
              <a:buNone/>
            </a:pPr>
            <a:r>
              <a:rPr lang="en-US" dirty="0"/>
              <a:t>  .</a:t>
            </a:r>
            <a:r>
              <a:rPr lang="en-US" dirty="0" err="1"/>
              <a:t>beanRef</a:t>
            </a:r>
            <a:r>
              <a:rPr lang="en-US" dirty="0"/>
              <a:t>("</a:t>
            </a:r>
            <a:r>
              <a:rPr lang="en-US" dirty="0" err="1"/>
              <a:t>orderService</a:t>
            </a:r>
            <a:r>
              <a:rPr lang="en-US" dirty="0"/>
              <a:t>", "</a:t>
            </a:r>
            <a:r>
              <a:rPr lang="en-US" dirty="0" err="1"/>
              <a:t>handleOrder</a:t>
            </a:r>
            <a:r>
              <a:rPr lang="en-US" dirty="0"/>
              <a:t>")</a:t>
            </a:r>
          </a:p>
          <a:p>
            <a:pPr marL="0" indent="0">
              <a:buNone/>
            </a:pPr>
            <a:r>
              <a:rPr lang="en-US" dirty="0"/>
              <a:t>  .to("</a:t>
            </a:r>
            <a:r>
              <a:rPr lang="en-US" dirty="0" err="1"/>
              <a:t>mock:result</a:t>
            </a:r>
            <a:r>
              <a:rPr lang="en-US" dirty="0"/>
              <a:t>");</a:t>
            </a:r>
          </a:p>
        </p:txBody>
      </p:sp>
    </p:spTree>
    <p:extLst>
      <p:ext uri="{BB962C8B-B14F-4D97-AF65-F5344CB8AC3E}">
        <p14:creationId xmlns:p14="http://schemas.microsoft.com/office/powerpoint/2010/main" val="27046719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Error Handler</a:t>
            </a:r>
            <a:endParaRPr lang="en-US" dirty="0"/>
          </a:p>
        </p:txBody>
      </p:sp>
      <p:sp>
        <p:nvSpPr>
          <p:cNvPr id="3" name="Content Placeholder 2"/>
          <p:cNvSpPr>
            <a:spLocks noGrp="1"/>
          </p:cNvSpPr>
          <p:nvPr>
            <p:ph idx="1"/>
          </p:nvPr>
        </p:nvSpPr>
        <p:spPr/>
        <p:txBody>
          <a:bodyPr>
            <a:normAutofit/>
          </a:bodyPr>
          <a:lstStyle/>
          <a:p>
            <a:r>
              <a:rPr lang="en-US" dirty="0" smtClean="0"/>
              <a:t>Similar to </a:t>
            </a:r>
            <a:r>
              <a:rPr lang="en-US" dirty="0" err="1" smtClean="0"/>
              <a:t>onException</a:t>
            </a:r>
            <a:r>
              <a:rPr lang="en-US" dirty="0" smtClean="0"/>
              <a:t>, </a:t>
            </a:r>
            <a:r>
              <a:rPr lang="en-US" dirty="0" smtClean="0"/>
              <a:t>except </a:t>
            </a:r>
            <a:r>
              <a:rPr lang="en-US" dirty="0" smtClean="0"/>
              <a:t>it is </a:t>
            </a:r>
            <a:r>
              <a:rPr lang="en-US" dirty="0" smtClean="0"/>
              <a:t>not able to discriminate between different exception </a:t>
            </a:r>
            <a:r>
              <a:rPr lang="en-US" dirty="0" smtClean="0"/>
              <a:t>types</a:t>
            </a:r>
          </a:p>
          <a:p>
            <a:r>
              <a:rPr lang="en-US" dirty="0" err="1" smtClean="0"/>
              <a:t>defaultErrorHandler</a:t>
            </a:r>
            <a:endParaRPr lang="en-US" dirty="0" smtClean="0"/>
          </a:p>
          <a:p>
            <a:r>
              <a:rPr lang="en-US" dirty="0" err="1" smtClean="0"/>
              <a:t>deadLetterChannel</a:t>
            </a:r>
            <a:endParaRPr lang="en-US" dirty="0" smtClean="0"/>
          </a:p>
          <a:p>
            <a:r>
              <a:rPr lang="en-US" dirty="0" err="1" smtClean="0"/>
              <a:t>loggingErrorChannel</a:t>
            </a:r>
            <a:endParaRPr lang="en-US" dirty="0" smtClean="0"/>
          </a:p>
          <a:p>
            <a:r>
              <a:rPr lang="en-US" dirty="0" err="1" smtClean="0"/>
              <a:t>noErrorHandler</a:t>
            </a:r>
            <a:endParaRPr lang="en-US" dirty="0"/>
          </a:p>
        </p:txBody>
      </p:sp>
    </p:spTree>
    <p:extLst>
      <p:ext uri="{BB962C8B-B14F-4D97-AF65-F5344CB8AC3E}">
        <p14:creationId xmlns:p14="http://schemas.microsoft.com/office/powerpoint/2010/main" val="33841307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err="1"/>
              <a:t>doTry</a:t>
            </a:r>
            <a:r>
              <a:rPr lang="en-US" dirty="0"/>
              <a:t>, </a:t>
            </a:r>
            <a:r>
              <a:rPr lang="en-US" dirty="0" err="1"/>
              <a:t>doCatch</a:t>
            </a:r>
            <a:r>
              <a:rPr lang="en-US" dirty="0"/>
              <a:t>, and </a:t>
            </a:r>
            <a:r>
              <a:rPr lang="en-US" dirty="0" err="1" smtClean="0"/>
              <a:t>doFinally</a:t>
            </a:r>
            <a:endParaRPr lang="en-US" dirty="0"/>
          </a:p>
        </p:txBody>
      </p:sp>
      <p:sp>
        <p:nvSpPr>
          <p:cNvPr id="3" name="Content Placeholder 2"/>
          <p:cNvSpPr>
            <a:spLocks noGrp="1"/>
          </p:cNvSpPr>
          <p:nvPr>
            <p:ph idx="1"/>
          </p:nvPr>
        </p:nvSpPr>
        <p:spPr/>
        <p:txBody>
          <a:bodyPr>
            <a:normAutofit fontScale="92500" lnSpcReduction="20000"/>
          </a:bodyPr>
          <a:lstStyle/>
          <a:p>
            <a:r>
              <a:rPr lang="en-US" dirty="0"/>
              <a:t>To handle exceptions within a route, you can use a combination of the </a:t>
            </a:r>
            <a:r>
              <a:rPr lang="en-US" dirty="0" err="1"/>
              <a:t>doTry</a:t>
            </a:r>
            <a:r>
              <a:rPr lang="en-US" dirty="0"/>
              <a:t>, </a:t>
            </a:r>
            <a:r>
              <a:rPr lang="en-US" dirty="0" err="1"/>
              <a:t>doCatch</a:t>
            </a:r>
            <a:r>
              <a:rPr lang="en-US" dirty="0"/>
              <a:t>, and </a:t>
            </a:r>
            <a:r>
              <a:rPr lang="en-US" dirty="0" err="1"/>
              <a:t>doFinally</a:t>
            </a:r>
            <a:r>
              <a:rPr lang="en-US" dirty="0"/>
              <a:t> </a:t>
            </a:r>
            <a:endParaRPr lang="en-US" dirty="0" smtClean="0"/>
          </a:p>
          <a:p>
            <a:pPr marL="0" indent="0">
              <a:buNone/>
            </a:pPr>
            <a:r>
              <a:rPr lang="en-US" dirty="0" smtClean="0"/>
              <a:t>from</a:t>
            </a:r>
            <a:r>
              <a:rPr lang="en-US" dirty="0"/>
              <a:t>("</a:t>
            </a:r>
            <a:r>
              <a:rPr lang="en-US" dirty="0" err="1"/>
              <a:t>direct:start</a:t>
            </a:r>
            <a:r>
              <a:rPr lang="en-US" dirty="0"/>
              <a:t>")</a:t>
            </a:r>
          </a:p>
          <a:p>
            <a:pPr marL="0" indent="0">
              <a:buNone/>
            </a:pPr>
            <a:r>
              <a:rPr lang="en-US" dirty="0" smtClean="0"/>
              <a:t>.</a:t>
            </a:r>
            <a:r>
              <a:rPr lang="en-US" dirty="0" err="1"/>
              <a:t>doTry</a:t>
            </a:r>
            <a:r>
              <a:rPr lang="en-US" dirty="0"/>
              <a:t>()</a:t>
            </a:r>
          </a:p>
          <a:p>
            <a:pPr marL="0" indent="0">
              <a:buNone/>
            </a:pPr>
            <a:r>
              <a:rPr lang="en-US" dirty="0" smtClean="0"/>
              <a:t>.</a:t>
            </a:r>
            <a:r>
              <a:rPr lang="en-US" dirty="0"/>
              <a:t>process(new </a:t>
            </a:r>
            <a:r>
              <a:rPr lang="en-US" dirty="0" err="1"/>
              <a:t>ProcessorFail</a:t>
            </a:r>
            <a:r>
              <a:rPr lang="en-US" dirty="0"/>
              <a:t>())</a:t>
            </a:r>
          </a:p>
          <a:p>
            <a:pPr marL="0" indent="0">
              <a:buNone/>
            </a:pPr>
            <a:r>
              <a:rPr lang="en-US" dirty="0" smtClean="0"/>
              <a:t>.</a:t>
            </a:r>
            <a:r>
              <a:rPr lang="en-US" dirty="0"/>
              <a:t>to("</a:t>
            </a:r>
            <a:r>
              <a:rPr lang="en-US" dirty="0" err="1"/>
              <a:t>mock:result</a:t>
            </a:r>
            <a:r>
              <a:rPr lang="en-US" dirty="0"/>
              <a:t>")</a:t>
            </a:r>
          </a:p>
          <a:p>
            <a:pPr marL="0" indent="0">
              <a:buNone/>
            </a:pPr>
            <a:r>
              <a:rPr lang="en-US" dirty="0" smtClean="0"/>
              <a:t>.</a:t>
            </a:r>
            <a:r>
              <a:rPr lang="en-US" dirty="0" err="1"/>
              <a:t>doCatch</a:t>
            </a:r>
            <a:r>
              <a:rPr lang="en-US" dirty="0"/>
              <a:t>(</a:t>
            </a:r>
            <a:r>
              <a:rPr lang="en-US" dirty="0" err="1"/>
              <a:t>IOException.class</a:t>
            </a:r>
            <a:r>
              <a:rPr lang="en-US" dirty="0"/>
              <a:t>, </a:t>
            </a:r>
            <a:r>
              <a:rPr lang="en-US" dirty="0" err="1"/>
              <a:t>IllegalStateException.class</a:t>
            </a:r>
            <a:r>
              <a:rPr lang="en-US" dirty="0"/>
              <a:t>)</a:t>
            </a:r>
          </a:p>
          <a:p>
            <a:pPr marL="0" indent="0">
              <a:buNone/>
            </a:pPr>
            <a:r>
              <a:rPr lang="en-US" dirty="0" smtClean="0"/>
              <a:t>.</a:t>
            </a:r>
            <a:r>
              <a:rPr lang="en-US" dirty="0"/>
              <a:t>to("</a:t>
            </a:r>
            <a:r>
              <a:rPr lang="en-US" dirty="0" err="1"/>
              <a:t>mock:catch</a:t>
            </a:r>
            <a:r>
              <a:rPr lang="en-US" dirty="0"/>
              <a:t>")</a:t>
            </a:r>
          </a:p>
          <a:p>
            <a:pPr marL="0" indent="0">
              <a:buNone/>
            </a:pPr>
            <a:r>
              <a:rPr lang="en-US" dirty="0" smtClean="0"/>
              <a:t>.</a:t>
            </a:r>
            <a:r>
              <a:rPr lang="en-US" dirty="0" err="1"/>
              <a:t>doFinally</a:t>
            </a:r>
            <a:r>
              <a:rPr lang="en-US" dirty="0"/>
              <a:t>()</a:t>
            </a:r>
          </a:p>
          <a:p>
            <a:pPr marL="0" indent="0">
              <a:buNone/>
            </a:pPr>
            <a:r>
              <a:rPr lang="en-US" dirty="0" smtClean="0"/>
              <a:t>.to</a:t>
            </a:r>
            <a:r>
              <a:rPr lang="en-US" dirty="0"/>
              <a:t>("</a:t>
            </a:r>
            <a:r>
              <a:rPr lang="en-US" dirty="0" err="1"/>
              <a:t>mock:finally</a:t>
            </a:r>
            <a:r>
              <a:rPr lang="en-US" dirty="0"/>
              <a:t>")</a:t>
            </a:r>
          </a:p>
          <a:p>
            <a:pPr marL="0" indent="0">
              <a:buNone/>
            </a:pPr>
            <a:r>
              <a:rPr lang="en-US" dirty="0" smtClean="0"/>
              <a:t>.</a:t>
            </a:r>
            <a:r>
              <a:rPr lang="en-US" dirty="0"/>
              <a:t>end();</a:t>
            </a:r>
          </a:p>
        </p:txBody>
      </p:sp>
    </p:spTree>
    <p:extLst>
      <p:ext uri="{BB962C8B-B14F-4D97-AF65-F5344CB8AC3E}">
        <p14:creationId xmlns:p14="http://schemas.microsoft.com/office/powerpoint/2010/main" val="1898031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Camel context</a:t>
            </a:r>
          </a:p>
        </p:txBody>
      </p:sp>
      <p:sp>
        <p:nvSpPr>
          <p:cNvPr id="3" name="Content Placeholder 2"/>
          <p:cNvSpPr>
            <a:spLocks noGrp="1"/>
          </p:cNvSpPr>
          <p:nvPr>
            <p:ph idx="1"/>
          </p:nvPr>
        </p:nvSpPr>
        <p:spPr/>
        <p:txBody>
          <a:bodyPr>
            <a:normAutofit/>
          </a:bodyPr>
          <a:lstStyle/>
          <a:p>
            <a:r>
              <a:rPr lang="en-US" dirty="0"/>
              <a:t>The Camel context is the runtime </a:t>
            </a:r>
            <a:r>
              <a:rPr lang="en-US" dirty="0" smtClean="0"/>
              <a:t>system</a:t>
            </a:r>
          </a:p>
          <a:p>
            <a:r>
              <a:rPr lang="en-US" dirty="0" smtClean="0"/>
              <a:t>Container </a:t>
            </a:r>
            <a:r>
              <a:rPr lang="en-US" dirty="0"/>
              <a:t>of all resources required for the execution of the routing. </a:t>
            </a:r>
            <a:endParaRPr lang="en-US" dirty="0" smtClean="0"/>
          </a:p>
          <a:p>
            <a:r>
              <a:rPr lang="en-US" dirty="0" smtClean="0"/>
              <a:t>Keeps </a:t>
            </a:r>
            <a:r>
              <a:rPr lang="en-US" dirty="0"/>
              <a:t>everything together to allow </a:t>
            </a:r>
            <a:r>
              <a:rPr lang="en-US" dirty="0" smtClean="0"/>
              <a:t>user </a:t>
            </a:r>
            <a:r>
              <a:rPr lang="en-US" dirty="0"/>
              <a:t>to execute the routing logic. </a:t>
            </a:r>
            <a:endParaRPr lang="en-US" dirty="0" smtClean="0"/>
          </a:p>
          <a:p>
            <a:r>
              <a:rPr lang="en-US" dirty="0" smtClean="0"/>
              <a:t>When starts</a:t>
            </a:r>
            <a:r>
              <a:rPr lang="en-US" dirty="0"/>
              <a:t>, it </a:t>
            </a:r>
            <a:r>
              <a:rPr lang="en-US" dirty="0" smtClean="0"/>
              <a:t>starts  components, endpoints</a:t>
            </a:r>
            <a:r>
              <a:rPr lang="en-US" dirty="0"/>
              <a:t>, </a:t>
            </a:r>
            <a:r>
              <a:rPr lang="en-US" dirty="0" smtClean="0"/>
              <a:t>activates routing rules</a:t>
            </a:r>
          </a:p>
          <a:p>
            <a:r>
              <a:rPr lang="en-US" dirty="0"/>
              <a:t>Once started, a context can be stopped: it's a cold stop. </a:t>
            </a:r>
            <a:endParaRPr lang="en-US" dirty="0" smtClean="0"/>
          </a:p>
          <a:p>
            <a:r>
              <a:rPr lang="en-US" dirty="0" smtClean="0"/>
              <a:t>All </a:t>
            </a:r>
            <a:r>
              <a:rPr lang="en-US" dirty="0"/>
              <a:t>routes, components, endpoints, and other resources loaded by this context will be </a:t>
            </a:r>
            <a:r>
              <a:rPr lang="en-US" dirty="0" smtClean="0"/>
              <a:t>stopped</a:t>
            </a:r>
            <a:endParaRPr lang="en-US" dirty="0"/>
          </a:p>
        </p:txBody>
      </p:sp>
    </p:spTree>
    <p:extLst>
      <p:ext uri="{BB962C8B-B14F-4D97-AF65-F5344CB8AC3E}">
        <p14:creationId xmlns:p14="http://schemas.microsoft.com/office/powerpoint/2010/main" val="15262438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errorHandler</a:t>
            </a:r>
            <a:r>
              <a:rPr lang="en-US" dirty="0" smtClean="0"/>
              <a:t> vs </a:t>
            </a:r>
            <a:r>
              <a:rPr lang="en-US" dirty="0" err="1" smtClean="0"/>
              <a:t>onException</a:t>
            </a:r>
            <a:endParaRPr lang="en-US" dirty="0"/>
          </a:p>
        </p:txBody>
      </p:sp>
      <p:sp>
        <p:nvSpPr>
          <p:cNvPr id="3" name="Content Placeholder 2"/>
          <p:cNvSpPr>
            <a:spLocks noGrp="1"/>
          </p:cNvSpPr>
          <p:nvPr>
            <p:ph idx="1"/>
          </p:nvPr>
        </p:nvSpPr>
        <p:spPr/>
        <p:txBody>
          <a:bodyPr/>
          <a:lstStyle/>
          <a:p>
            <a:r>
              <a:rPr lang="en-US" dirty="0"/>
              <a:t>The </a:t>
            </a:r>
            <a:r>
              <a:rPr lang="en-US" dirty="0" err="1"/>
              <a:t>errorHandler</a:t>
            </a:r>
            <a:r>
              <a:rPr lang="en-US" dirty="0"/>
              <a:t> is used to handle any uncaught Exception that gets thrown during the routing and processing of a </a:t>
            </a:r>
            <a:r>
              <a:rPr lang="en-US" dirty="0" smtClean="0"/>
              <a:t>message</a:t>
            </a:r>
          </a:p>
          <a:p>
            <a:r>
              <a:rPr lang="en-US" dirty="0" err="1" smtClean="0"/>
              <a:t>onException</a:t>
            </a:r>
            <a:r>
              <a:rPr lang="en-US" dirty="0" smtClean="0"/>
              <a:t> </a:t>
            </a:r>
            <a:r>
              <a:rPr lang="en-US" dirty="0"/>
              <a:t>is used to handle specific </a:t>
            </a:r>
            <a:r>
              <a:rPr lang="en-US" dirty="0" smtClean="0"/>
              <a:t>Exception</a:t>
            </a:r>
            <a:endParaRPr lang="en-US" dirty="0"/>
          </a:p>
        </p:txBody>
      </p:sp>
    </p:spTree>
    <p:extLst>
      <p:ext uri="{BB962C8B-B14F-4D97-AF65-F5344CB8AC3E}">
        <p14:creationId xmlns:p14="http://schemas.microsoft.com/office/powerpoint/2010/main" val="7815540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a:t>Camel provides rich facilities for testing your projects, and it includes a test kit </a:t>
            </a:r>
            <a:r>
              <a:rPr lang="en-US" dirty="0" smtClean="0"/>
              <a:t>that</a:t>
            </a:r>
          </a:p>
          <a:p>
            <a:r>
              <a:rPr lang="en-US" dirty="0" smtClean="0"/>
              <a:t>Provides </a:t>
            </a:r>
            <a:r>
              <a:rPr lang="en-US" dirty="0" err="1" smtClean="0"/>
              <a:t>CamelTestSupport</a:t>
            </a:r>
            <a:r>
              <a:rPr lang="en-US" dirty="0" smtClean="0"/>
              <a:t> class</a:t>
            </a:r>
          </a:p>
          <a:p>
            <a:r>
              <a:rPr lang="en-US" dirty="0" smtClean="0"/>
              <a:t>Mock component is useful</a:t>
            </a:r>
            <a:endParaRPr lang="en-US" dirty="0"/>
          </a:p>
        </p:txBody>
      </p:sp>
      <p:pic>
        <p:nvPicPr>
          <p:cNvPr id="4" name="Picture 3"/>
          <p:cNvPicPr>
            <a:picLocks noChangeAspect="1"/>
          </p:cNvPicPr>
          <p:nvPr/>
        </p:nvPicPr>
        <p:blipFill>
          <a:blip r:embed="rId2"/>
          <a:stretch>
            <a:fillRect/>
          </a:stretch>
        </p:blipFill>
        <p:spPr>
          <a:xfrm>
            <a:off x="2230891" y="3824288"/>
            <a:ext cx="7730218" cy="2352675"/>
          </a:xfrm>
          <a:prstGeom prst="rect">
            <a:avLst/>
          </a:prstGeom>
        </p:spPr>
      </p:pic>
    </p:spTree>
    <p:extLst>
      <p:ext uri="{BB962C8B-B14F-4D97-AF65-F5344CB8AC3E}">
        <p14:creationId xmlns:p14="http://schemas.microsoft.com/office/powerpoint/2010/main" val="7419484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integration patterns </a:t>
            </a:r>
            <a:endParaRPr lang="en-US" dirty="0"/>
          </a:p>
        </p:txBody>
      </p:sp>
      <p:sp>
        <p:nvSpPr>
          <p:cNvPr id="3" name="Content Placeholder 2"/>
          <p:cNvSpPr>
            <a:spLocks noGrp="1"/>
          </p:cNvSpPr>
          <p:nvPr>
            <p:ph idx="1"/>
          </p:nvPr>
        </p:nvSpPr>
        <p:spPr/>
        <p:txBody>
          <a:bodyPr/>
          <a:lstStyle/>
          <a:p>
            <a:r>
              <a:rPr lang="en-US" dirty="0" smtClean="0"/>
              <a:t>Messaging systems</a:t>
            </a:r>
          </a:p>
          <a:p>
            <a:r>
              <a:rPr lang="en-US" dirty="0" smtClean="0"/>
              <a:t>Messaging channels</a:t>
            </a:r>
          </a:p>
          <a:p>
            <a:r>
              <a:rPr lang="en-US" dirty="0" smtClean="0"/>
              <a:t>Message construction</a:t>
            </a:r>
          </a:p>
          <a:p>
            <a:r>
              <a:rPr lang="en-US" dirty="0" smtClean="0"/>
              <a:t>Message routing</a:t>
            </a:r>
          </a:p>
          <a:p>
            <a:r>
              <a:rPr lang="en-US" dirty="0" smtClean="0"/>
              <a:t>Message transformation</a:t>
            </a:r>
          </a:p>
          <a:p>
            <a:r>
              <a:rPr lang="en-US" dirty="0" smtClean="0"/>
              <a:t>Messaging endpoints</a:t>
            </a:r>
          </a:p>
          <a:p>
            <a:endParaRPr lang="en-US" dirty="0"/>
          </a:p>
        </p:txBody>
      </p:sp>
    </p:spTree>
    <p:extLst>
      <p:ext uri="{BB962C8B-B14F-4D97-AF65-F5344CB8AC3E}">
        <p14:creationId xmlns:p14="http://schemas.microsoft.com/office/powerpoint/2010/main" val="37845155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systems</a:t>
            </a:r>
            <a:endParaRPr lang="en-US" dirty="0"/>
          </a:p>
        </p:txBody>
      </p:sp>
      <p:sp>
        <p:nvSpPr>
          <p:cNvPr id="3" name="Content Placeholder 2"/>
          <p:cNvSpPr>
            <a:spLocks noGrp="1"/>
          </p:cNvSpPr>
          <p:nvPr>
            <p:ph idx="1"/>
          </p:nvPr>
        </p:nvSpPr>
        <p:spPr/>
        <p:txBody>
          <a:bodyPr/>
          <a:lstStyle/>
          <a:p>
            <a:r>
              <a:rPr lang="en-US" dirty="0" smtClean="0"/>
              <a:t>Message</a:t>
            </a:r>
          </a:p>
          <a:p>
            <a:r>
              <a:rPr lang="en-US" dirty="0" smtClean="0"/>
              <a:t>Message channel</a:t>
            </a:r>
          </a:p>
          <a:p>
            <a:r>
              <a:rPr lang="en-US" dirty="0" smtClean="0"/>
              <a:t>Message endpoint</a:t>
            </a:r>
          </a:p>
          <a:p>
            <a:r>
              <a:rPr lang="en-US" dirty="0" smtClean="0"/>
              <a:t>Pipes and filters</a:t>
            </a:r>
          </a:p>
          <a:p>
            <a:r>
              <a:rPr lang="en-US" dirty="0" smtClean="0"/>
              <a:t>Message router</a:t>
            </a:r>
          </a:p>
          <a:p>
            <a:r>
              <a:rPr lang="en-US" dirty="0" smtClean="0"/>
              <a:t>Message translator</a:t>
            </a:r>
          </a:p>
          <a:p>
            <a:endParaRPr lang="en-US" dirty="0" smtClean="0"/>
          </a:p>
        </p:txBody>
      </p:sp>
    </p:spTree>
    <p:extLst>
      <p:ext uri="{BB962C8B-B14F-4D97-AF65-F5344CB8AC3E}">
        <p14:creationId xmlns:p14="http://schemas.microsoft.com/office/powerpoint/2010/main" val="3839018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endParaRPr lang="en-US" dirty="0"/>
          </a:p>
        </p:txBody>
      </p:sp>
      <p:sp>
        <p:nvSpPr>
          <p:cNvPr id="3" name="Content Placeholder 2"/>
          <p:cNvSpPr>
            <a:spLocks noGrp="1"/>
          </p:cNvSpPr>
          <p:nvPr>
            <p:ph idx="1"/>
          </p:nvPr>
        </p:nvSpPr>
        <p:spPr/>
        <p:txBody>
          <a:bodyPr>
            <a:normAutofit/>
          </a:bodyPr>
          <a:lstStyle/>
          <a:p>
            <a:r>
              <a:rPr lang="en-US" dirty="0"/>
              <a:t>A message is the smallest unit for </a:t>
            </a:r>
            <a:r>
              <a:rPr lang="en-US" dirty="0" smtClean="0"/>
              <a:t>transmitting</a:t>
            </a:r>
            <a:endParaRPr lang="en-US" dirty="0" smtClean="0"/>
          </a:p>
          <a:p>
            <a:r>
              <a:rPr lang="en-US" dirty="0"/>
              <a:t>Types of message</a:t>
            </a:r>
          </a:p>
          <a:p>
            <a:pPr lvl="1"/>
            <a:r>
              <a:rPr lang="en-US" dirty="0"/>
              <a:t>In </a:t>
            </a:r>
            <a:r>
              <a:rPr lang="en-US" dirty="0" smtClean="0"/>
              <a:t>message</a:t>
            </a:r>
          </a:p>
          <a:p>
            <a:pPr lvl="1"/>
            <a:r>
              <a:rPr lang="en-US" dirty="0"/>
              <a:t>Out message </a:t>
            </a:r>
            <a:endParaRPr lang="en-US" dirty="0" smtClean="0"/>
          </a:p>
          <a:p>
            <a:pPr fontAlgn="t"/>
            <a:r>
              <a:rPr lang="en-US" dirty="0"/>
              <a:t>Message structure</a:t>
            </a:r>
          </a:p>
          <a:p>
            <a:pPr lvl="1"/>
            <a:r>
              <a:rPr lang="en-US" dirty="0"/>
              <a:t>Headers </a:t>
            </a:r>
            <a:endParaRPr lang="en-US" dirty="0" smtClean="0"/>
          </a:p>
          <a:p>
            <a:pPr lvl="1"/>
            <a:r>
              <a:rPr lang="en-US" dirty="0" smtClean="0"/>
              <a:t>Body</a:t>
            </a:r>
          </a:p>
          <a:p>
            <a:pPr lvl="1"/>
            <a:r>
              <a:rPr lang="en-US" dirty="0"/>
              <a:t>Attachments </a:t>
            </a:r>
          </a:p>
        </p:txBody>
      </p:sp>
      <p:pic>
        <p:nvPicPr>
          <p:cNvPr id="5122" name="Picture 2" descr="Message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4449" y="3465513"/>
            <a:ext cx="3875181" cy="131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64662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channel</a:t>
            </a:r>
            <a:endParaRPr lang="en-US" dirty="0"/>
          </a:p>
        </p:txBody>
      </p:sp>
      <p:sp>
        <p:nvSpPr>
          <p:cNvPr id="3" name="Content Placeholder 2"/>
          <p:cNvSpPr>
            <a:spLocks noGrp="1"/>
          </p:cNvSpPr>
          <p:nvPr>
            <p:ph idx="1"/>
          </p:nvPr>
        </p:nvSpPr>
        <p:spPr/>
        <p:txBody>
          <a:bodyPr/>
          <a:lstStyle/>
          <a:p>
            <a:r>
              <a:rPr lang="en-US" dirty="0"/>
              <a:t>A message channel is a logical channel in a messaging system. </a:t>
            </a:r>
            <a:endParaRPr lang="en-US" dirty="0" smtClean="0"/>
          </a:p>
          <a:p>
            <a:r>
              <a:rPr lang="en-US" dirty="0" smtClean="0"/>
              <a:t>Sending </a:t>
            </a:r>
            <a:r>
              <a:rPr lang="en-US" dirty="0"/>
              <a:t>messages to different message channels provides an elementary way of sorting messages into different message types. </a:t>
            </a:r>
            <a:endParaRPr lang="en-US" dirty="0" smtClean="0"/>
          </a:p>
          <a:p>
            <a:r>
              <a:rPr lang="en-US" dirty="0" smtClean="0"/>
              <a:t>Message </a:t>
            </a:r>
            <a:r>
              <a:rPr lang="en-US" dirty="0"/>
              <a:t>queues and message topics are examples of message channels.</a:t>
            </a:r>
          </a:p>
        </p:txBody>
      </p:sp>
      <p:pic>
        <p:nvPicPr>
          <p:cNvPr id="6146" name="Picture 2" descr="Message channel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6975" y="3883025"/>
            <a:ext cx="38862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16034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fontAlgn="t"/>
            <a:r>
              <a:rPr lang="en-US" dirty="0"/>
              <a:t>Message-oriented </a:t>
            </a:r>
            <a:r>
              <a:rPr lang="en-US" dirty="0" smtClean="0"/>
              <a:t>components</a:t>
            </a:r>
          </a:p>
          <a:p>
            <a:pPr fontAlgn="t"/>
            <a:r>
              <a:rPr lang="en-US" dirty="0" err="1" smtClean="0"/>
              <a:t>ActiveMQ</a:t>
            </a:r>
            <a:endParaRPr lang="en-US" dirty="0" smtClean="0"/>
          </a:p>
          <a:p>
            <a:pPr fontAlgn="t"/>
            <a:r>
              <a:rPr lang="en-US" dirty="0" smtClean="0"/>
              <a:t>JMS</a:t>
            </a:r>
          </a:p>
          <a:p>
            <a:pPr fontAlgn="t"/>
            <a:r>
              <a:rPr lang="en-US" dirty="0" smtClean="0"/>
              <a:t>AMQP</a:t>
            </a:r>
            <a:endParaRPr lang="en-US" dirty="0"/>
          </a:p>
        </p:txBody>
      </p:sp>
    </p:spTree>
    <p:extLst>
      <p:ext uri="{BB962C8B-B14F-4D97-AF65-F5344CB8AC3E}">
        <p14:creationId xmlns:p14="http://schemas.microsoft.com/office/powerpoint/2010/main" val="281251133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endpoints</a:t>
            </a:r>
            <a:endParaRPr lang="en-US" dirty="0"/>
          </a:p>
        </p:txBody>
      </p:sp>
      <p:sp>
        <p:nvSpPr>
          <p:cNvPr id="3" name="Content Placeholder 2"/>
          <p:cNvSpPr>
            <a:spLocks noGrp="1"/>
          </p:cNvSpPr>
          <p:nvPr>
            <p:ph idx="1"/>
          </p:nvPr>
        </p:nvSpPr>
        <p:spPr/>
        <p:txBody>
          <a:bodyPr>
            <a:normAutofit/>
          </a:bodyPr>
          <a:lstStyle/>
          <a:p>
            <a:r>
              <a:rPr lang="en-US" dirty="0" smtClean="0"/>
              <a:t>Interface </a:t>
            </a:r>
            <a:r>
              <a:rPr lang="en-US" dirty="0"/>
              <a:t>between an application and a </a:t>
            </a:r>
            <a:r>
              <a:rPr lang="en-US" dirty="0" smtClean="0"/>
              <a:t>messaging system</a:t>
            </a:r>
          </a:p>
          <a:p>
            <a:pPr fontAlgn="t"/>
            <a:r>
              <a:rPr lang="en-US" b="1" dirty="0"/>
              <a:t>Types of endpoint</a:t>
            </a:r>
          </a:p>
          <a:p>
            <a:r>
              <a:rPr lang="en-US" dirty="0"/>
              <a:t>Consumer endpoint </a:t>
            </a:r>
            <a:endParaRPr lang="en-US" dirty="0" smtClean="0"/>
          </a:p>
          <a:p>
            <a:r>
              <a:rPr lang="en-US" dirty="0"/>
              <a:t>Producer endpoint </a:t>
            </a:r>
            <a:endParaRPr lang="en-US" dirty="0" smtClean="0"/>
          </a:p>
          <a:p>
            <a:pPr fontAlgn="t"/>
            <a:r>
              <a:rPr lang="en-US" b="1" dirty="0"/>
              <a:t>Endpoint URIs</a:t>
            </a:r>
          </a:p>
          <a:p>
            <a:r>
              <a:rPr lang="en-US" dirty="0" smtClean="0"/>
              <a:t>endpoint </a:t>
            </a:r>
            <a:r>
              <a:rPr lang="en-US" dirty="0"/>
              <a:t>is represented by an endpoint </a:t>
            </a:r>
            <a:r>
              <a:rPr lang="en-US" dirty="0" smtClean="0"/>
              <a:t>URI</a:t>
            </a:r>
          </a:p>
          <a:p>
            <a:pPr lvl="1"/>
            <a:r>
              <a:rPr lang="en-US" dirty="0" smtClean="0"/>
              <a:t>Endpoint </a:t>
            </a:r>
            <a:r>
              <a:rPr lang="en-US" dirty="0"/>
              <a:t>URI for a consumer endpoint </a:t>
            </a:r>
            <a:endParaRPr lang="en-US" dirty="0" smtClean="0"/>
          </a:p>
          <a:p>
            <a:pPr lvl="1"/>
            <a:r>
              <a:rPr lang="da-DK" dirty="0"/>
              <a:t>Endpoint URI for a producer </a:t>
            </a:r>
            <a:r>
              <a:rPr lang="da-DK" dirty="0" smtClean="0"/>
              <a:t>endpoint</a:t>
            </a:r>
            <a:endParaRPr lang="da-DK" dirty="0"/>
          </a:p>
          <a:p>
            <a:pPr lvl="1"/>
            <a:r>
              <a:rPr lang="en-US" dirty="0" smtClean="0"/>
              <a:t>Syntax:  </a:t>
            </a:r>
            <a:r>
              <a:rPr lang="en-US" dirty="0" err="1" smtClean="0"/>
              <a:t>ComponentPrefix:ComponentSpecificURI</a:t>
            </a:r>
            <a:endParaRPr lang="en-US" dirty="0" smtClean="0"/>
          </a:p>
        </p:txBody>
      </p:sp>
      <p:pic>
        <p:nvPicPr>
          <p:cNvPr id="7170" name="Picture 2" descr="Message endpoint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0550" y="2658268"/>
            <a:ext cx="5105400" cy="134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3821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 and filter</a:t>
            </a:r>
            <a:endParaRPr lang="en-US" dirty="0"/>
          </a:p>
        </p:txBody>
      </p:sp>
      <p:sp>
        <p:nvSpPr>
          <p:cNvPr id="3" name="Content Placeholder 2"/>
          <p:cNvSpPr>
            <a:spLocks noGrp="1"/>
          </p:cNvSpPr>
          <p:nvPr>
            <p:ph idx="1"/>
          </p:nvPr>
        </p:nvSpPr>
        <p:spPr/>
        <p:txBody>
          <a:bodyPr/>
          <a:lstStyle/>
          <a:p>
            <a:r>
              <a:rPr lang="en-US" dirty="0"/>
              <a:t>D</a:t>
            </a:r>
            <a:r>
              <a:rPr lang="en-US" dirty="0" smtClean="0"/>
              <a:t>escribes </a:t>
            </a:r>
            <a:r>
              <a:rPr lang="en-US" dirty="0"/>
              <a:t>a way of constructing a route by creating a chain of </a:t>
            </a:r>
            <a:r>
              <a:rPr lang="en-US" dirty="0" smtClean="0"/>
              <a:t>filters</a:t>
            </a:r>
            <a:r>
              <a:rPr lang="en-US" dirty="0"/>
              <a:t> </a:t>
            </a:r>
            <a:endParaRPr lang="en-US" dirty="0" smtClean="0"/>
          </a:p>
          <a:p>
            <a:r>
              <a:rPr lang="en-US" dirty="0" smtClean="0"/>
              <a:t>It enables </a:t>
            </a:r>
            <a:r>
              <a:rPr lang="en-US" dirty="0"/>
              <a:t>to compose </a:t>
            </a:r>
            <a:r>
              <a:rPr lang="en-US" dirty="0" smtClean="0"/>
              <a:t>services </a:t>
            </a:r>
            <a:r>
              <a:rPr lang="en-US" dirty="0"/>
              <a:t>to create more complex forms of message processing</a:t>
            </a:r>
            <a:r>
              <a:rPr lang="en-US" dirty="0" smtClean="0"/>
              <a:t>.</a:t>
            </a:r>
            <a:endParaRPr lang="en-US" dirty="0"/>
          </a:p>
          <a:p>
            <a:r>
              <a:rPr lang="en-US" dirty="0"/>
              <a:t>from("</a:t>
            </a:r>
            <a:r>
              <a:rPr lang="en-US" dirty="0" err="1" smtClean="0"/>
              <a:t>jms:order</a:t>
            </a:r>
            <a:r>
              <a:rPr lang="en-US" dirty="0" smtClean="0"/>
              <a:t>").</a:t>
            </a:r>
            <a:r>
              <a:rPr lang="en-US" dirty="0"/>
              <a:t>pipeline</a:t>
            </a:r>
            <a:r>
              <a:rPr lang="en-US" dirty="0" smtClean="0"/>
              <a:t>("</a:t>
            </a:r>
            <a:r>
              <a:rPr lang="en-US" dirty="0" err="1" smtClean="0"/>
              <a:t>cxf:bean:decrypt</a:t>
            </a:r>
            <a:r>
              <a:rPr lang="en-US" dirty="0"/>
              <a:t>", "</a:t>
            </a:r>
            <a:r>
              <a:rPr lang="en-US" dirty="0" err="1"/>
              <a:t>cxf:bean:authenticate</a:t>
            </a:r>
            <a:r>
              <a:rPr lang="en-US" dirty="0"/>
              <a:t>", "</a:t>
            </a:r>
            <a:r>
              <a:rPr lang="en-US" dirty="0" err="1"/>
              <a:t>cxf:bean:dedup</a:t>
            </a:r>
            <a:r>
              <a:rPr lang="en-US" dirty="0"/>
              <a:t>", "</a:t>
            </a:r>
            <a:r>
              <a:rPr lang="en-US" dirty="0" err="1" smtClean="0"/>
              <a:t>jms:Clean</a:t>
            </a:r>
            <a:r>
              <a:rPr lang="en-US" dirty="0" smtClean="0"/>
              <a:t>")</a:t>
            </a:r>
            <a:endParaRPr lang="en-US" dirty="0"/>
          </a:p>
        </p:txBody>
      </p:sp>
      <p:pic>
        <p:nvPicPr>
          <p:cNvPr id="8194" name="Picture 2" descr="Pipes and filters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725" y="4437062"/>
            <a:ext cx="6931025" cy="1179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31645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router</a:t>
            </a:r>
            <a:endParaRPr lang="en-US" dirty="0"/>
          </a:p>
        </p:txBody>
      </p:sp>
      <p:sp>
        <p:nvSpPr>
          <p:cNvPr id="3" name="Content Placeholder 2"/>
          <p:cNvSpPr>
            <a:spLocks noGrp="1"/>
          </p:cNvSpPr>
          <p:nvPr>
            <p:ph idx="1"/>
          </p:nvPr>
        </p:nvSpPr>
        <p:spPr/>
        <p:txBody>
          <a:bodyPr/>
          <a:lstStyle/>
          <a:p>
            <a:r>
              <a:rPr lang="en-US" dirty="0" smtClean="0"/>
              <a:t>Filter consumes </a:t>
            </a:r>
            <a:r>
              <a:rPr lang="en-US" dirty="0"/>
              <a:t>messages from a single </a:t>
            </a:r>
            <a:r>
              <a:rPr lang="en-US" dirty="0" smtClean="0"/>
              <a:t>consumer </a:t>
            </a:r>
            <a:r>
              <a:rPr lang="en-US" dirty="0"/>
              <a:t>endpoint and redirects them </a:t>
            </a:r>
            <a:r>
              <a:rPr lang="en-US" dirty="0" smtClean="0"/>
              <a:t>to</a:t>
            </a:r>
            <a:r>
              <a:rPr lang="en-US" dirty="0" smtClean="0"/>
              <a:t> target endpoint </a:t>
            </a:r>
            <a:endParaRPr lang="en-US" dirty="0" smtClean="0"/>
          </a:p>
          <a:p>
            <a:r>
              <a:rPr lang="en-US" dirty="0"/>
              <a:t>A message router is concerned only with redirecting </a:t>
            </a:r>
            <a:r>
              <a:rPr lang="en-US" dirty="0" smtClean="0"/>
              <a:t>messages</a:t>
            </a:r>
          </a:p>
          <a:p>
            <a:r>
              <a:rPr lang="en-US" dirty="0" smtClean="0"/>
              <a:t>Does </a:t>
            </a:r>
            <a:r>
              <a:rPr lang="en-US" dirty="0"/>
              <a:t>not modify the message content.</a:t>
            </a:r>
          </a:p>
        </p:txBody>
      </p:sp>
      <p:pic>
        <p:nvPicPr>
          <p:cNvPr id="10242" name="Picture 2" descr="Message route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649" y="4001294"/>
            <a:ext cx="6042339" cy="1761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236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09888" y="2523518"/>
            <a:ext cx="6205538" cy="2641228"/>
          </a:xfrm>
          <a:prstGeom prst="rect">
            <a:avLst/>
          </a:prstGeom>
        </p:spPr>
      </p:pic>
    </p:spTree>
    <p:extLst>
      <p:ext uri="{BB962C8B-B14F-4D97-AF65-F5344CB8AC3E}">
        <p14:creationId xmlns:p14="http://schemas.microsoft.com/office/powerpoint/2010/main" val="2388076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Implemented using </a:t>
            </a:r>
            <a:r>
              <a:rPr lang="en-US" dirty="0"/>
              <a:t>the choice() </a:t>
            </a:r>
            <a:r>
              <a:rPr lang="en-US" dirty="0" smtClean="0"/>
              <a:t>processor</a:t>
            </a:r>
            <a:endParaRPr lang="en-US" dirty="0"/>
          </a:p>
          <a:p>
            <a:pPr marL="0" indent="0">
              <a:buNone/>
            </a:pPr>
            <a:r>
              <a:rPr lang="en-US" dirty="0" smtClean="0"/>
              <a:t>from</a:t>
            </a:r>
            <a:r>
              <a:rPr lang="en-US" dirty="0"/>
              <a:t>("</a:t>
            </a:r>
            <a:r>
              <a:rPr lang="en-US" dirty="0" err="1"/>
              <a:t>seda:a</a:t>
            </a:r>
            <a:r>
              <a:rPr lang="en-US" dirty="0"/>
              <a:t>").choice()</a:t>
            </a:r>
          </a:p>
          <a:p>
            <a:pPr marL="0" indent="0">
              <a:buNone/>
            </a:pPr>
            <a:r>
              <a:rPr lang="en-US" dirty="0"/>
              <a:t>    .when(header</a:t>
            </a:r>
            <a:r>
              <a:rPr lang="en-US" dirty="0" smtClean="0"/>
              <a:t>(“</a:t>
            </a:r>
            <a:r>
              <a:rPr lang="en-US" dirty="0" smtClean="0"/>
              <a:t>first</a:t>
            </a:r>
            <a:r>
              <a:rPr lang="en-US" dirty="0" smtClean="0"/>
              <a:t>").</a:t>
            </a:r>
            <a:r>
              <a:rPr lang="en-US" dirty="0" err="1"/>
              <a:t>isEqualTo</a:t>
            </a:r>
            <a:r>
              <a:rPr lang="en-US" dirty="0" smtClean="0"/>
              <a:t>(“first")).</a:t>
            </a:r>
            <a:r>
              <a:rPr lang="en-US" dirty="0"/>
              <a:t>to("</a:t>
            </a:r>
            <a:r>
              <a:rPr lang="en-US" dirty="0" err="1"/>
              <a:t>seda:b</a:t>
            </a:r>
            <a:r>
              <a:rPr lang="en-US" dirty="0"/>
              <a:t>")</a:t>
            </a:r>
          </a:p>
          <a:p>
            <a:pPr marL="0" indent="0">
              <a:buNone/>
            </a:pPr>
            <a:r>
              <a:rPr lang="en-US" dirty="0"/>
              <a:t> </a:t>
            </a:r>
            <a:r>
              <a:rPr lang="en-US" dirty="0" smtClean="0"/>
              <a:t>   </a:t>
            </a:r>
            <a:r>
              <a:rPr lang="en-US" dirty="0" smtClean="0"/>
              <a:t>.</a:t>
            </a:r>
            <a:r>
              <a:rPr lang="en-US" dirty="0"/>
              <a:t>otherwise().to("</a:t>
            </a:r>
            <a:r>
              <a:rPr lang="en-US" dirty="0" err="1"/>
              <a:t>seda:d</a:t>
            </a:r>
            <a:r>
              <a:rPr lang="en-US" dirty="0"/>
              <a:t>");</a:t>
            </a:r>
          </a:p>
        </p:txBody>
      </p:sp>
    </p:spTree>
    <p:extLst>
      <p:ext uri="{BB962C8B-B14F-4D97-AF65-F5344CB8AC3E}">
        <p14:creationId xmlns:p14="http://schemas.microsoft.com/office/powerpoint/2010/main" val="262708191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a:t>translator pattern</a:t>
            </a:r>
          </a:p>
        </p:txBody>
      </p:sp>
      <p:sp>
        <p:nvSpPr>
          <p:cNvPr id="3" name="Content Placeholder 2"/>
          <p:cNvSpPr>
            <a:spLocks noGrp="1"/>
          </p:cNvSpPr>
          <p:nvPr>
            <p:ph idx="1"/>
          </p:nvPr>
        </p:nvSpPr>
        <p:spPr/>
        <p:txBody>
          <a:bodyPr/>
          <a:lstStyle/>
          <a:p>
            <a:r>
              <a:rPr lang="en-US" dirty="0"/>
              <a:t>C</a:t>
            </a:r>
            <a:r>
              <a:rPr lang="en-US" dirty="0" smtClean="0"/>
              <a:t>omponent </a:t>
            </a:r>
            <a:r>
              <a:rPr lang="en-US" dirty="0"/>
              <a:t>that modifies the contents of a </a:t>
            </a:r>
            <a:r>
              <a:rPr lang="en-US" dirty="0" smtClean="0"/>
              <a:t>message</a:t>
            </a:r>
          </a:p>
          <a:p>
            <a:pPr marL="0" indent="0">
              <a:buNone/>
            </a:pPr>
            <a:r>
              <a:rPr lang="en-US" dirty="0" smtClean="0"/>
              <a:t>	from(“</a:t>
            </a:r>
            <a:r>
              <a:rPr lang="en-US" dirty="0" err="1" smtClean="0"/>
              <a:t>jms:Queue</a:t>
            </a:r>
            <a:r>
              <a:rPr lang="en-US" dirty="0"/>
              <a:t>")</a:t>
            </a:r>
          </a:p>
          <a:p>
            <a:pPr marL="0" indent="0">
              <a:buNone/>
            </a:pPr>
            <a:r>
              <a:rPr lang="en-US" dirty="0" smtClean="0"/>
              <a:t>	      .</a:t>
            </a:r>
            <a:r>
              <a:rPr lang="en-US" dirty="0" err="1" smtClean="0"/>
              <a:t>beanRef</a:t>
            </a:r>
            <a:r>
              <a:rPr lang="en-US" dirty="0" smtClean="0"/>
              <a:t>(“</a:t>
            </a:r>
            <a:r>
              <a:rPr lang="en-US" dirty="0" err="1" smtClean="0"/>
              <a:t>beanName</a:t>
            </a:r>
            <a:r>
              <a:rPr lang="en-US" dirty="0" smtClean="0"/>
              <a:t>", “method")</a:t>
            </a:r>
            <a:endParaRPr lang="en-US" dirty="0"/>
          </a:p>
          <a:p>
            <a:pPr marL="0" indent="0">
              <a:buNone/>
            </a:pPr>
            <a:r>
              <a:rPr lang="en-US" dirty="0" smtClean="0"/>
              <a:t>	      .</a:t>
            </a:r>
            <a:r>
              <a:rPr lang="en-US" dirty="0"/>
              <a:t>to</a:t>
            </a:r>
            <a:r>
              <a:rPr lang="en-US" dirty="0" smtClean="0"/>
              <a:t>(“</a:t>
            </a:r>
            <a:r>
              <a:rPr lang="en-US" dirty="0" err="1" smtClean="0"/>
              <a:t>jms</a:t>
            </a:r>
            <a:r>
              <a:rPr lang="en-US" dirty="0" smtClean="0"/>
              <a:t>: </a:t>
            </a:r>
            <a:r>
              <a:rPr lang="en-US" dirty="0" err="1" smtClean="0"/>
              <a:t>nextqueue</a:t>
            </a:r>
            <a:r>
              <a:rPr lang="en-US" dirty="0" smtClean="0"/>
              <a:t>");</a:t>
            </a:r>
            <a:endParaRPr lang="en-US" dirty="0"/>
          </a:p>
          <a:p>
            <a:pPr marL="0" indent="0">
              <a:buNone/>
            </a:pPr>
            <a:r>
              <a:rPr lang="en-US" dirty="0" smtClean="0"/>
              <a:t> </a:t>
            </a:r>
            <a:endParaRPr lang="en-US" dirty="0"/>
          </a:p>
        </p:txBody>
      </p:sp>
      <p:pic>
        <p:nvPicPr>
          <p:cNvPr id="12290" name="Picture 2" descr="Message translato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382" y="3876675"/>
            <a:ext cx="6861235" cy="202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13663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channel</a:t>
            </a:r>
            <a:endParaRPr lang="en-US" dirty="0"/>
          </a:p>
        </p:txBody>
      </p:sp>
      <p:sp>
        <p:nvSpPr>
          <p:cNvPr id="3" name="Content Placeholder 2"/>
          <p:cNvSpPr>
            <a:spLocks noGrp="1"/>
          </p:cNvSpPr>
          <p:nvPr>
            <p:ph idx="1"/>
          </p:nvPr>
        </p:nvSpPr>
        <p:spPr/>
        <p:txBody>
          <a:bodyPr/>
          <a:lstStyle/>
          <a:p>
            <a:r>
              <a:rPr lang="en-US" dirty="0" smtClean="0"/>
              <a:t>Point to point channel</a:t>
            </a:r>
          </a:p>
          <a:p>
            <a:r>
              <a:rPr lang="en-US" dirty="0" smtClean="0"/>
              <a:t>Publish </a:t>
            </a:r>
            <a:r>
              <a:rPr lang="en-US" dirty="0"/>
              <a:t>Subscribe </a:t>
            </a:r>
            <a:r>
              <a:rPr lang="en-US" dirty="0" smtClean="0"/>
              <a:t>channel</a:t>
            </a:r>
          </a:p>
          <a:p>
            <a:r>
              <a:rPr lang="en-US" dirty="0" smtClean="0"/>
              <a:t>Dead letter channel</a:t>
            </a:r>
          </a:p>
          <a:p>
            <a:r>
              <a:rPr lang="en-US" dirty="0" smtClean="0"/>
              <a:t>Guaranteed Delivery</a:t>
            </a:r>
          </a:p>
          <a:p>
            <a:r>
              <a:rPr lang="en-US" dirty="0" smtClean="0"/>
              <a:t>Message Bus</a:t>
            </a:r>
          </a:p>
          <a:p>
            <a:endParaRPr lang="en-US" dirty="0" smtClean="0"/>
          </a:p>
          <a:p>
            <a:pPr marL="0" indent="0">
              <a:buNone/>
            </a:pPr>
            <a:endParaRPr lang="en-US" dirty="0"/>
          </a:p>
        </p:txBody>
      </p:sp>
    </p:spTree>
    <p:extLst>
      <p:ext uri="{BB962C8B-B14F-4D97-AF65-F5344CB8AC3E}">
        <p14:creationId xmlns:p14="http://schemas.microsoft.com/office/powerpoint/2010/main" val="259701896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to point channel</a:t>
            </a:r>
            <a:endParaRPr lang="en-US" dirty="0"/>
          </a:p>
        </p:txBody>
      </p:sp>
      <p:sp>
        <p:nvSpPr>
          <p:cNvPr id="3" name="Content Placeholder 2"/>
          <p:cNvSpPr>
            <a:spLocks noGrp="1"/>
          </p:cNvSpPr>
          <p:nvPr>
            <p:ph idx="1"/>
          </p:nvPr>
        </p:nvSpPr>
        <p:spPr/>
        <p:txBody>
          <a:bodyPr/>
          <a:lstStyle/>
          <a:p>
            <a:r>
              <a:rPr lang="en-US" dirty="0"/>
              <a:t>A point-to-point </a:t>
            </a:r>
            <a:r>
              <a:rPr lang="en-US" dirty="0" smtClean="0"/>
              <a:t>channel,</a:t>
            </a:r>
            <a:r>
              <a:rPr lang="en-US" dirty="0"/>
              <a:t> that guarantees that only one receiver consumes any given message</a:t>
            </a:r>
            <a:r>
              <a:rPr lang="en-US" dirty="0" smtClean="0"/>
              <a:t>.</a:t>
            </a:r>
          </a:p>
          <a:p>
            <a:endParaRPr lang="en-US" dirty="0"/>
          </a:p>
          <a:p>
            <a:endParaRPr lang="en-US" dirty="0" smtClean="0"/>
          </a:p>
          <a:p>
            <a:endParaRPr lang="en-US" dirty="0"/>
          </a:p>
          <a:p>
            <a:endParaRPr lang="en-US" dirty="0" smtClean="0"/>
          </a:p>
          <a:p>
            <a:r>
              <a:rPr lang="en-US" dirty="0" smtClean="0"/>
              <a:t>Component supporting point to point channel: JMS, </a:t>
            </a:r>
            <a:r>
              <a:rPr lang="en-US" dirty="0" err="1" smtClean="0"/>
              <a:t>ActiveMQ</a:t>
            </a:r>
            <a:r>
              <a:rPr lang="en-US" dirty="0" smtClean="0"/>
              <a:t>, SEDA, JPA</a:t>
            </a:r>
          </a:p>
          <a:p>
            <a:endParaRPr lang="en-US" dirty="0"/>
          </a:p>
        </p:txBody>
      </p:sp>
      <p:pic>
        <p:nvPicPr>
          <p:cNvPr id="14338" name="Picture 2" descr="Point to point channel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025" y="3010693"/>
            <a:ext cx="9319254" cy="1570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05846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a:t>Publish-Subscribe </a:t>
            </a:r>
            <a:r>
              <a:rPr lang="en-US" dirty="0" smtClean="0"/>
              <a:t>Channel</a:t>
            </a:r>
            <a:endParaRPr lang="en-US" dirty="0"/>
          </a:p>
        </p:txBody>
      </p:sp>
      <p:sp>
        <p:nvSpPr>
          <p:cNvPr id="3" name="Content Placeholder 2"/>
          <p:cNvSpPr>
            <a:spLocks noGrp="1"/>
          </p:cNvSpPr>
          <p:nvPr>
            <p:ph idx="1"/>
          </p:nvPr>
        </p:nvSpPr>
        <p:spPr/>
        <p:txBody>
          <a:bodyPr>
            <a:normAutofit/>
          </a:bodyPr>
          <a:lstStyle/>
          <a:p>
            <a:r>
              <a:rPr lang="en-US" dirty="0"/>
              <a:t>E</a:t>
            </a:r>
            <a:r>
              <a:rPr lang="en-US" dirty="0" smtClean="0"/>
              <a:t>nables </a:t>
            </a:r>
            <a:r>
              <a:rPr lang="en-US" dirty="0"/>
              <a:t>multiple subscribers to consume any given </a:t>
            </a:r>
            <a:r>
              <a:rPr lang="en-US" dirty="0" smtClean="0"/>
              <a:t>message</a:t>
            </a:r>
          </a:p>
          <a:p>
            <a:r>
              <a:rPr lang="en-US" dirty="0" smtClean="0"/>
              <a:t>Used </a:t>
            </a:r>
            <a:r>
              <a:rPr lang="en-US" dirty="0"/>
              <a:t>as a means of broadcasting </a:t>
            </a:r>
            <a:r>
              <a:rPr lang="en-US" dirty="0" smtClean="0"/>
              <a:t>events </a:t>
            </a:r>
            <a:r>
              <a:rPr lang="en-US" dirty="0"/>
              <a:t>to multiple </a:t>
            </a:r>
            <a:r>
              <a:rPr lang="en-US" dirty="0" smtClean="0"/>
              <a:t>subscribers</a:t>
            </a:r>
          </a:p>
          <a:p>
            <a:r>
              <a:rPr lang="en-US" dirty="0"/>
              <a:t>JMS</a:t>
            </a:r>
          </a:p>
          <a:p>
            <a:r>
              <a:rPr lang="en-US" dirty="0" err="1"/>
              <a:t>ActiveMQ</a:t>
            </a:r>
            <a:endParaRPr lang="en-US" dirty="0"/>
          </a:p>
          <a:p>
            <a:r>
              <a:rPr lang="en-US" dirty="0"/>
              <a:t>XMPP</a:t>
            </a:r>
          </a:p>
          <a:p>
            <a:r>
              <a:rPr lang="en-US" dirty="0"/>
              <a:t>SEDA in EIP Component Reference for working with </a:t>
            </a:r>
            <a:r>
              <a:rPr lang="en-US" dirty="0" smtClean="0"/>
              <a:t>SEDA</a:t>
            </a:r>
            <a:endParaRPr lang="en-US" dirty="0"/>
          </a:p>
          <a:p>
            <a:r>
              <a:rPr lang="en-US" dirty="0" smtClean="0"/>
              <a:t>VM</a:t>
            </a:r>
            <a:endParaRPr lang="en-US" dirty="0"/>
          </a:p>
        </p:txBody>
      </p:sp>
    </p:spTree>
    <p:extLst>
      <p:ext uri="{BB962C8B-B14F-4D97-AF65-F5344CB8AC3E}">
        <p14:creationId xmlns:p14="http://schemas.microsoft.com/office/powerpoint/2010/main" val="35194146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pic>
        <p:nvPicPr>
          <p:cNvPr id="4" name="Picture 2" descr="Publish subscribe channel patter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90849" y="2001043"/>
            <a:ext cx="5953125" cy="3897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82822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 letter channel</a:t>
            </a:r>
            <a:endParaRPr lang="en-US" dirty="0"/>
          </a:p>
        </p:txBody>
      </p:sp>
      <p:sp>
        <p:nvSpPr>
          <p:cNvPr id="3" name="Content Placeholder 2"/>
          <p:cNvSpPr>
            <a:spLocks noGrp="1"/>
          </p:cNvSpPr>
          <p:nvPr>
            <p:ph idx="1"/>
          </p:nvPr>
        </p:nvSpPr>
        <p:spPr/>
        <p:txBody>
          <a:bodyPr>
            <a:normAutofit/>
          </a:bodyPr>
          <a:lstStyle/>
          <a:p>
            <a:r>
              <a:rPr lang="en-US" dirty="0" smtClean="0"/>
              <a:t>Describes </a:t>
            </a:r>
            <a:r>
              <a:rPr lang="en-US" dirty="0"/>
              <a:t>the actions to take when </a:t>
            </a:r>
            <a:r>
              <a:rPr lang="en-US" dirty="0" smtClean="0"/>
              <a:t>message fails </a:t>
            </a:r>
            <a:r>
              <a:rPr lang="en-US" dirty="0"/>
              <a:t>to </a:t>
            </a:r>
            <a:r>
              <a:rPr lang="en-US" dirty="0" smtClean="0"/>
              <a:t>deliver</a:t>
            </a:r>
          </a:p>
          <a:p>
            <a:r>
              <a:rPr lang="en-US" dirty="0" smtClean="0"/>
              <a:t>Message do </a:t>
            </a:r>
            <a:r>
              <a:rPr lang="en-US" dirty="0"/>
              <a:t>not send </a:t>
            </a:r>
            <a:r>
              <a:rPr lang="en-US" dirty="0" smtClean="0"/>
              <a:t>to </a:t>
            </a:r>
            <a:r>
              <a:rPr lang="en-US" dirty="0"/>
              <a:t>the dead letter channel, if a delivery attempt fails. </a:t>
            </a:r>
            <a:endParaRPr lang="en-US" dirty="0" smtClean="0"/>
          </a:p>
          <a:p>
            <a:r>
              <a:rPr lang="en-US" dirty="0" smtClean="0"/>
              <a:t>re-attempt </a:t>
            </a:r>
            <a:r>
              <a:rPr lang="en-US" dirty="0"/>
              <a:t>delivery up to some maximum </a:t>
            </a:r>
            <a:r>
              <a:rPr lang="en-US" dirty="0" smtClean="0"/>
              <a:t>limit</a:t>
            </a:r>
          </a:p>
          <a:p>
            <a:r>
              <a:rPr lang="en-US" dirty="0" smtClean="0"/>
              <a:t>After </a:t>
            </a:r>
            <a:r>
              <a:rPr lang="en-US" dirty="0"/>
              <a:t>all redelivery attempts fail you would send the message to the dead letter channel. </a:t>
            </a:r>
          </a:p>
        </p:txBody>
      </p:sp>
    </p:spTree>
    <p:extLst>
      <p:ext uri="{BB962C8B-B14F-4D97-AF65-F5344CB8AC3E}">
        <p14:creationId xmlns:p14="http://schemas.microsoft.com/office/powerpoint/2010/main" val="120697539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endParaRPr lang="en-US" dirty="0"/>
          </a:p>
        </p:txBody>
      </p:sp>
      <p:pic>
        <p:nvPicPr>
          <p:cNvPr id="17410" name="Picture 2" descr="Dead letter channel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525" y="1941512"/>
            <a:ext cx="7216775" cy="4229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4729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a:t>Guaranteed </a:t>
            </a:r>
            <a:r>
              <a:rPr lang="en-US" dirty="0" smtClean="0"/>
              <a:t>Delivery</a:t>
            </a:r>
            <a:endParaRPr lang="en-US" dirty="0"/>
          </a:p>
        </p:txBody>
      </p:sp>
      <p:sp>
        <p:nvSpPr>
          <p:cNvPr id="3" name="Content Placeholder 2"/>
          <p:cNvSpPr>
            <a:spLocks noGrp="1"/>
          </p:cNvSpPr>
          <p:nvPr>
            <p:ph idx="1"/>
          </p:nvPr>
        </p:nvSpPr>
        <p:spPr/>
        <p:txBody>
          <a:bodyPr/>
          <a:lstStyle/>
          <a:p>
            <a:r>
              <a:rPr lang="en-US" dirty="0"/>
              <a:t>Guaranteed delivery means that once a message is placed into a message channel, the messaging system guarantees that the message will reach its </a:t>
            </a:r>
            <a:r>
              <a:rPr lang="en-US" dirty="0" smtClean="0"/>
              <a:t>destination</a:t>
            </a:r>
            <a:endParaRPr lang="en-US" dirty="0"/>
          </a:p>
        </p:txBody>
      </p:sp>
      <p:pic>
        <p:nvPicPr>
          <p:cNvPr id="19458" name="Picture 2" descr="Guaranteed delivery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899" y="3205956"/>
            <a:ext cx="5673725" cy="2473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88818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bus</a:t>
            </a:r>
            <a:endParaRPr lang="en-US" dirty="0"/>
          </a:p>
        </p:txBody>
      </p:sp>
      <p:sp>
        <p:nvSpPr>
          <p:cNvPr id="3" name="Content Placeholder 2"/>
          <p:cNvSpPr>
            <a:spLocks noGrp="1"/>
          </p:cNvSpPr>
          <p:nvPr>
            <p:ph idx="1"/>
          </p:nvPr>
        </p:nvSpPr>
        <p:spPr/>
        <p:txBody>
          <a:bodyPr/>
          <a:lstStyle/>
          <a:p>
            <a:r>
              <a:rPr lang="en-US" dirty="0" smtClean="0"/>
              <a:t>It enables to </a:t>
            </a:r>
            <a:r>
              <a:rPr lang="en-US" dirty="0"/>
              <a:t>connect diverse </a:t>
            </a:r>
            <a:r>
              <a:rPr lang="en-US" dirty="0" smtClean="0"/>
              <a:t>applications</a:t>
            </a:r>
          </a:p>
        </p:txBody>
      </p:sp>
      <p:pic>
        <p:nvPicPr>
          <p:cNvPr id="20482" name="Picture 2" descr="Message bus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3274" y="3319462"/>
            <a:ext cx="3768725" cy="2499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111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138737" y="1825625"/>
            <a:ext cx="2390775" cy="4457700"/>
          </a:xfrm>
          <a:prstGeom prst="rect">
            <a:avLst/>
          </a:prstGeom>
        </p:spPr>
      </p:pic>
    </p:spTree>
    <p:extLst>
      <p:ext uri="{BB962C8B-B14F-4D97-AF65-F5344CB8AC3E}">
        <p14:creationId xmlns:p14="http://schemas.microsoft.com/office/powerpoint/2010/main" val="126387422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t>
            </a:r>
            <a:r>
              <a:rPr lang="en-US" dirty="0" smtClean="0"/>
              <a:t>routing</a:t>
            </a:r>
            <a:endParaRPr lang="en-US" dirty="0"/>
          </a:p>
        </p:txBody>
      </p:sp>
      <p:sp>
        <p:nvSpPr>
          <p:cNvPr id="3" name="Content Placeholder 2"/>
          <p:cNvSpPr>
            <a:spLocks noGrp="1"/>
          </p:cNvSpPr>
          <p:nvPr>
            <p:ph idx="1"/>
          </p:nvPr>
        </p:nvSpPr>
        <p:spPr/>
        <p:txBody>
          <a:bodyPr>
            <a:normAutofit/>
          </a:bodyPr>
          <a:lstStyle/>
          <a:p>
            <a:r>
              <a:rPr lang="en-US" dirty="0"/>
              <a:t>Content Based </a:t>
            </a:r>
            <a:r>
              <a:rPr lang="en-US" dirty="0" smtClean="0"/>
              <a:t>Router				Message </a:t>
            </a:r>
            <a:r>
              <a:rPr lang="en-US" dirty="0" smtClean="0"/>
              <a:t>Filter</a:t>
            </a:r>
          </a:p>
          <a:p>
            <a:r>
              <a:rPr lang="en-US" dirty="0" smtClean="0"/>
              <a:t>Recipient </a:t>
            </a:r>
            <a:r>
              <a:rPr lang="en-US" dirty="0" smtClean="0"/>
              <a:t>List					Splitter</a:t>
            </a:r>
            <a:endParaRPr lang="en-US" dirty="0"/>
          </a:p>
          <a:p>
            <a:r>
              <a:rPr lang="en-US" dirty="0" smtClean="0"/>
              <a:t>Aggregator						</a:t>
            </a:r>
            <a:r>
              <a:rPr lang="en-US" dirty="0" err="1" smtClean="0"/>
              <a:t>Resequencer</a:t>
            </a:r>
            <a:endParaRPr lang="en-US" dirty="0"/>
          </a:p>
          <a:p>
            <a:r>
              <a:rPr lang="en-US" dirty="0"/>
              <a:t>Composed Message </a:t>
            </a:r>
            <a:r>
              <a:rPr lang="en-US" dirty="0" smtClean="0"/>
              <a:t>Processor		Scatter-Gather</a:t>
            </a:r>
            <a:endParaRPr lang="en-US" dirty="0"/>
          </a:p>
          <a:p>
            <a:r>
              <a:rPr lang="en-US" dirty="0"/>
              <a:t>Routing </a:t>
            </a:r>
            <a:r>
              <a:rPr lang="en-US" dirty="0" smtClean="0"/>
              <a:t>Slip					</a:t>
            </a:r>
            <a:r>
              <a:rPr lang="en-US" dirty="0" err="1" smtClean="0"/>
              <a:t>Throttler</a:t>
            </a:r>
            <a:endParaRPr lang="en-US" dirty="0"/>
          </a:p>
          <a:p>
            <a:r>
              <a:rPr lang="en-US" dirty="0" smtClean="0"/>
              <a:t>Delayer						Load </a:t>
            </a:r>
            <a:r>
              <a:rPr lang="en-US" dirty="0"/>
              <a:t>Balancer</a:t>
            </a:r>
          </a:p>
          <a:p>
            <a:r>
              <a:rPr lang="en-US" dirty="0" smtClean="0"/>
              <a:t>Multicast						Loop</a:t>
            </a:r>
            <a:endParaRPr lang="en-US" dirty="0" smtClean="0"/>
          </a:p>
          <a:p>
            <a:endParaRPr lang="en-US" dirty="0"/>
          </a:p>
        </p:txBody>
      </p:sp>
    </p:spTree>
    <p:extLst>
      <p:ext uri="{BB962C8B-B14F-4D97-AF65-F5344CB8AC3E}">
        <p14:creationId xmlns:p14="http://schemas.microsoft.com/office/powerpoint/2010/main" val="120999056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Based </a:t>
            </a:r>
            <a:r>
              <a:rPr lang="en-US" dirty="0" smtClean="0"/>
              <a:t>Router</a:t>
            </a:r>
            <a:endParaRPr lang="en-US" dirty="0"/>
          </a:p>
        </p:txBody>
      </p:sp>
      <p:sp>
        <p:nvSpPr>
          <p:cNvPr id="3" name="Content Placeholder 2"/>
          <p:cNvSpPr>
            <a:spLocks noGrp="1"/>
          </p:cNvSpPr>
          <p:nvPr>
            <p:ph idx="1"/>
          </p:nvPr>
        </p:nvSpPr>
        <p:spPr/>
        <p:txBody>
          <a:bodyPr/>
          <a:lstStyle/>
          <a:p>
            <a:r>
              <a:rPr lang="en-US" dirty="0" smtClean="0"/>
              <a:t>It enables to </a:t>
            </a:r>
            <a:r>
              <a:rPr lang="en-US" dirty="0"/>
              <a:t>route messages </a:t>
            </a:r>
            <a:r>
              <a:rPr lang="en-US" dirty="0" smtClean="0"/>
              <a:t>based </a:t>
            </a:r>
            <a:r>
              <a:rPr lang="en-US" dirty="0"/>
              <a:t>on the message contents</a:t>
            </a:r>
            <a:r>
              <a:rPr lang="en-US" dirty="0" smtClean="0"/>
              <a:t>.</a:t>
            </a:r>
          </a:p>
          <a:p>
            <a:endParaRPr lang="en-US" dirty="0"/>
          </a:p>
        </p:txBody>
      </p:sp>
      <p:pic>
        <p:nvPicPr>
          <p:cNvPr id="21508" name="Picture 4" descr="Content-based route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899" y="3101181"/>
            <a:ext cx="8678581" cy="2089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47184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a:t>Message </a:t>
            </a:r>
            <a:r>
              <a:rPr lang="en-US" dirty="0" smtClean="0"/>
              <a:t>Filter</a:t>
            </a:r>
            <a:endParaRPr lang="en-US" dirty="0"/>
          </a:p>
        </p:txBody>
      </p:sp>
      <p:sp>
        <p:nvSpPr>
          <p:cNvPr id="3" name="Content Placeholder 2"/>
          <p:cNvSpPr>
            <a:spLocks noGrp="1"/>
          </p:cNvSpPr>
          <p:nvPr>
            <p:ph idx="1"/>
          </p:nvPr>
        </p:nvSpPr>
        <p:spPr/>
        <p:txBody>
          <a:bodyPr/>
          <a:lstStyle/>
          <a:p>
            <a:r>
              <a:rPr lang="en-US" dirty="0" smtClean="0"/>
              <a:t>It eliminates </a:t>
            </a:r>
            <a:r>
              <a:rPr lang="en-US" dirty="0"/>
              <a:t>undesired messages based on specific </a:t>
            </a:r>
            <a:r>
              <a:rPr lang="en-US" dirty="0" smtClean="0"/>
              <a:t>criteria</a:t>
            </a:r>
          </a:p>
          <a:p>
            <a:r>
              <a:rPr lang="en-US" dirty="0" smtClean="0"/>
              <a:t>Implemented </a:t>
            </a:r>
            <a:r>
              <a:rPr lang="en-US" dirty="0"/>
              <a:t>by the filter() Java DSL </a:t>
            </a:r>
            <a:r>
              <a:rPr lang="en-US" dirty="0" smtClean="0"/>
              <a:t>command</a:t>
            </a:r>
          </a:p>
          <a:p>
            <a:r>
              <a:rPr lang="en-US" dirty="0" smtClean="0"/>
              <a:t>It takes </a:t>
            </a:r>
            <a:r>
              <a:rPr lang="en-US" dirty="0"/>
              <a:t>a single predicate argument, which controls the </a:t>
            </a:r>
            <a:r>
              <a:rPr lang="en-US" dirty="0" smtClean="0"/>
              <a:t>filter</a:t>
            </a:r>
            <a:endParaRPr lang="en-US" dirty="0"/>
          </a:p>
        </p:txBody>
      </p:sp>
      <p:pic>
        <p:nvPicPr>
          <p:cNvPr id="24579" name="Picture 3" descr="Message filte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424" y="3713161"/>
            <a:ext cx="8673975" cy="1611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9297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from("</a:t>
            </a:r>
            <a:r>
              <a:rPr lang="en-US" dirty="0" err="1"/>
              <a:t>direct:start</a:t>
            </a:r>
            <a:r>
              <a:rPr lang="en-US" dirty="0"/>
              <a:t>")</a:t>
            </a:r>
          </a:p>
          <a:p>
            <a:pPr marL="0" indent="0">
              <a:buNone/>
            </a:pPr>
            <a:r>
              <a:rPr lang="en-US" dirty="0"/>
              <a:t>     .filter().method(</a:t>
            </a:r>
            <a:r>
              <a:rPr lang="en-US" dirty="0" err="1"/>
              <a:t>MyBean.class</a:t>
            </a:r>
            <a:r>
              <a:rPr lang="en-US" dirty="0"/>
              <a:t>, "</a:t>
            </a:r>
            <a:r>
              <a:rPr lang="en-US" dirty="0" err="1"/>
              <a:t>isGoldCustomer</a:t>
            </a:r>
            <a:r>
              <a:rPr lang="en-US" dirty="0"/>
              <a:t>").to("</a:t>
            </a:r>
            <a:r>
              <a:rPr lang="en-US" dirty="0" err="1"/>
              <a:t>mock:result</a:t>
            </a:r>
            <a:r>
              <a:rPr lang="en-US" dirty="0"/>
              <a:t>").end()</a:t>
            </a:r>
          </a:p>
          <a:p>
            <a:pPr marL="0" indent="0">
              <a:buNone/>
            </a:pPr>
            <a:r>
              <a:rPr lang="en-US" dirty="0"/>
              <a:t>     .to("</a:t>
            </a:r>
            <a:r>
              <a:rPr lang="en-US" dirty="0" err="1"/>
              <a:t>mock:end</a:t>
            </a:r>
            <a:r>
              <a:rPr lang="en-US" dirty="0" smtClean="0"/>
              <a:t>");</a:t>
            </a:r>
          </a:p>
          <a:p>
            <a:pPr marL="0" indent="0">
              <a:buNone/>
            </a:pPr>
            <a:r>
              <a:rPr lang="en-US" dirty="0" smtClean="0"/>
              <a:t> </a:t>
            </a:r>
          </a:p>
          <a:p>
            <a:pPr marL="0" indent="0">
              <a:buNone/>
            </a:pPr>
            <a:r>
              <a:rPr lang="en-US" dirty="0" smtClean="0"/>
              <a:t>public static class </a:t>
            </a:r>
            <a:r>
              <a:rPr lang="en-US" dirty="0" err="1" smtClean="0"/>
              <a:t>MyBean</a:t>
            </a:r>
            <a:r>
              <a:rPr lang="en-US" dirty="0" smtClean="0"/>
              <a:t> {</a:t>
            </a:r>
          </a:p>
          <a:p>
            <a:pPr marL="0" indent="0">
              <a:buNone/>
            </a:pPr>
            <a:r>
              <a:rPr lang="en-US" dirty="0" smtClean="0"/>
              <a:t>    </a:t>
            </a:r>
            <a:r>
              <a:rPr lang="en-US" dirty="0"/>
              <a:t>public </a:t>
            </a:r>
            <a:r>
              <a:rPr lang="en-US" dirty="0" err="1"/>
              <a:t>boolean</a:t>
            </a:r>
            <a:r>
              <a:rPr lang="en-US" dirty="0"/>
              <a:t> </a:t>
            </a:r>
            <a:r>
              <a:rPr lang="en-US" dirty="0" err="1"/>
              <a:t>isGoldCustomer</a:t>
            </a:r>
            <a:r>
              <a:rPr lang="en-US" dirty="0"/>
              <a:t>(@Header("level") String level) { </a:t>
            </a:r>
          </a:p>
          <a:p>
            <a:pPr marL="0" indent="0">
              <a:buNone/>
            </a:pPr>
            <a:r>
              <a:rPr lang="en-US" dirty="0"/>
              <a:t>        return </a:t>
            </a:r>
            <a:r>
              <a:rPr lang="en-US" dirty="0" err="1"/>
              <a:t>level.equals</a:t>
            </a:r>
            <a:r>
              <a:rPr lang="en-US" dirty="0"/>
              <a:t>("gold");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0772975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a:t>Recipient </a:t>
            </a:r>
            <a:r>
              <a:rPr lang="en-US" dirty="0" smtClean="0"/>
              <a:t>List</a:t>
            </a:r>
            <a:endParaRPr lang="en-US" dirty="0"/>
          </a:p>
        </p:txBody>
      </p:sp>
      <p:sp>
        <p:nvSpPr>
          <p:cNvPr id="3" name="Content Placeholder 2"/>
          <p:cNvSpPr>
            <a:spLocks noGrp="1"/>
          </p:cNvSpPr>
          <p:nvPr>
            <p:ph idx="1"/>
          </p:nvPr>
        </p:nvSpPr>
        <p:spPr/>
        <p:txBody>
          <a:bodyPr/>
          <a:lstStyle/>
          <a:p>
            <a:r>
              <a:rPr lang="en-US" dirty="0" smtClean="0"/>
              <a:t>It is </a:t>
            </a:r>
            <a:r>
              <a:rPr lang="en-US" dirty="0"/>
              <a:t>a type of router that sends each incoming message to multiple different </a:t>
            </a:r>
            <a:r>
              <a:rPr lang="en-US" dirty="0" smtClean="0"/>
              <a:t>destinations</a:t>
            </a:r>
            <a:endParaRPr lang="en-US" dirty="0"/>
          </a:p>
        </p:txBody>
      </p:sp>
      <p:pic>
        <p:nvPicPr>
          <p:cNvPr id="26626" name="Picture 2" descr="Recipient list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375" y="2834481"/>
            <a:ext cx="6554288" cy="2794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15985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sz="2600" dirty="0" smtClean="0"/>
              <a:t>from("</a:t>
            </a:r>
            <a:r>
              <a:rPr lang="en-US" sz="2600" dirty="0" err="1" smtClean="0"/>
              <a:t>seda:a</a:t>
            </a:r>
            <a:r>
              <a:rPr lang="en-US" sz="2600" dirty="0" smtClean="0"/>
              <a:t>").to("</a:t>
            </a:r>
            <a:r>
              <a:rPr lang="en-US" sz="2600" dirty="0" err="1" smtClean="0"/>
              <a:t>seda:b</a:t>
            </a:r>
            <a:r>
              <a:rPr lang="en-US" sz="2600" dirty="0" smtClean="0"/>
              <a:t>", "</a:t>
            </a:r>
            <a:r>
              <a:rPr lang="en-US" sz="2600" dirty="0" err="1" smtClean="0"/>
              <a:t>seda:c</a:t>
            </a:r>
            <a:r>
              <a:rPr lang="en-US" sz="2600" dirty="0" smtClean="0"/>
              <a:t>", "</a:t>
            </a:r>
            <a:r>
              <a:rPr lang="en-US" sz="2600" dirty="0" err="1" smtClean="0"/>
              <a:t>seda:d</a:t>
            </a:r>
            <a:r>
              <a:rPr lang="en-US" sz="2600" dirty="0" smtClean="0"/>
              <a:t>");</a:t>
            </a:r>
          </a:p>
          <a:p>
            <a:r>
              <a:rPr lang="en-US" sz="2600" dirty="0" smtClean="0"/>
              <a:t>from("</a:t>
            </a:r>
            <a:r>
              <a:rPr lang="en-US" sz="2600" dirty="0" err="1" smtClean="0"/>
              <a:t>direct:a</a:t>
            </a:r>
            <a:r>
              <a:rPr lang="en-US" sz="2600" dirty="0" smtClean="0"/>
              <a:t>").</a:t>
            </a:r>
            <a:r>
              <a:rPr lang="en-US" sz="2600" dirty="0" err="1" smtClean="0"/>
              <a:t>recipientList</a:t>
            </a:r>
            <a:r>
              <a:rPr lang="en-US" sz="2600" dirty="0" smtClean="0"/>
              <a:t>(header("</a:t>
            </a:r>
            <a:r>
              <a:rPr lang="en-US" sz="2600" dirty="0" err="1" smtClean="0"/>
              <a:t>recipientListHeader</a:t>
            </a:r>
            <a:r>
              <a:rPr lang="en-US" sz="2600" dirty="0" smtClean="0"/>
              <a:t>").tokenize(","));</a:t>
            </a:r>
          </a:p>
          <a:p>
            <a:r>
              <a:rPr lang="en-US" sz="2600" dirty="0" smtClean="0"/>
              <a:t>from("</a:t>
            </a:r>
            <a:r>
              <a:rPr lang="en-US" sz="2600" dirty="0" err="1" smtClean="0"/>
              <a:t>direct:a</a:t>
            </a:r>
            <a:r>
              <a:rPr lang="en-US" sz="2600" dirty="0" smtClean="0"/>
              <a:t>").</a:t>
            </a:r>
            <a:r>
              <a:rPr lang="en-US" sz="2600" dirty="0" err="1" smtClean="0"/>
              <a:t>recipientList</a:t>
            </a:r>
            <a:r>
              <a:rPr lang="en-US" sz="2600" dirty="0" smtClean="0"/>
              <a:t>(header("</a:t>
            </a:r>
            <a:r>
              <a:rPr lang="en-US" sz="2600" dirty="0" err="1" smtClean="0"/>
              <a:t>myHeader</a:t>
            </a:r>
            <a:r>
              <a:rPr lang="en-US" sz="2600" dirty="0" smtClean="0"/>
              <a:t>")).</a:t>
            </a:r>
            <a:r>
              <a:rPr lang="en-US" sz="2600" dirty="0" err="1" smtClean="0"/>
              <a:t>parallelProcessing</a:t>
            </a:r>
            <a:r>
              <a:rPr lang="en-US" sz="2600" dirty="0" smtClean="0"/>
              <a:t>();</a:t>
            </a:r>
          </a:p>
          <a:p>
            <a:r>
              <a:rPr lang="en-US" sz="2600" dirty="0" smtClean="0"/>
              <a:t>from("</a:t>
            </a:r>
            <a:r>
              <a:rPr lang="en-US" sz="2600" dirty="0" err="1" smtClean="0"/>
              <a:t>direct:a</a:t>
            </a:r>
            <a:r>
              <a:rPr lang="en-US" sz="2600" dirty="0" smtClean="0"/>
              <a:t>").</a:t>
            </a:r>
            <a:r>
              <a:rPr lang="en-US" sz="2600" dirty="0" err="1" smtClean="0"/>
              <a:t>recipientList</a:t>
            </a:r>
            <a:r>
              <a:rPr lang="en-US" sz="2600" dirty="0" smtClean="0"/>
              <a:t>(header("</a:t>
            </a:r>
            <a:r>
              <a:rPr lang="en-US" sz="2600" dirty="0" err="1" smtClean="0"/>
              <a:t>myHeader</a:t>
            </a:r>
            <a:r>
              <a:rPr lang="en-US" sz="2600" dirty="0" smtClean="0"/>
              <a:t>")).</a:t>
            </a:r>
            <a:r>
              <a:rPr lang="en-US" sz="2600" dirty="0" err="1" smtClean="0"/>
              <a:t>stopOnException</a:t>
            </a:r>
            <a:r>
              <a:rPr lang="en-US" sz="2600" dirty="0" smtClean="0"/>
              <a:t>();</a:t>
            </a:r>
          </a:p>
          <a:p>
            <a:r>
              <a:rPr lang="en-US" sz="2600" dirty="0" smtClean="0"/>
              <a:t>from("</a:t>
            </a:r>
            <a:r>
              <a:rPr lang="en-US" sz="2600" dirty="0" err="1" smtClean="0"/>
              <a:t>activemq:queue:test</a:t>
            </a:r>
            <a:r>
              <a:rPr lang="en-US" sz="2600" dirty="0" smtClean="0"/>
              <a:t>").</a:t>
            </a:r>
            <a:r>
              <a:rPr lang="en-US" sz="2600" dirty="0" err="1" smtClean="0"/>
              <a:t>recipientList</a:t>
            </a:r>
            <a:r>
              <a:rPr lang="en-US" sz="2600" dirty="0" smtClean="0"/>
              <a:t>().method(</a:t>
            </a:r>
            <a:r>
              <a:rPr lang="en-US" sz="2600" dirty="0" err="1" smtClean="0"/>
              <a:t>MessageRouter.class</a:t>
            </a:r>
            <a:r>
              <a:rPr lang="en-US" sz="2600" dirty="0" smtClean="0"/>
              <a:t>, "</a:t>
            </a:r>
            <a:r>
              <a:rPr lang="en-US" sz="2600" dirty="0" err="1" smtClean="0"/>
              <a:t>routeTo</a:t>
            </a:r>
            <a:r>
              <a:rPr lang="en-US" sz="2600" dirty="0" smtClean="0"/>
              <a:t>");      </a:t>
            </a:r>
          </a:p>
          <a:p>
            <a:endParaRPr lang="en-US" dirty="0"/>
          </a:p>
          <a:p>
            <a:endParaRPr lang="en-US" dirty="0"/>
          </a:p>
        </p:txBody>
      </p:sp>
    </p:spTree>
    <p:extLst>
      <p:ext uri="{BB962C8B-B14F-4D97-AF65-F5344CB8AC3E}">
        <p14:creationId xmlns:p14="http://schemas.microsoft.com/office/powerpoint/2010/main" val="407722081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smtClean="0"/>
              <a:t>Splitter</a:t>
            </a:r>
            <a:endParaRPr lang="en-US" dirty="0"/>
          </a:p>
        </p:txBody>
      </p:sp>
      <p:sp>
        <p:nvSpPr>
          <p:cNvPr id="3" name="Content Placeholder 2"/>
          <p:cNvSpPr>
            <a:spLocks noGrp="1"/>
          </p:cNvSpPr>
          <p:nvPr>
            <p:ph idx="1"/>
          </p:nvPr>
        </p:nvSpPr>
        <p:spPr/>
        <p:txBody>
          <a:bodyPr/>
          <a:lstStyle/>
          <a:p>
            <a:r>
              <a:rPr lang="en-US" dirty="0"/>
              <a:t>A splitter is a type of router that splits an incoming message into a series of outgoing </a:t>
            </a:r>
            <a:r>
              <a:rPr lang="en-US" dirty="0" smtClean="0"/>
              <a:t>messages</a:t>
            </a:r>
            <a:endParaRPr lang="en-US" dirty="0"/>
          </a:p>
        </p:txBody>
      </p:sp>
      <p:pic>
        <p:nvPicPr>
          <p:cNvPr id="28675" name="Picture 3" descr="Splitte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0" y="3019424"/>
            <a:ext cx="8077204"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62313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The Apache Camel splitter actually supports two </a:t>
            </a:r>
            <a:r>
              <a:rPr lang="en-US" dirty="0" smtClean="0"/>
              <a:t>patterns</a:t>
            </a:r>
          </a:p>
          <a:p>
            <a:r>
              <a:rPr lang="en-US" dirty="0" smtClean="0"/>
              <a:t>Simple </a:t>
            </a:r>
            <a:r>
              <a:rPr lang="en-US" dirty="0"/>
              <a:t>splitter—implements the splitter pattern on its own.</a:t>
            </a:r>
          </a:p>
          <a:p>
            <a:r>
              <a:rPr lang="en-US" dirty="0"/>
              <a:t>Splitter/aggregator—combines the splitter pattern with the aggregator </a:t>
            </a:r>
            <a:r>
              <a:rPr lang="en-US" dirty="0" smtClean="0"/>
              <a:t>pattern</a:t>
            </a:r>
            <a:endParaRPr lang="en-US" dirty="0"/>
          </a:p>
        </p:txBody>
      </p:sp>
    </p:spTree>
    <p:extLst>
      <p:ext uri="{BB962C8B-B14F-4D97-AF65-F5344CB8AC3E}">
        <p14:creationId xmlns:p14="http://schemas.microsoft.com/office/powerpoint/2010/main" val="25719701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a:t>RouteBuilder</a:t>
            </a:r>
            <a:r>
              <a:rPr lang="en-US" dirty="0"/>
              <a:t> builder = new </a:t>
            </a:r>
            <a:r>
              <a:rPr lang="en-US" dirty="0" err="1"/>
              <a:t>RouteBuilder</a:t>
            </a:r>
            <a:r>
              <a:rPr lang="en-US" dirty="0"/>
              <a:t>() {</a:t>
            </a:r>
          </a:p>
          <a:p>
            <a:pPr marL="0" indent="0">
              <a:buNone/>
            </a:pPr>
            <a:r>
              <a:rPr lang="en-US" dirty="0"/>
              <a:t>    public void configure() {</a:t>
            </a:r>
          </a:p>
          <a:p>
            <a:pPr marL="0" indent="0">
              <a:buNone/>
            </a:pPr>
            <a:r>
              <a:rPr lang="en-US" dirty="0"/>
              <a:t>        from("</a:t>
            </a:r>
            <a:r>
              <a:rPr lang="en-US" dirty="0" err="1"/>
              <a:t>seda:a</a:t>
            </a:r>
            <a:r>
              <a:rPr lang="en-US" dirty="0"/>
              <a:t>")</a:t>
            </a:r>
          </a:p>
          <a:p>
            <a:pPr marL="0" indent="0">
              <a:buNone/>
            </a:pPr>
            <a:r>
              <a:rPr lang="en-US" dirty="0"/>
              <a:t>          .split(</a:t>
            </a:r>
            <a:r>
              <a:rPr lang="en-US" dirty="0" err="1"/>
              <a:t>bodyAs</a:t>
            </a:r>
            <a:r>
              <a:rPr lang="en-US" dirty="0"/>
              <a:t>(</a:t>
            </a:r>
            <a:r>
              <a:rPr lang="en-US" dirty="0" err="1"/>
              <a:t>String.class</a:t>
            </a:r>
            <a:r>
              <a:rPr lang="en-US" dirty="0"/>
              <a:t>).tokenize("\n"))</a:t>
            </a:r>
          </a:p>
          <a:p>
            <a:pPr marL="0" indent="0">
              <a:buNone/>
            </a:pPr>
            <a:r>
              <a:rPr lang="en-US" dirty="0"/>
              <a:t>          .to("</a:t>
            </a:r>
            <a:r>
              <a:rPr lang="en-US" dirty="0" err="1"/>
              <a:t>seda:b</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55198978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a:t>Splitter/aggregator </a:t>
            </a:r>
            <a:r>
              <a:rPr lang="en-US" dirty="0" smtClean="0"/>
              <a:t>pattern</a:t>
            </a:r>
            <a:endParaRPr lang="en-US" dirty="0"/>
          </a:p>
        </p:txBody>
      </p:sp>
      <p:sp>
        <p:nvSpPr>
          <p:cNvPr id="3" name="Content Placeholder 2"/>
          <p:cNvSpPr>
            <a:spLocks noGrp="1"/>
          </p:cNvSpPr>
          <p:nvPr>
            <p:ph idx="1"/>
          </p:nvPr>
        </p:nvSpPr>
        <p:spPr/>
        <p:txBody>
          <a:bodyPr/>
          <a:lstStyle/>
          <a:p>
            <a:r>
              <a:rPr lang="en-US" dirty="0"/>
              <a:t>It is a common pattern for the message pieces to be aggregated back into a single exchange, after processing of the individual pieces has completed. </a:t>
            </a:r>
            <a:endParaRPr lang="en-US" dirty="0" smtClean="0"/>
          </a:p>
          <a:p>
            <a:r>
              <a:rPr lang="en-US" dirty="0" smtClean="0"/>
              <a:t>split</a:t>
            </a:r>
            <a:r>
              <a:rPr lang="en-US" dirty="0"/>
              <a:t>() DSL command </a:t>
            </a:r>
            <a:r>
              <a:rPr lang="en-US" dirty="0" smtClean="0"/>
              <a:t>provide </a:t>
            </a:r>
            <a:r>
              <a:rPr lang="en-US" dirty="0"/>
              <a:t>an </a:t>
            </a:r>
            <a:r>
              <a:rPr lang="en-US" dirty="0" err="1"/>
              <a:t>AggregationStrategy</a:t>
            </a:r>
            <a:r>
              <a:rPr lang="en-US" dirty="0"/>
              <a:t> object as the second argument.</a:t>
            </a:r>
          </a:p>
        </p:txBody>
      </p:sp>
    </p:spTree>
    <p:extLst>
      <p:ext uri="{BB962C8B-B14F-4D97-AF65-F5344CB8AC3E}">
        <p14:creationId xmlns:p14="http://schemas.microsoft.com/office/powerpoint/2010/main" val="1580099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2015</TotalTime>
  <Words>4370</Words>
  <Application>Microsoft Office PowerPoint</Application>
  <PresentationFormat>Widescreen</PresentationFormat>
  <Paragraphs>716</Paragraphs>
  <Slides>138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138</vt:i4>
      </vt:variant>
    </vt:vector>
  </HeadingPairs>
  <TitlesOfParts>
    <vt:vector size="143" baseType="lpstr">
      <vt:lpstr>Arial</vt:lpstr>
      <vt:lpstr>Calibri</vt:lpstr>
      <vt:lpstr>Calibri Light</vt:lpstr>
      <vt:lpstr>Wingdings</vt:lpstr>
      <vt:lpstr>Office Theme</vt:lpstr>
      <vt:lpstr>Apache camel</vt:lpstr>
      <vt:lpstr>All topics </vt:lpstr>
      <vt:lpstr>Terminology </vt:lpstr>
      <vt:lpstr>What is camel</vt:lpstr>
      <vt:lpstr>Why camel</vt:lpstr>
      <vt:lpstr>Camel architecture </vt:lpstr>
      <vt:lpstr>Camel context</vt:lpstr>
      <vt:lpstr>Cont…</vt:lpstr>
      <vt:lpstr>Message </vt:lpstr>
      <vt:lpstr>Exchange </vt:lpstr>
      <vt:lpstr>Cont…</vt:lpstr>
      <vt:lpstr>Cont… </vt:lpstr>
      <vt:lpstr>Routing </vt:lpstr>
      <vt:lpstr>Processor </vt:lpstr>
      <vt:lpstr>Cont…</vt:lpstr>
      <vt:lpstr>Choice processor </vt:lpstr>
      <vt:lpstr>Custom processor </vt:lpstr>
      <vt:lpstr>Processor node</vt:lpstr>
      <vt:lpstr>Multiple inputs</vt:lpstr>
      <vt:lpstr>Route</vt:lpstr>
      <vt:lpstr>Channels</vt:lpstr>
      <vt:lpstr>Cont…</vt:lpstr>
      <vt:lpstr>Endpoints </vt:lpstr>
      <vt:lpstr>Camel components</vt:lpstr>
      <vt:lpstr>Cont…</vt:lpstr>
      <vt:lpstr>Cont…</vt:lpstr>
      <vt:lpstr>Built in component in camel core</vt:lpstr>
      <vt:lpstr>Cont…</vt:lpstr>
      <vt:lpstr>Autodiscover component</vt:lpstr>
      <vt:lpstr>Common component </vt:lpstr>
      <vt:lpstr>File and ftp component</vt:lpstr>
      <vt:lpstr>Database component</vt:lpstr>
      <vt:lpstr>In memory messaging </vt:lpstr>
      <vt:lpstr>Automating tasks</vt:lpstr>
      <vt:lpstr>Time period in uri</vt:lpstr>
      <vt:lpstr>Direct endpoints </vt:lpstr>
      <vt:lpstr>SEDA endpoints</vt:lpstr>
      <vt:lpstr>Cont…</vt:lpstr>
      <vt:lpstr>VM endpoints</vt:lpstr>
      <vt:lpstr>Direct vs SEDA vs VM vs Direct-vm</vt:lpstr>
      <vt:lpstr>DSL</vt:lpstr>
      <vt:lpstr>Producer template</vt:lpstr>
      <vt:lpstr>Cont…</vt:lpstr>
      <vt:lpstr>Consumer template</vt:lpstr>
      <vt:lpstr>Cont…</vt:lpstr>
      <vt:lpstr>Message exchange pattern </vt:lpstr>
      <vt:lpstr>Data transformation </vt:lpstr>
      <vt:lpstr>Data transformation methods </vt:lpstr>
      <vt:lpstr>Transformation </vt:lpstr>
      <vt:lpstr>Exchange methods </vt:lpstr>
      <vt:lpstr>Bindy data format</vt:lpstr>
      <vt:lpstr>Camels Bean registry</vt:lpstr>
      <vt:lpstr>Registry implementation</vt:lpstr>
      <vt:lpstr>Exception handling</vt:lpstr>
      <vt:lpstr>DeadLetterChannel</vt:lpstr>
      <vt:lpstr>Cont…</vt:lpstr>
      <vt:lpstr>onException</vt:lpstr>
      <vt:lpstr>Use original message</vt:lpstr>
      <vt:lpstr>Redelivery policy</vt:lpstr>
      <vt:lpstr>Conditional trapping</vt:lpstr>
      <vt:lpstr>Handling exceptions</vt:lpstr>
      <vt:lpstr>Suppressing exception rethrow</vt:lpstr>
      <vt:lpstr>Continuing processing</vt:lpstr>
      <vt:lpstr>Sending a response</vt:lpstr>
      <vt:lpstr>Exception thrown while handling an exception</vt:lpstr>
      <vt:lpstr>Scopes</vt:lpstr>
      <vt:lpstr>Route scope</vt:lpstr>
      <vt:lpstr>Error Handler</vt:lpstr>
      <vt:lpstr>doTry, doCatch, and doFinally</vt:lpstr>
      <vt:lpstr>errorHandler vs onException</vt:lpstr>
      <vt:lpstr>Unit testing</vt:lpstr>
      <vt:lpstr>Enterprise integration patterns </vt:lpstr>
      <vt:lpstr>Messaging systems</vt:lpstr>
      <vt:lpstr>Message </vt:lpstr>
      <vt:lpstr>Message channel</vt:lpstr>
      <vt:lpstr>Cont…</vt:lpstr>
      <vt:lpstr>Message endpoints</vt:lpstr>
      <vt:lpstr>Pipe and filter</vt:lpstr>
      <vt:lpstr>Message router</vt:lpstr>
      <vt:lpstr>Cont…</vt:lpstr>
      <vt:lpstr>Message translator pattern</vt:lpstr>
      <vt:lpstr>Messaging channel</vt:lpstr>
      <vt:lpstr>Point to point channel</vt:lpstr>
      <vt:lpstr>Publish-Subscribe Channel</vt:lpstr>
      <vt:lpstr>Cont…</vt:lpstr>
      <vt:lpstr>Dead letter channel</vt:lpstr>
      <vt:lpstr>Cont…</vt:lpstr>
      <vt:lpstr>Guaranteed Delivery</vt:lpstr>
      <vt:lpstr>Message bus</vt:lpstr>
      <vt:lpstr>Message routing</vt:lpstr>
      <vt:lpstr>Content Based Router</vt:lpstr>
      <vt:lpstr>Message Filter</vt:lpstr>
      <vt:lpstr>Cont…</vt:lpstr>
      <vt:lpstr>Recipient List</vt:lpstr>
      <vt:lpstr>Cont…</vt:lpstr>
      <vt:lpstr>Splitter</vt:lpstr>
      <vt:lpstr>Cont…</vt:lpstr>
      <vt:lpstr>Cont…</vt:lpstr>
      <vt:lpstr>Splitter/aggregator pattern</vt:lpstr>
      <vt:lpstr>Cont…</vt:lpstr>
      <vt:lpstr>Cont…</vt:lpstr>
      <vt:lpstr>Aggregator</vt:lpstr>
      <vt:lpstr>Cont…</vt:lpstr>
      <vt:lpstr>Resequencer</vt:lpstr>
      <vt:lpstr>Cont…</vt:lpstr>
      <vt:lpstr>Routing Slip</vt:lpstr>
      <vt:lpstr>Cont…</vt:lpstr>
      <vt:lpstr>Throttler</vt:lpstr>
      <vt:lpstr>Delayer</vt:lpstr>
      <vt:lpstr>Load Balancer</vt:lpstr>
      <vt:lpstr>Multicast</vt:lpstr>
      <vt:lpstr>Cont…</vt:lpstr>
      <vt:lpstr>Composed Message Processor</vt:lpstr>
      <vt:lpstr>Cont…</vt:lpstr>
      <vt:lpstr>Cont…</vt:lpstr>
      <vt:lpstr>Scatter-Gather</vt:lpstr>
      <vt:lpstr>Cont…</vt:lpstr>
      <vt:lpstr>Dynamic Router</vt:lpstr>
      <vt:lpstr>Cont…</vt:lpstr>
      <vt:lpstr>Message transformation</vt:lpstr>
      <vt:lpstr>Content Enricher</vt:lpstr>
      <vt:lpstr>Cont…</vt:lpstr>
      <vt:lpstr>Cont…</vt:lpstr>
      <vt:lpstr>Content Filter</vt:lpstr>
      <vt:lpstr>Cont… </vt:lpstr>
      <vt:lpstr>Normalizer</vt:lpstr>
      <vt:lpstr>Cont…</vt:lpstr>
      <vt:lpstr>Sort</vt:lpstr>
      <vt:lpstr>Validate</vt:lpstr>
      <vt:lpstr>Messaging endpoints</vt:lpstr>
      <vt:lpstr>Event Driven Consumer</vt:lpstr>
      <vt:lpstr>Polling Consumer</vt:lpstr>
      <vt:lpstr>Competing Consumers</vt:lpstr>
      <vt:lpstr>Cont…</vt:lpstr>
      <vt:lpstr>Message Dispatcher</vt:lpstr>
      <vt:lpstr>Cont…</vt:lpstr>
      <vt:lpstr>Cont…</vt:lpstr>
      <vt:lpstr>Selective Consumer</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Jadhav, Dadaram</dc:creator>
  <cp:lastModifiedBy>Jadhav, Dadaram</cp:lastModifiedBy>
  <cp:revision>483</cp:revision>
  <dcterms:created xsi:type="dcterms:W3CDTF">2019-08-06T06:50:00Z</dcterms:created>
  <dcterms:modified xsi:type="dcterms:W3CDTF">2019-08-12T18:25:19Z</dcterms:modified>
</cp:coreProperties>
</file>