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57" r:id="rId4"/>
    <p:sldId id="281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354" r:id="rId29"/>
    <p:sldId id="283" r:id="rId30"/>
    <p:sldId id="284" r:id="rId31"/>
    <p:sldId id="285" r:id="rId32"/>
    <p:sldId id="286" r:id="rId33"/>
    <p:sldId id="287" r:id="rId34"/>
    <p:sldId id="288" r:id="rId35"/>
    <p:sldId id="355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30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1" r:id="rId79"/>
    <p:sldId id="332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0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4C9-A79F-4156-B817-B5F9430F67D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DCFD-BDB5-4160-8E9F-ED5FC9E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info/events-change-input#events-cut-copy-pas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emp.email=dm@gmail.co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var</a:t>
            </a:r>
            <a:r>
              <a:rPr lang="en-US" dirty="0" smtClean="0"/>
              <a:t> keyword to declare variables</a:t>
            </a:r>
          </a:p>
          <a:p>
            <a:r>
              <a:rPr lang="en-US" dirty="0" smtClean="0"/>
              <a:t>Variable can be local or global</a:t>
            </a:r>
          </a:p>
          <a:p>
            <a:r>
              <a:rPr lang="en-US" dirty="0" smtClean="0"/>
              <a:t>Uninitialized variable have assigned undefined value</a:t>
            </a:r>
          </a:p>
          <a:p>
            <a:r>
              <a:rPr lang="en-US" dirty="0" smtClean="0"/>
              <a:t>Empty, null and </a:t>
            </a:r>
            <a:r>
              <a:rPr lang="en-US" dirty="0" smtClean="0"/>
              <a:t>undefined </a:t>
            </a:r>
            <a:r>
              <a:rPr lang="en-US" dirty="0" smtClean="0"/>
              <a:t>is different</a:t>
            </a:r>
          </a:p>
          <a:p>
            <a:r>
              <a:rPr lang="en-US" dirty="0" smtClean="0"/>
              <a:t>Comments</a:t>
            </a:r>
            <a:r>
              <a:rPr lang="en-US" dirty="0" smtClean="0"/>
              <a:t>: single or multiline</a:t>
            </a:r>
          </a:p>
          <a:p>
            <a:r>
              <a:rPr lang="en-US" dirty="0" smtClean="0"/>
              <a:t>Identifiers should start with letters, _ or $ </a:t>
            </a:r>
          </a:p>
          <a:p>
            <a:r>
              <a:rPr lang="en-US" dirty="0" smtClean="0"/>
              <a:t>Remaining characters may be letters, digits, underscores, or </a:t>
            </a:r>
            <a:r>
              <a:rPr lang="en-US" dirty="0" smtClean="0"/>
              <a:t>dollar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case sensitive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uses Unicode characters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camelcase</a:t>
            </a:r>
            <a:r>
              <a:rPr lang="en-US" dirty="0" smtClean="0"/>
              <a:t> for variable naming</a:t>
            </a:r>
          </a:p>
          <a:p>
            <a:r>
              <a:rPr lang="en-US" dirty="0" smtClean="0"/>
              <a:t>Hold </a:t>
            </a:r>
            <a:r>
              <a:rPr lang="en-US" dirty="0" smtClean="0"/>
              <a:t>any type of value like number, string, char, floating value, </a:t>
            </a:r>
            <a:r>
              <a:rPr lang="en-US" dirty="0" smtClean="0"/>
              <a:t>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1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 </a:t>
            </a:r>
          </a:p>
          <a:p>
            <a:r>
              <a:rPr lang="en-US" dirty="0" smtClean="0"/>
              <a:t>Boolean </a:t>
            </a:r>
          </a:p>
          <a:p>
            <a:r>
              <a:rPr lang="en-US" dirty="0" smtClean="0"/>
              <a:t>Complex data: function,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of code </a:t>
            </a:r>
          </a:p>
          <a:p>
            <a:r>
              <a:rPr lang="en-US" dirty="0" smtClean="0"/>
              <a:t>Executed after event </a:t>
            </a:r>
          </a:p>
          <a:p>
            <a:r>
              <a:rPr lang="en-US" dirty="0" smtClean="0"/>
              <a:t>Can be called from another function also</a:t>
            </a:r>
          </a:p>
          <a:p>
            <a:r>
              <a:rPr lang="en-US" dirty="0" smtClean="0"/>
              <a:t>May or may not have passing parameter and return </a:t>
            </a:r>
            <a:r>
              <a:rPr lang="en-US" dirty="0" smtClean="0"/>
              <a:t>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4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things happen to html elements</a:t>
            </a:r>
          </a:p>
          <a:p>
            <a:r>
              <a:rPr lang="en-US" dirty="0" smtClean="0"/>
              <a:t>Different reasons to trigger events</a:t>
            </a:r>
          </a:p>
          <a:p>
            <a:r>
              <a:rPr lang="en-US" dirty="0" smtClean="0"/>
              <a:t>Common events includes: </a:t>
            </a:r>
            <a:r>
              <a:rPr lang="en-US" dirty="0" err="1" smtClean="0"/>
              <a:t>onchange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r>
              <a:rPr lang="en-US" dirty="0" smtClean="0"/>
              <a:t>, </a:t>
            </a:r>
            <a:r>
              <a:rPr lang="en-US" dirty="0" err="1" smtClean="0"/>
              <a:t>onkeydown</a:t>
            </a:r>
            <a:r>
              <a:rPr lang="en-US" dirty="0" smtClean="0"/>
              <a:t>,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Event handler can be used to handle events</a:t>
            </a:r>
          </a:p>
          <a:p>
            <a:r>
              <a:rPr lang="en-US" dirty="0" smtClean="0"/>
              <a:t>Typically some function executed on occurrence of </a:t>
            </a:r>
            <a:r>
              <a:rPr lang="en-US" dirty="0" smtClean="0"/>
              <a:t>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characters</a:t>
            </a:r>
          </a:p>
          <a:p>
            <a:r>
              <a:rPr lang="en-US" dirty="0" smtClean="0"/>
              <a:t>Can use \n, \t for line break and tab</a:t>
            </a:r>
          </a:p>
          <a:p>
            <a:r>
              <a:rPr lang="en-US" dirty="0" smtClean="0"/>
              <a:t>String can be created as variable or object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name = ‘</a:t>
            </a:r>
            <a:r>
              <a:rPr lang="en-US" dirty="0" err="1" smtClean="0"/>
              <a:t>dadaram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name = new String(‘</a:t>
            </a:r>
            <a:r>
              <a:rPr lang="en-US" dirty="0" err="1" smtClean="0"/>
              <a:t>Dadaram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r>
              <a:rPr lang="en-US" dirty="0" smtClean="0"/>
              <a:t>’);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it </a:t>
            </a:r>
            <a:r>
              <a:rPr lang="en-US" dirty="0" smtClean="0"/>
              <a:t>slows execution speed</a:t>
            </a:r>
          </a:p>
          <a:p>
            <a:r>
              <a:rPr lang="en-US" dirty="0" smtClean="0"/>
              <a:t>Comparison and other operations are difficult with string </a:t>
            </a:r>
            <a:r>
              <a:rPr lang="en-US" dirty="0" smtClean="0"/>
              <a:t>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0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The search() method cannot take a second start position argument.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indexOf</a:t>
            </a:r>
            <a:r>
              <a:rPr lang="en-US" dirty="0" smtClean="0"/>
              <a:t>() method cannot take powerful search values (regular expressions)</a:t>
            </a:r>
          </a:p>
        </p:txBody>
      </p:sp>
    </p:spTree>
    <p:extLst>
      <p:ext uri="{BB962C8B-B14F-4D97-AF65-F5344CB8AC3E}">
        <p14:creationId xmlns:p14="http://schemas.microsoft.com/office/powerpoint/2010/main" val="942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slice(start, end)</a:t>
            </a:r>
          </a:p>
          <a:p>
            <a:r>
              <a:rPr lang="en-US" dirty="0" smtClean="0"/>
              <a:t>substring(start, end)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(start, length)</a:t>
            </a:r>
          </a:p>
          <a:p>
            <a:r>
              <a:rPr lang="en-US" dirty="0" smtClean="0"/>
              <a:t>substring() cannot accept negative indexes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 is similar to slice</a:t>
            </a:r>
            <a:r>
              <a:rPr lang="en-US" dirty="0" smtClean="0"/>
              <a:t>()</a:t>
            </a:r>
          </a:p>
          <a:p>
            <a:r>
              <a:rPr lang="en-US" dirty="0"/>
              <a:t>Difference is that the second parameter specifies the length of the extracted </a:t>
            </a:r>
            <a:r>
              <a:rPr lang="en-US" dirty="0" smtClean="0"/>
              <a:t>part</a:t>
            </a:r>
            <a:endParaRPr lang="en-US" dirty="0" smtClean="0"/>
          </a:p>
          <a:p>
            <a:r>
              <a:rPr lang="en-US" dirty="0" smtClean="0"/>
              <a:t>The replace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toUpperCase</a:t>
            </a:r>
            <a:endParaRPr lang="en-US" dirty="0" smtClean="0"/>
          </a:p>
          <a:p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trim</a:t>
            </a:r>
          </a:p>
          <a:p>
            <a:r>
              <a:rPr lang="en-US" dirty="0" err="1" smtClean="0"/>
              <a:t>charAt</a:t>
            </a:r>
            <a:r>
              <a:rPr lang="en-US" dirty="0" smtClean="0"/>
              <a:t>(position)</a:t>
            </a:r>
          </a:p>
          <a:p>
            <a:r>
              <a:rPr lang="en-US" dirty="0" err="1" smtClean="0"/>
              <a:t>charCodeAt</a:t>
            </a:r>
            <a:r>
              <a:rPr lang="en-US" dirty="0" smtClean="0"/>
              <a:t>(position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9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Spilt string</a:t>
            </a:r>
          </a:p>
          <a:p>
            <a:pPr marL="46355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en-US" dirty="0" err="1" smtClean="0"/>
              <a:t>a,b,c,d,e,f</a:t>
            </a:r>
            <a:r>
              <a:rPr lang="en-US" dirty="0" smtClean="0"/>
              <a:t>";</a:t>
            </a:r>
          </a:p>
          <a:p>
            <a:pPr marL="46355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(",");</a:t>
            </a:r>
          </a:p>
          <a:p>
            <a:pPr marL="46355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arr</a:t>
            </a:r>
            <a:r>
              <a:rPr lang="en-US" dirty="0" smtClean="0"/>
              <a:t>[0]);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and set</a:t>
            </a: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smtClean="0"/>
              <a:t>Rest parameters</a:t>
            </a:r>
          </a:p>
          <a:p>
            <a:r>
              <a:rPr lang="en-US" dirty="0" smtClean="0"/>
              <a:t>Spread operators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err="1" smtClean="0"/>
              <a:t>Promies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Forms and controls</a:t>
            </a:r>
          </a:p>
          <a:p>
            <a:r>
              <a:rPr lang="en-US" b="1" dirty="0">
                <a:hlinkClick r:id="rId2"/>
              </a:rPr>
              <a:t>Events: cut, copy, paste</a:t>
            </a:r>
            <a:endParaRPr lang="en-US" b="1" dirty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More real time example</a:t>
            </a:r>
          </a:p>
        </p:txBody>
      </p:sp>
    </p:spTree>
    <p:extLst>
      <p:ext uri="{BB962C8B-B14F-4D97-AF65-F5344CB8AC3E}">
        <p14:creationId xmlns:p14="http://schemas.microsoft.com/office/powerpoint/2010/main" val="30959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number. </a:t>
            </a:r>
            <a:endParaRPr lang="en-US" dirty="0" smtClean="0"/>
          </a:p>
          <a:p>
            <a:r>
              <a:rPr lang="en-US" dirty="0" smtClean="0"/>
              <a:t>Numbers </a:t>
            </a:r>
            <a:r>
              <a:rPr lang="en-US" dirty="0"/>
              <a:t>can be written with or without decimals.</a:t>
            </a:r>
          </a:p>
          <a:p>
            <a:r>
              <a:rPr lang="en-US" dirty="0"/>
              <a:t>Extra large or extra small numbers can be written with </a:t>
            </a:r>
            <a:r>
              <a:rPr lang="en-US" dirty="0" smtClean="0"/>
              <a:t>exponent</a:t>
            </a:r>
          </a:p>
          <a:p>
            <a:pPr marL="463550" indent="53975"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x = 123e5;    // 12300000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y = 123e-5;   // 0.00123</a:t>
            </a:r>
          </a:p>
          <a:p>
            <a:r>
              <a:rPr lang="en-US" dirty="0" smtClean="0"/>
              <a:t>Numbers </a:t>
            </a:r>
            <a:r>
              <a:rPr lang="en-US" dirty="0"/>
              <a:t>are Always 64-bit </a:t>
            </a:r>
            <a:r>
              <a:rPr lang="en-US" dirty="0" smtClean="0"/>
              <a:t>(</a:t>
            </a:r>
            <a:r>
              <a:rPr lang="en-US" dirty="0" smtClean="0"/>
              <a:t>IEEE floating type format)</a:t>
            </a:r>
          </a:p>
          <a:p>
            <a:r>
              <a:rPr lang="en-US" dirty="0" smtClean="0"/>
              <a:t>Value: 52 bits (0 - 51), exponent: 11 bits (52 - 62),  sign: 1 bit (63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</a:t>
            </a:r>
            <a:r>
              <a:rPr lang="en-US" dirty="0" smtClean="0"/>
              <a:t> is a </a:t>
            </a:r>
            <a:r>
              <a:rPr lang="en-US" dirty="0" smtClean="0"/>
              <a:t>reserved </a:t>
            </a:r>
            <a:r>
              <a:rPr lang="en-US" dirty="0" smtClean="0"/>
              <a:t>word indicating that a number is not a </a:t>
            </a:r>
            <a:r>
              <a:rPr lang="en-US" dirty="0" smtClean="0"/>
              <a:t>legal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/>
              <a:t> x = </a:t>
            </a:r>
            <a:r>
              <a:rPr lang="en-US" dirty="0" smtClean="0"/>
              <a:t>500</a:t>
            </a:r>
            <a:r>
              <a:rPr lang="en-US" dirty="0"/>
              <a:t> / </a:t>
            </a:r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"    </a:t>
            </a:r>
            <a:r>
              <a:rPr lang="en-US" dirty="0" smtClean="0">
                <a:sym typeface="Wingdings" panose="05000000000000000000" pitchFamily="2" charset="2"/>
              </a:rPr>
              <a:t> produces </a:t>
            </a:r>
            <a:r>
              <a:rPr lang="en-US" dirty="0" err="1" smtClean="0">
                <a:sym typeface="Wingdings" panose="05000000000000000000" pitchFamily="2" charset="2"/>
              </a:rPr>
              <a:t>NaN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isNaN</a:t>
            </a:r>
            <a:r>
              <a:rPr lang="en-US" dirty="0" smtClean="0"/>
              <a:t>() to find out if a value is a number</a:t>
            </a:r>
          </a:p>
          <a:p>
            <a:r>
              <a:rPr lang="en-US" dirty="0" smtClean="0"/>
              <a:t>Infinity (or -Infinity) is the value </a:t>
            </a:r>
            <a:r>
              <a:rPr lang="en-US" dirty="0" smtClean="0"/>
              <a:t>if calculation of number goes outside range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 smtClean="0"/>
              <a:t>be object also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population = new Number(123456789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toString</a:t>
            </a:r>
            <a:r>
              <a:rPr lang="en-US" dirty="0" smtClean="0"/>
              <a:t>() : convert number into string</a:t>
            </a:r>
            <a:endParaRPr lang="en-US" dirty="0" smtClean="0"/>
          </a:p>
          <a:p>
            <a:r>
              <a:rPr lang="en-US" dirty="0" err="1" smtClean="0"/>
              <a:t>toFixed</a:t>
            </a:r>
            <a:r>
              <a:rPr lang="en-US" dirty="0" smtClean="0"/>
              <a:t>() returns a string, with the number written with a specified number of decimals</a:t>
            </a:r>
          </a:p>
          <a:p>
            <a:r>
              <a:rPr lang="en-US" dirty="0" err="1" smtClean="0"/>
              <a:t>toPrecision</a:t>
            </a:r>
            <a:r>
              <a:rPr lang="en-US" dirty="0" smtClean="0"/>
              <a:t>() returns a string, with a number written with a specified length:</a:t>
            </a:r>
          </a:p>
          <a:p>
            <a:r>
              <a:rPr lang="en-US" dirty="0" err="1" smtClean="0"/>
              <a:t>valueOf</a:t>
            </a:r>
            <a:r>
              <a:rPr lang="en-US" dirty="0" smtClean="0"/>
              <a:t>() returns a number as a number.</a:t>
            </a:r>
          </a:p>
          <a:p>
            <a:r>
              <a:rPr lang="en-US" dirty="0" smtClean="0"/>
              <a:t>The Number() method: returns number from string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parseInt</a:t>
            </a:r>
            <a:r>
              <a:rPr lang="en-US" dirty="0" smtClean="0"/>
              <a:t>() method: returns number from string</a:t>
            </a:r>
          </a:p>
        </p:txBody>
      </p:sp>
    </p:spTree>
    <p:extLst>
      <p:ext uri="{BB962C8B-B14F-4D97-AF65-F5344CB8AC3E}">
        <p14:creationId xmlns:p14="http://schemas.microsoft.com/office/powerpoint/2010/main" val="17751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parseFloat</a:t>
            </a:r>
            <a:r>
              <a:rPr lang="en-US" dirty="0"/>
              <a:t>() method: returns number from string</a:t>
            </a:r>
          </a:p>
          <a:p>
            <a:r>
              <a:rPr lang="en-US" dirty="0"/>
              <a:t>If the number cannot be converted,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returned</a:t>
            </a:r>
            <a:endParaRPr lang="en-US" dirty="0"/>
          </a:p>
          <a:p>
            <a:r>
              <a:rPr lang="en-US" dirty="0"/>
              <a:t>Number() can also convert a date to a </a:t>
            </a:r>
            <a:r>
              <a:rPr lang="en-US" dirty="0" smtClean="0"/>
              <a:t>number</a:t>
            </a:r>
            <a:endParaRPr lang="en-US" dirty="0"/>
          </a:p>
          <a:p>
            <a:r>
              <a:rPr lang="en-US" dirty="0"/>
              <a:t>Number(new Date("2019-11-04")); </a:t>
            </a:r>
            <a:r>
              <a:rPr lang="en-US" dirty="0" smtClean="0"/>
              <a:t>  returns 1506729600000</a:t>
            </a:r>
          </a:p>
          <a:p>
            <a:r>
              <a:rPr lang="en-US" dirty="0" smtClean="0"/>
              <a:t>Properties</a:t>
            </a:r>
            <a:r>
              <a:rPr lang="en-US" dirty="0" smtClean="0"/>
              <a:t>: MAX_VALUE, MIN_VALUE, POSITIVE_INFINITY, NEGATIVE_INFINITY,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/>
              <a:t>Number Properties Cannot be Used on </a:t>
            </a:r>
            <a:r>
              <a:rPr lang="en-US" dirty="0" smtClean="0"/>
              <a:t>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can be created for number, string, </a:t>
            </a:r>
            <a:r>
              <a:rPr lang="en-US" dirty="0" smtClean="0"/>
              <a:t>Boolean</a:t>
            </a:r>
            <a:endParaRPr lang="en-US" dirty="0" smtClean="0"/>
          </a:p>
          <a:p>
            <a:r>
              <a:rPr lang="en-US" dirty="0" smtClean="0"/>
              <a:t>Can be created with or without new keyword</a:t>
            </a:r>
          </a:p>
          <a:p>
            <a:r>
              <a:rPr lang="en-US" dirty="0" smtClean="0"/>
              <a:t>Full </a:t>
            </a:r>
            <a:r>
              <a:rPr lang="en-US" dirty="0" smtClean="0"/>
              <a:t>array can be accessed using array name</a:t>
            </a:r>
          </a:p>
          <a:p>
            <a:r>
              <a:rPr lang="en-US" dirty="0" smtClean="0"/>
              <a:t>Arrays are </a:t>
            </a:r>
            <a:r>
              <a:rPr lang="en-US" dirty="0" smtClean="0"/>
              <a:t>object, It </a:t>
            </a:r>
            <a:r>
              <a:rPr lang="en-US" dirty="0" smtClean="0"/>
              <a:t>has properties and methods</a:t>
            </a:r>
          </a:p>
          <a:p>
            <a:r>
              <a:rPr lang="en-US" dirty="0" smtClean="0"/>
              <a:t>Length is property</a:t>
            </a:r>
          </a:p>
          <a:p>
            <a:r>
              <a:rPr lang="en-US" dirty="0" smtClean="0"/>
              <a:t>Add element: push</a:t>
            </a:r>
          </a:p>
          <a:p>
            <a:r>
              <a:rPr lang="en-US" dirty="0" err="1" smtClean="0"/>
              <a:t>Array.isArray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  <a:r>
              <a:rPr lang="en-US" dirty="0"/>
              <a:t>   // </a:t>
            </a:r>
            <a:r>
              <a:rPr lang="en-US" dirty="0" smtClean="0"/>
              <a:t>used to check it is array or </a:t>
            </a:r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Arrays to </a:t>
            </a:r>
            <a:r>
              <a:rPr lang="en-US" dirty="0" smtClean="0"/>
              <a:t>Strings: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smtClean="0"/>
              <a:t>The join() method </a:t>
            </a:r>
            <a:r>
              <a:rPr lang="en-US" dirty="0" smtClean="0"/>
              <a:t>joins </a:t>
            </a:r>
            <a:r>
              <a:rPr lang="en-US" dirty="0" smtClean="0"/>
              <a:t>all array elements into a </a:t>
            </a:r>
            <a:r>
              <a:rPr lang="en-US" dirty="0" smtClean="0"/>
              <a:t>string</a:t>
            </a:r>
            <a:endParaRPr lang="en-US" dirty="0" smtClean="0"/>
          </a:p>
          <a:p>
            <a:r>
              <a:rPr lang="en-US" dirty="0" smtClean="0"/>
              <a:t>The pop() method removes the last element from an </a:t>
            </a:r>
            <a:r>
              <a:rPr lang="en-US" dirty="0" smtClean="0"/>
              <a:t>array</a:t>
            </a:r>
            <a:endParaRPr lang="en-US" dirty="0" smtClean="0"/>
          </a:p>
          <a:p>
            <a:r>
              <a:rPr lang="en-US" dirty="0" smtClean="0"/>
              <a:t>The pop() method returns the value that was "popped out</a:t>
            </a:r>
            <a:r>
              <a:rPr lang="en-US" dirty="0" smtClean="0"/>
              <a:t>"</a:t>
            </a:r>
            <a:endParaRPr lang="en-US" dirty="0" smtClean="0"/>
          </a:p>
          <a:p>
            <a:r>
              <a:rPr lang="en-US" dirty="0" smtClean="0"/>
              <a:t>The push() method adds a new element to an array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shift() method removes the first </a:t>
            </a:r>
            <a:r>
              <a:rPr lang="en-US" dirty="0" smtClean="0"/>
              <a:t>element </a:t>
            </a:r>
            <a:r>
              <a:rPr lang="en-US" dirty="0" smtClean="0"/>
              <a:t>and "shifts" </a:t>
            </a:r>
            <a:r>
              <a:rPr lang="en-US" dirty="0" smtClean="0"/>
              <a:t>other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unshift</a:t>
            </a:r>
            <a:r>
              <a:rPr lang="en-US" dirty="0" smtClean="0"/>
              <a:t>() method adds a new </a:t>
            </a:r>
            <a:r>
              <a:rPr lang="en-US" dirty="0" smtClean="0"/>
              <a:t>element to an array (at the beginning), and "</a:t>
            </a:r>
            <a:r>
              <a:rPr lang="en-US" dirty="0" err="1" smtClean="0"/>
              <a:t>unshifts</a:t>
            </a:r>
            <a:r>
              <a:rPr lang="en-US" dirty="0" smtClean="0"/>
              <a:t>" older elements</a:t>
            </a:r>
          </a:p>
        </p:txBody>
      </p:sp>
    </p:spTree>
    <p:extLst>
      <p:ext uri="{BB962C8B-B14F-4D97-AF65-F5344CB8AC3E}">
        <p14:creationId xmlns:p14="http://schemas.microsoft.com/office/powerpoint/2010/main" val="122570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Elements: delete 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splice() method can be used to add new items to an array: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Arr.slice</a:t>
            </a:r>
            <a:r>
              <a:rPr lang="en-US" dirty="0" smtClean="0"/>
              <a:t>(2</a:t>
            </a:r>
            <a:r>
              <a:rPr lang="en-US" dirty="0" smtClean="0"/>
              <a:t>, 0, “first”, “second”);</a:t>
            </a:r>
          </a:p>
          <a:p>
            <a:pPr marL="0" indent="0">
              <a:buNone/>
            </a:pPr>
            <a:r>
              <a:rPr lang="en-US" dirty="0" smtClean="0"/>
              <a:t>    First </a:t>
            </a:r>
            <a:r>
              <a:rPr lang="en-US" dirty="0" smtClean="0"/>
              <a:t>parameter: position where element to be added</a:t>
            </a:r>
          </a:p>
          <a:p>
            <a:pPr marL="0" indent="0">
              <a:buNone/>
            </a:pPr>
            <a:r>
              <a:rPr lang="en-US" dirty="0" smtClean="0"/>
              <a:t>    Second </a:t>
            </a:r>
            <a:r>
              <a:rPr lang="en-US" dirty="0" smtClean="0"/>
              <a:t>parameter: how many elements to be deleted</a:t>
            </a:r>
          </a:p>
          <a:p>
            <a:pPr marL="0" indent="0">
              <a:buNone/>
            </a:pPr>
            <a:r>
              <a:rPr lang="en-US" dirty="0" smtClean="0"/>
              <a:t>    Rest </a:t>
            </a:r>
            <a:r>
              <a:rPr lang="en-US" dirty="0" smtClean="0"/>
              <a:t>of parameters: new element to be added</a:t>
            </a:r>
          </a:p>
          <a:p>
            <a:pPr marL="0" indent="0">
              <a:buNone/>
            </a:pPr>
            <a:r>
              <a:rPr lang="en-US" dirty="0" smtClean="0"/>
              <a:t>    Splice</a:t>
            </a:r>
            <a:r>
              <a:rPr lang="en-US" dirty="0" smtClean="0"/>
              <a:t>() can be used to remove element with first 2 parameters only</a:t>
            </a:r>
          </a:p>
          <a:p>
            <a:r>
              <a:rPr lang="en-US" dirty="0" smtClean="0"/>
              <a:t>The slice() method slices out a piece of an array into a new </a:t>
            </a:r>
            <a:r>
              <a:rPr lang="en-US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4800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does not remove any elements from the source array. </a:t>
            </a:r>
          </a:p>
          <a:p>
            <a:r>
              <a:rPr lang="en-US" dirty="0"/>
              <a:t>It can take parameter also. </a:t>
            </a:r>
          </a:p>
          <a:p>
            <a:r>
              <a:rPr lang="en-US" dirty="0"/>
              <a:t>The slice() method can take two arguments like slice(1, 3)</a:t>
            </a:r>
          </a:p>
          <a:p>
            <a:r>
              <a:rPr lang="en-US" dirty="0" smtClean="0"/>
              <a:t>Sort</a:t>
            </a:r>
            <a:r>
              <a:rPr lang="en-US" dirty="0" smtClean="0"/>
              <a:t>() and reverse() are used for sorting</a:t>
            </a:r>
          </a:p>
          <a:p>
            <a:r>
              <a:rPr lang="en-US" dirty="0" smtClean="0"/>
              <a:t>By default, the sort() function sorts values as strings. Pass function to sort numeric values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[40, 100, 1, 5, 25, 10];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arr.sort</a:t>
            </a:r>
            <a:r>
              <a:rPr lang="en-US" dirty="0" smtClean="0"/>
              <a:t>(function(a</a:t>
            </a:r>
            <a:r>
              <a:rPr lang="en-US" dirty="0"/>
              <a:t>, b){return a - b</a:t>
            </a:r>
            <a:r>
              <a:rPr lang="en-US" dirty="0" smtClean="0"/>
              <a:t>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27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iteration methods operate on every array item.</a:t>
            </a:r>
          </a:p>
          <a:p>
            <a:r>
              <a:rPr lang="en-US" dirty="0" err="1"/>
              <a:t>Array.forEach</a:t>
            </a:r>
            <a:r>
              <a:rPr lang="en-US" dirty="0"/>
              <a:t>()</a:t>
            </a:r>
          </a:p>
          <a:p>
            <a:r>
              <a:rPr lang="en-US" dirty="0" err="1"/>
              <a:t>Array.map</a:t>
            </a:r>
            <a:r>
              <a:rPr lang="en-US" dirty="0"/>
              <a:t>()</a:t>
            </a:r>
          </a:p>
          <a:p>
            <a:r>
              <a:rPr lang="en-US" dirty="0" err="1"/>
              <a:t>Array.filter</a:t>
            </a:r>
            <a:r>
              <a:rPr lang="en-US" dirty="0"/>
              <a:t>()</a:t>
            </a:r>
          </a:p>
          <a:p>
            <a:r>
              <a:rPr lang="en-US" dirty="0" err="1"/>
              <a:t>Array.reduce</a:t>
            </a:r>
            <a:r>
              <a:rPr lang="en-US" dirty="0"/>
              <a:t>()</a:t>
            </a:r>
          </a:p>
          <a:p>
            <a:r>
              <a:rPr lang="en-US" dirty="0" err="1"/>
              <a:t>Array.find</a:t>
            </a:r>
            <a:r>
              <a:rPr lang="en-US" dirty="0"/>
              <a:t>()</a:t>
            </a:r>
          </a:p>
          <a:p>
            <a:r>
              <a:rPr lang="en-US" dirty="0" err="1"/>
              <a:t>Array.findIndex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3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object is used to create and manipulate date</a:t>
            </a:r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 d = new Date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new Date()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 Date(</a:t>
            </a:r>
            <a:r>
              <a:rPr lang="en-US" i="1" dirty="0"/>
              <a:t>year, month, day, hours, minutes, seconds, milliseconds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less arguments can be passed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 Date(</a:t>
            </a:r>
            <a:r>
              <a:rPr lang="en-US" i="1" dirty="0"/>
              <a:t>milliseconds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 </a:t>
            </a:r>
            <a:r>
              <a:rPr lang="en-US" dirty="0" smtClean="0"/>
              <a:t>Date(</a:t>
            </a:r>
            <a:r>
              <a:rPr lang="en-US" i="1" dirty="0" smtClean="0"/>
              <a:t>date string</a:t>
            </a:r>
            <a:r>
              <a:rPr lang="en-US" dirty="0" smtClean="0"/>
              <a:t>)</a:t>
            </a:r>
          </a:p>
          <a:p>
            <a:r>
              <a:rPr lang="en-US" dirty="0" err="1"/>
              <a:t>var</a:t>
            </a:r>
            <a:r>
              <a:rPr lang="en-US" dirty="0"/>
              <a:t> d = new Date("October </a:t>
            </a:r>
            <a:r>
              <a:rPr lang="en-US" dirty="0" smtClean="0"/>
              <a:t>15, 2019 12:22:00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the programming language </a:t>
            </a:r>
            <a:r>
              <a:rPr lang="en-US" dirty="0" smtClean="0"/>
              <a:t>for</a:t>
            </a:r>
            <a:r>
              <a:rPr lang="en-US" dirty="0" smtClean="0"/>
              <a:t> HTML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 smtClean="0"/>
              <a:t>basic understanding of HTML, CSS,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/>
              <a:t>JavaScript is a cross-platform, object-oriented scripting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It </a:t>
            </a:r>
            <a:r>
              <a:rPr lang="en-US" dirty="0"/>
              <a:t>is a small and lightweight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JavaScript </a:t>
            </a:r>
            <a:r>
              <a:rPr lang="en-US" dirty="0"/>
              <a:t>can be connected to the objects of its environment to provide programmatic control over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formats</a:t>
            </a:r>
          </a:p>
          <a:p>
            <a:pPr marL="0" indent="0">
              <a:buNone/>
            </a:pPr>
            <a:r>
              <a:rPr lang="en-US" dirty="0" smtClean="0"/>
              <a:t>   ISO </a:t>
            </a:r>
            <a:r>
              <a:rPr lang="en-US" dirty="0" smtClean="0"/>
              <a:t>Date	"2019-03-16" (The International Standard)</a:t>
            </a:r>
          </a:p>
          <a:p>
            <a:pPr marL="0" indent="0">
              <a:buNone/>
            </a:pPr>
            <a:r>
              <a:rPr lang="en-US" dirty="0" smtClean="0"/>
              <a:t>   Short </a:t>
            </a:r>
            <a:r>
              <a:rPr lang="en-US" dirty="0" smtClean="0"/>
              <a:t>Date	"03/16/2019"</a:t>
            </a:r>
          </a:p>
          <a:p>
            <a:pPr marL="0" indent="0">
              <a:buNone/>
            </a:pPr>
            <a:r>
              <a:rPr lang="en-US" dirty="0" smtClean="0"/>
              <a:t>   Long </a:t>
            </a:r>
            <a:r>
              <a:rPr lang="en-US" dirty="0" smtClean="0"/>
              <a:t>Date	"Mar 16 2019" or “16 Mar 2019“</a:t>
            </a:r>
          </a:p>
          <a:p>
            <a:r>
              <a:rPr lang="en-US" dirty="0" smtClean="0"/>
              <a:t>JavaScript Date Output: </a:t>
            </a:r>
            <a:r>
              <a:rPr lang="en-US" dirty="0"/>
              <a:t>Wed Mar </a:t>
            </a:r>
            <a:r>
              <a:rPr lang="en-US" dirty="0" smtClean="0"/>
              <a:t>16 2019 06:20:00 </a:t>
            </a:r>
            <a:r>
              <a:rPr lang="en-US" dirty="0"/>
              <a:t>GMT+0530 </a:t>
            </a:r>
            <a:r>
              <a:rPr lang="en-US" dirty="0" smtClean="0"/>
              <a:t>(IST)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8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  <a:r>
              <a:rPr lang="en-US" dirty="0" err="1" smtClean="0"/>
              <a:t>getFullYear</a:t>
            </a:r>
            <a:r>
              <a:rPr lang="en-US" dirty="0" smtClean="0"/>
              <a:t>(), </a:t>
            </a:r>
            <a:r>
              <a:rPr lang="en-US" dirty="0" err="1" smtClean="0"/>
              <a:t>getMonth</a:t>
            </a:r>
            <a:r>
              <a:rPr lang="en-US" dirty="0" smtClean="0"/>
              <a:t>(), </a:t>
            </a:r>
            <a:r>
              <a:rPr lang="en-US" dirty="0" err="1" smtClean="0"/>
              <a:t>getDate</a:t>
            </a:r>
            <a:r>
              <a:rPr lang="en-US" dirty="0" smtClean="0"/>
              <a:t>(), </a:t>
            </a:r>
            <a:r>
              <a:rPr lang="en-US" dirty="0" err="1" smtClean="0"/>
              <a:t>getHours</a:t>
            </a:r>
            <a:r>
              <a:rPr lang="en-US" dirty="0" smtClean="0"/>
              <a:t>(), </a:t>
            </a:r>
            <a:r>
              <a:rPr lang="en-US" dirty="0" err="1" smtClean="0"/>
              <a:t>getMinutes</a:t>
            </a:r>
            <a:r>
              <a:rPr lang="en-US" dirty="0" smtClean="0"/>
              <a:t>(), </a:t>
            </a:r>
            <a:r>
              <a:rPr lang="en-US" dirty="0" err="1" smtClean="0"/>
              <a:t>getSeconds</a:t>
            </a:r>
            <a:r>
              <a:rPr lang="en-US" dirty="0" smtClean="0"/>
              <a:t>(), </a:t>
            </a:r>
            <a:r>
              <a:rPr lang="en-US" dirty="0" err="1" smtClean="0"/>
              <a:t>getMilliseconds</a:t>
            </a:r>
            <a:r>
              <a:rPr lang="en-US" dirty="0" smtClean="0"/>
              <a:t>(), </a:t>
            </a:r>
            <a:r>
              <a:rPr lang="en-US" dirty="0" err="1" smtClean="0"/>
              <a:t>getTime</a:t>
            </a:r>
            <a:r>
              <a:rPr lang="en-US" dirty="0" smtClean="0"/>
              <a:t>(), </a:t>
            </a:r>
            <a:r>
              <a:rPr lang="en-US" dirty="0" err="1" smtClean="0"/>
              <a:t>getDay</a:t>
            </a:r>
            <a:r>
              <a:rPr lang="en-US" dirty="0" smtClean="0"/>
              <a:t>(), </a:t>
            </a:r>
            <a:r>
              <a:rPr lang="en-US" dirty="0" err="1" smtClean="0"/>
              <a:t>Date.now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UTC date methods: </a:t>
            </a:r>
            <a:r>
              <a:rPr lang="en-US" dirty="0" err="1" smtClean="0"/>
              <a:t>getUTCDate</a:t>
            </a:r>
            <a:r>
              <a:rPr lang="en-US" dirty="0" smtClean="0"/>
              <a:t>(), </a:t>
            </a:r>
            <a:r>
              <a:rPr lang="en-US" dirty="0" err="1" smtClean="0"/>
              <a:t>getUTCDay</a:t>
            </a:r>
            <a:r>
              <a:rPr lang="en-US" dirty="0" smtClean="0"/>
              <a:t>(), </a:t>
            </a:r>
            <a:r>
              <a:rPr lang="en-US" dirty="0" err="1" smtClean="0"/>
              <a:t>getUTCFullYear</a:t>
            </a:r>
            <a:r>
              <a:rPr lang="en-US" dirty="0" smtClean="0"/>
              <a:t>(), </a:t>
            </a:r>
            <a:r>
              <a:rPr lang="en-US" dirty="0" err="1" smtClean="0"/>
              <a:t>getUTCHours</a:t>
            </a:r>
            <a:r>
              <a:rPr lang="en-US" dirty="0" smtClean="0"/>
              <a:t>(), </a:t>
            </a:r>
            <a:r>
              <a:rPr lang="en-US" dirty="0" err="1" smtClean="0"/>
              <a:t>getUTCMilliseconds</a:t>
            </a:r>
            <a:r>
              <a:rPr lang="en-US" dirty="0" smtClean="0"/>
              <a:t>(), </a:t>
            </a:r>
            <a:r>
              <a:rPr lang="en-US" dirty="0" err="1" smtClean="0"/>
              <a:t>getUTCMinutes</a:t>
            </a:r>
            <a:r>
              <a:rPr lang="en-US" dirty="0" smtClean="0"/>
              <a:t>(), </a:t>
            </a:r>
            <a:r>
              <a:rPr lang="en-US" dirty="0" err="1" smtClean="0"/>
              <a:t>getUTCMonth</a:t>
            </a:r>
            <a:r>
              <a:rPr lang="en-US" dirty="0" smtClean="0"/>
              <a:t>(), </a:t>
            </a:r>
            <a:r>
              <a:rPr lang="en-US" dirty="0" err="1" smtClean="0"/>
              <a:t>getUTCSeconds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 methods: </a:t>
            </a:r>
            <a:r>
              <a:rPr lang="en-US" dirty="0" err="1" smtClean="0"/>
              <a:t>setDate</a:t>
            </a:r>
            <a:r>
              <a:rPr lang="en-US" dirty="0" smtClean="0"/>
              <a:t>(), </a:t>
            </a:r>
            <a:r>
              <a:rPr lang="en-US" dirty="0" err="1" smtClean="0"/>
              <a:t>setFullYear</a:t>
            </a:r>
            <a:r>
              <a:rPr lang="en-US" dirty="0" smtClean="0"/>
              <a:t>(), </a:t>
            </a:r>
            <a:r>
              <a:rPr lang="en-US" dirty="0" err="1" smtClean="0"/>
              <a:t>setHours</a:t>
            </a:r>
            <a:r>
              <a:rPr lang="en-US" dirty="0" smtClean="0"/>
              <a:t>(), </a:t>
            </a:r>
            <a:r>
              <a:rPr lang="en-US" dirty="0" err="1" smtClean="0"/>
              <a:t>setMilliseconds</a:t>
            </a:r>
            <a:r>
              <a:rPr lang="en-US" dirty="0" smtClean="0"/>
              <a:t>(), </a:t>
            </a:r>
            <a:r>
              <a:rPr lang="en-US" dirty="0" err="1" smtClean="0"/>
              <a:t>setMinutes</a:t>
            </a:r>
            <a:r>
              <a:rPr lang="en-US" dirty="0" smtClean="0"/>
              <a:t>(), </a:t>
            </a:r>
            <a:r>
              <a:rPr lang="en-US" dirty="0" err="1" smtClean="0"/>
              <a:t>setMonth</a:t>
            </a:r>
            <a:r>
              <a:rPr lang="en-US" dirty="0" smtClean="0"/>
              <a:t>(), </a:t>
            </a:r>
            <a:r>
              <a:rPr lang="en-US" dirty="0" err="1" smtClean="0"/>
              <a:t>setSeconds</a:t>
            </a:r>
            <a:r>
              <a:rPr lang="en-US" dirty="0" smtClean="0"/>
              <a:t>(), </a:t>
            </a:r>
            <a:r>
              <a:rPr lang="en-US" dirty="0" err="1" smtClean="0"/>
              <a:t>setTime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9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Math.PI</a:t>
            </a:r>
            <a:r>
              <a:rPr lang="en-US" dirty="0"/>
              <a:t>;            // returns 3.141592653589793</a:t>
            </a:r>
          </a:p>
          <a:p>
            <a:r>
              <a:rPr lang="en-US" dirty="0" err="1"/>
              <a:t>Math.round</a:t>
            </a:r>
            <a:r>
              <a:rPr lang="en-US" dirty="0" smtClean="0"/>
              <a:t>(), </a:t>
            </a:r>
            <a:r>
              <a:rPr lang="en-US" dirty="0" err="1" smtClean="0"/>
              <a:t>Math.pow</a:t>
            </a:r>
            <a:r>
              <a:rPr lang="en-US" dirty="0" smtClean="0"/>
              <a:t>(), </a:t>
            </a:r>
            <a:r>
              <a:rPr lang="en-US" dirty="0" err="1" smtClean="0"/>
              <a:t>Math.abs</a:t>
            </a:r>
            <a:r>
              <a:rPr lang="en-US" dirty="0"/>
              <a:t>()</a:t>
            </a:r>
          </a:p>
          <a:p>
            <a:r>
              <a:rPr lang="en-US" dirty="0" err="1"/>
              <a:t>Math.ceil</a:t>
            </a:r>
            <a:r>
              <a:rPr lang="en-US" dirty="0" smtClean="0"/>
              <a:t>(), </a:t>
            </a:r>
            <a:r>
              <a:rPr lang="en-US" dirty="0" err="1" smtClean="0"/>
              <a:t>Math.floor</a:t>
            </a:r>
            <a:r>
              <a:rPr lang="en-US" dirty="0"/>
              <a:t>(), </a:t>
            </a:r>
            <a:r>
              <a:rPr lang="en-US" dirty="0" err="1"/>
              <a:t>Math.sqrt</a:t>
            </a:r>
            <a:r>
              <a:rPr lang="en-US" dirty="0"/>
              <a:t>(),</a:t>
            </a:r>
            <a:endParaRPr lang="en-US" dirty="0"/>
          </a:p>
          <a:p>
            <a:r>
              <a:rPr lang="en-US" dirty="0" err="1"/>
              <a:t>Math.sin</a:t>
            </a:r>
            <a:r>
              <a:rPr lang="en-US" dirty="0" smtClean="0"/>
              <a:t>(), </a:t>
            </a:r>
            <a:r>
              <a:rPr lang="en-US" dirty="0" err="1" smtClean="0"/>
              <a:t>Math.cos</a:t>
            </a:r>
            <a:r>
              <a:rPr lang="en-US" dirty="0" smtClean="0"/>
              <a:t>(), </a:t>
            </a:r>
            <a:r>
              <a:rPr lang="en-US" dirty="0" err="1" smtClean="0"/>
              <a:t>Math.min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Math.max</a:t>
            </a:r>
            <a:r>
              <a:rPr lang="en-US" dirty="0"/>
              <a:t>()</a:t>
            </a:r>
          </a:p>
          <a:p>
            <a:r>
              <a:rPr lang="en-US" dirty="0" err="1" smtClean="0"/>
              <a:t>Math.random</a:t>
            </a:r>
            <a:r>
              <a:rPr lang="en-US" dirty="0" smtClean="0"/>
              <a:t>() returns a random number between 0 (inclusive),  and 1 (exclusive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Multiply </a:t>
            </a:r>
            <a:r>
              <a:rPr lang="en-US" dirty="0" smtClean="0"/>
              <a:t>with proper number to get higher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represent true or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2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and 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If…else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</a:t>
            </a:r>
            <a:r>
              <a:rPr lang="en-US" dirty="0" smtClean="0"/>
              <a:t>(===)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20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while, do…while</a:t>
            </a:r>
          </a:p>
          <a:p>
            <a:r>
              <a:rPr lang="en-US" dirty="0" smtClean="0"/>
              <a:t>for/in </a:t>
            </a:r>
            <a:r>
              <a:rPr lang="en-US" dirty="0"/>
              <a:t>statement loops through the properties of an object</a:t>
            </a:r>
          </a:p>
          <a:p>
            <a:r>
              <a:rPr lang="en-US" dirty="0" smtClean="0"/>
              <a:t>for/of </a:t>
            </a:r>
            <a:r>
              <a:rPr lang="en-US" dirty="0"/>
              <a:t>statement loops through the values of an </a:t>
            </a:r>
            <a:r>
              <a:rPr lang="en-US" dirty="0" err="1"/>
              <a:t>iterable</a:t>
            </a:r>
            <a:r>
              <a:rPr lang="en-US" dirty="0"/>
              <a:t> objects</a:t>
            </a:r>
          </a:p>
          <a:p>
            <a:r>
              <a:rPr lang="en-US" dirty="0"/>
              <a:t>for/of lets you loop over data structures </a:t>
            </a:r>
            <a:r>
              <a:rPr lang="en-US" dirty="0" smtClean="0"/>
              <a:t>such </a:t>
            </a:r>
            <a:r>
              <a:rPr lang="en-US" dirty="0"/>
              <a:t>as Arrays, Strings,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39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a sequence of characters that forms a </a:t>
            </a:r>
            <a:r>
              <a:rPr lang="en-US" b="1" dirty="0"/>
              <a:t>search pattern</a:t>
            </a:r>
            <a:r>
              <a:rPr lang="en-US" dirty="0"/>
              <a:t>.</a:t>
            </a:r>
          </a:p>
          <a:p>
            <a:r>
              <a:rPr lang="en-US" dirty="0"/>
              <a:t>When you search for data in a text, you can use this search </a:t>
            </a:r>
            <a:r>
              <a:rPr lang="en-US" dirty="0" smtClean="0"/>
              <a:t>pattern</a:t>
            </a:r>
            <a:endParaRPr lang="en-US" dirty="0"/>
          </a:p>
          <a:p>
            <a:r>
              <a:rPr lang="en-US" dirty="0"/>
              <a:t>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modifiers</a:t>
            </a:r>
            <a:r>
              <a:rPr lang="en-US" dirty="0"/>
              <a:t>;</a:t>
            </a:r>
          </a:p>
          <a:p>
            <a:r>
              <a:rPr lang="en-US" dirty="0" smtClean="0"/>
              <a:t>Modifiers: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case </a:t>
            </a:r>
            <a:r>
              <a:rPr lang="en-US" dirty="0" smtClean="0">
                <a:sym typeface="Wingdings" panose="05000000000000000000" pitchFamily="2" charset="2"/>
              </a:rPr>
              <a:t>in-sensitive</a:t>
            </a:r>
            <a:r>
              <a:rPr lang="en-US" dirty="0" smtClean="0">
                <a:sym typeface="Wingdings" panose="05000000000000000000" pitchFamily="2" charset="2"/>
              </a:rPr>
              <a:t>, g global match, m  multiline matching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Pattern: [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] any character a, b, c, [0-9] number between 0 to 9, (</a:t>
            </a:r>
            <a:r>
              <a:rPr lang="en-US" dirty="0" err="1" smtClean="0">
                <a:sym typeface="Wingdings" panose="05000000000000000000" pitchFamily="2" charset="2"/>
              </a:rPr>
              <a:t>a|b</a:t>
            </a:r>
            <a:r>
              <a:rPr lang="en-US" dirty="0" smtClean="0">
                <a:sym typeface="Wingdings" panose="05000000000000000000" pitchFamily="2" charset="2"/>
              </a:rPr>
              <a:t>)  a or b,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9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Try, catch, throw, finally</a:t>
            </a:r>
          </a:p>
          <a:p>
            <a:r>
              <a:rPr lang="en-US" dirty="0" smtClean="0"/>
              <a:t>Error object throw when exception occurs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smtClean="0"/>
              <a:t>object contains name and </a:t>
            </a:r>
            <a:r>
              <a:rPr lang="en-US" dirty="0" smtClean="0"/>
              <a:t>message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703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</a:t>
            </a:r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Hoisting is </a:t>
            </a:r>
            <a:r>
              <a:rPr lang="en-US" dirty="0" smtClean="0"/>
              <a:t>default </a:t>
            </a:r>
            <a:r>
              <a:rPr lang="en-US" dirty="0"/>
              <a:t>behavior of moving declarations to the </a:t>
            </a:r>
            <a:r>
              <a:rPr lang="en-US" dirty="0" smtClean="0"/>
              <a:t>top</a:t>
            </a:r>
            <a:endParaRPr lang="en-US" dirty="0"/>
          </a:p>
          <a:p>
            <a:r>
              <a:rPr lang="en-US" dirty="0" smtClean="0"/>
              <a:t>variable </a:t>
            </a:r>
            <a:r>
              <a:rPr lang="en-US" dirty="0"/>
              <a:t>can be used before it has been declared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Variables </a:t>
            </a:r>
            <a:r>
              <a:rPr lang="en-US" dirty="0" smtClean="0"/>
              <a:t>and constants declared with let or </a:t>
            </a:r>
            <a:r>
              <a:rPr lang="en-US" dirty="0" err="1" smtClean="0"/>
              <a:t>const</a:t>
            </a:r>
            <a:r>
              <a:rPr lang="en-US" dirty="0" smtClean="0"/>
              <a:t> are not hoisted</a:t>
            </a:r>
          </a:p>
          <a:p>
            <a:r>
              <a:rPr lang="en-US" dirty="0"/>
              <a:t>JavaScript only hoists declarations, not </a:t>
            </a:r>
            <a:r>
              <a:rPr lang="en-US" dirty="0" smtClean="0"/>
              <a:t>initializations</a:t>
            </a:r>
            <a:endParaRPr lang="en-US" dirty="0"/>
          </a:p>
          <a:p>
            <a:r>
              <a:rPr lang="en-US" dirty="0"/>
              <a:t>Hoisting is </a:t>
            </a:r>
            <a:r>
              <a:rPr lang="en-US" dirty="0" smtClean="0"/>
              <a:t>an </a:t>
            </a:r>
            <a:r>
              <a:rPr lang="en-US" dirty="0"/>
              <a:t>unknown or overlooked behavior of </a:t>
            </a:r>
            <a:r>
              <a:rPr lang="en-US" dirty="0" smtClean="0"/>
              <a:t>JavaScript</a:t>
            </a:r>
            <a:endParaRPr lang="en-US" dirty="0"/>
          </a:p>
          <a:p>
            <a:r>
              <a:rPr lang="en-US" dirty="0"/>
              <a:t>To avoid bugs, always declare all variables at the </a:t>
            </a:r>
            <a:r>
              <a:rPr lang="en-US" dirty="0" smtClean="0"/>
              <a:t>beginning</a:t>
            </a:r>
            <a:endParaRPr lang="en-US" dirty="0" smtClean="0"/>
          </a:p>
          <a:p>
            <a:r>
              <a:rPr lang="en-US" dirty="0" smtClean="0"/>
              <a:t>strict </a:t>
            </a:r>
            <a:r>
              <a:rPr lang="en-US" dirty="0"/>
              <a:t>mode does not allow variables to be used </a:t>
            </a:r>
            <a:r>
              <a:rPr lang="en-US" dirty="0" smtClean="0"/>
              <a:t>without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3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Use </a:t>
            </a:r>
            <a:r>
              <a:rPr lang="en-US" dirty="0" smtClean="0"/>
              <a:t>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"use </a:t>
            </a:r>
            <a:r>
              <a:rPr lang="en-US" dirty="0" smtClean="0"/>
              <a:t>strict"  Defines </a:t>
            </a:r>
            <a:r>
              <a:rPr lang="en-US" dirty="0" smtClean="0"/>
              <a:t>code should be executed in "strict mode</a:t>
            </a:r>
            <a:r>
              <a:rPr lang="en-US" dirty="0" smtClean="0"/>
              <a:t>"</a:t>
            </a:r>
            <a:endParaRPr lang="en-US" dirty="0" smtClean="0"/>
          </a:p>
          <a:p>
            <a:r>
              <a:rPr lang="en-US" dirty="0" smtClean="0"/>
              <a:t>The "use strict" directive was new in ECMAScript version </a:t>
            </a:r>
            <a:r>
              <a:rPr lang="en-US" dirty="0" smtClean="0"/>
              <a:t>5</a:t>
            </a:r>
            <a:endParaRPr lang="en-US" dirty="0" smtClean="0"/>
          </a:p>
          <a:p>
            <a:r>
              <a:rPr lang="en-US" dirty="0" smtClean="0"/>
              <a:t>Added at beginning </a:t>
            </a:r>
            <a:r>
              <a:rPr lang="en-US" dirty="0" smtClean="0"/>
              <a:t>of a script or a </a:t>
            </a:r>
            <a:r>
              <a:rPr lang="en-US" dirty="0" smtClean="0"/>
              <a:t>function</a:t>
            </a:r>
            <a:endParaRPr lang="en-US" dirty="0" smtClean="0"/>
          </a:p>
          <a:p>
            <a:r>
              <a:rPr lang="en-US" dirty="0" smtClean="0"/>
              <a:t>Makes </a:t>
            </a:r>
            <a:r>
              <a:rPr lang="en-US" dirty="0"/>
              <a:t>it </a:t>
            </a:r>
            <a:r>
              <a:rPr lang="en-US" dirty="0" smtClean="0"/>
              <a:t>easy </a:t>
            </a:r>
            <a:r>
              <a:rPr lang="en-US" dirty="0"/>
              <a:t>to write "secure" </a:t>
            </a:r>
            <a:r>
              <a:rPr lang="en-US" dirty="0" smtClean="0"/>
              <a:t>JavaScript</a:t>
            </a:r>
            <a:endParaRPr lang="en-US" dirty="0"/>
          </a:p>
          <a:p>
            <a:r>
              <a:rPr lang="en-US" dirty="0" smtClean="0"/>
              <a:t>With strict mode : </a:t>
            </a:r>
            <a:r>
              <a:rPr lang="en-US" dirty="0"/>
              <a:t>Using a </a:t>
            </a:r>
            <a:r>
              <a:rPr lang="en-US" dirty="0" smtClean="0"/>
              <a:t>variable </a:t>
            </a:r>
            <a:r>
              <a:rPr lang="en-US" dirty="0"/>
              <a:t>without declaring </a:t>
            </a:r>
            <a:r>
              <a:rPr lang="en-US" dirty="0" smtClean="0"/>
              <a:t>it, </a:t>
            </a:r>
            <a:r>
              <a:rPr lang="en-US" dirty="0"/>
              <a:t>Deleting a variable (or object</a:t>
            </a:r>
            <a:r>
              <a:rPr lang="en-US" dirty="0" smtClean="0"/>
              <a:t>), </a:t>
            </a:r>
            <a:r>
              <a:rPr lang="en-US" dirty="0"/>
              <a:t>Deleting a </a:t>
            </a:r>
            <a:r>
              <a:rPr lang="en-US" dirty="0" smtClean="0"/>
              <a:t>function, </a:t>
            </a:r>
            <a:r>
              <a:rPr lang="en-US" dirty="0"/>
              <a:t>Duplicating a parameter </a:t>
            </a:r>
            <a:r>
              <a:rPr lang="en-US" dirty="0" smtClean="0"/>
              <a:t>name in function </a:t>
            </a:r>
            <a:r>
              <a:rPr lang="en-US" dirty="0" smtClean="0"/>
              <a:t>declaration</a:t>
            </a:r>
            <a:r>
              <a:rPr lang="en-US" dirty="0"/>
              <a:t> </a:t>
            </a:r>
            <a:r>
              <a:rPr lang="en-US" dirty="0" smtClean="0"/>
              <a:t>is not allowed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42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</a:t>
            </a:r>
            <a:r>
              <a:rPr lang="en-US" dirty="0" smtClean="0"/>
              <a:t>is implementation of </a:t>
            </a:r>
            <a:r>
              <a:rPr lang="en-US" dirty="0" smtClean="0"/>
              <a:t>ECMA standard </a:t>
            </a:r>
            <a:endParaRPr lang="en-US" dirty="0" smtClean="0"/>
          </a:p>
          <a:p>
            <a:r>
              <a:rPr lang="en-US" dirty="0" smtClean="0"/>
              <a:t>ECMAScript </a:t>
            </a:r>
            <a:r>
              <a:rPr lang="en-US" dirty="0" smtClean="0"/>
              <a:t>1, 2, 3, 4</a:t>
            </a:r>
            <a:endParaRPr lang="en-US" dirty="0" smtClean="0"/>
          </a:p>
          <a:p>
            <a:r>
              <a:rPr lang="en-US" dirty="0" smtClean="0"/>
              <a:t>ECMAScript 5 / 5.1 (es5)</a:t>
            </a:r>
          </a:p>
          <a:p>
            <a:r>
              <a:rPr lang="en-US" dirty="0" smtClean="0"/>
              <a:t>ECMAScript </a:t>
            </a:r>
            <a:r>
              <a:rPr lang="en-US" dirty="0" smtClean="0"/>
              <a:t>2015( es6)</a:t>
            </a:r>
          </a:p>
          <a:p>
            <a:r>
              <a:rPr lang="en-US" dirty="0" smtClean="0"/>
              <a:t>ECMAScript 2016( es7)</a:t>
            </a:r>
          </a:p>
          <a:p>
            <a:r>
              <a:rPr lang="en-US" dirty="0" smtClean="0"/>
              <a:t>ECMAScript 2017, 8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ECMAScript 2018,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ECMAScript 2019,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edition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0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 2015 or es6 introduced let and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/>
              <a:t>These two keywords provide Block Scope 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 smtClean="0"/>
              <a:t>Before </a:t>
            </a:r>
            <a:r>
              <a:rPr lang="en-US" dirty="0"/>
              <a:t>ES2015, </a:t>
            </a:r>
            <a:r>
              <a:rPr lang="en-US" dirty="0" smtClean="0"/>
              <a:t>only two scope</a:t>
            </a:r>
            <a:r>
              <a:rPr lang="en-US" dirty="0"/>
              <a:t>: Global Scope and Function </a:t>
            </a:r>
            <a:r>
              <a:rPr lang="en-US" dirty="0" smtClean="0"/>
              <a:t>Scope</a:t>
            </a:r>
            <a:endParaRPr lang="en-US" dirty="0"/>
          </a:p>
          <a:p>
            <a:r>
              <a:rPr lang="en-US" dirty="0" smtClean="0"/>
              <a:t>Variables declared with the let keyword can have Block </a:t>
            </a:r>
            <a:r>
              <a:rPr lang="en-US" dirty="0" smtClean="0"/>
              <a:t>Scope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556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were introduced in </a:t>
            </a:r>
            <a:r>
              <a:rPr lang="en-US" dirty="0" smtClean="0"/>
              <a:t>ES6</a:t>
            </a:r>
            <a:endParaRPr lang="en-US" dirty="0"/>
          </a:p>
          <a:p>
            <a:r>
              <a:rPr lang="en-US" dirty="0" smtClean="0"/>
              <a:t>Parameters can be passed and can return </a:t>
            </a:r>
            <a:r>
              <a:rPr lang="en-US" dirty="0" smtClean="0"/>
              <a:t>values </a:t>
            </a:r>
            <a:r>
              <a:rPr lang="en-US" dirty="0" smtClean="0"/>
              <a:t>also</a:t>
            </a:r>
          </a:p>
          <a:p>
            <a:r>
              <a:rPr lang="en-US" dirty="0" smtClean="0"/>
              <a:t>No binding of this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Example:  fun = () =&gt; {………….}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09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with console.log</a:t>
            </a:r>
          </a:p>
          <a:p>
            <a:r>
              <a:rPr lang="en-US" dirty="0" smtClean="0"/>
              <a:t>Possible by adding debugger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62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 are important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Other language like Java, C#, Ruby, Python,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everything is object</a:t>
            </a:r>
          </a:p>
          <a:p>
            <a:r>
              <a:rPr lang="en-US" dirty="0" smtClean="0"/>
              <a:t>Booleans can be objects (if defined with the new keyword)</a:t>
            </a:r>
          </a:p>
          <a:p>
            <a:r>
              <a:rPr lang="en-US" dirty="0" smtClean="0"/>
              <a:t>Numbers can be objects (if defined with the new keyword)</a:t>
            </a:r>
          </a:p>
          <a:p>
            <a:r>
              <a:rPr lang="en-US" dirty="0" smtClean="0"/>
              <a:t>Strings can be objects (if defined with the new keyword)</a:t>
            </a:r>
          </a:p>
          <a:p>
            <a:r>
              <a:rPr lang="en-US" dirty="0" smtClean="0"/>
              <a:t>Dates are always objects</a:t>
            </a:r>
          </a:p>
          <a:p>
            <a:r>
              <a:rPr lang="en-US" dirty="0" err="1" smtClean="0"/>
              <a:t>Maths</a:t>
            </a:r>
            <a:r>
              <a:rPr lang="en-US" dirty="0" smtClean="0"/>
              <a:t> are always objects</a:t>
            </a:r>
          </a:p>
          <a:p>
            <a:r>
              <a:rPr lang="en-US" dirty="0" smtClean="0"/>
              <a:t>Regular expressions are always objects</a:t>
            </a:r>
          </a:p>
          <a:p>
            <a:r>
              <a:rPr lang="en-US" dirty="0" smtClean="0"/>
              <a:t>Arrays are always objects</a:t>
            </a:r>
          </a:p>
          <a:p>
            <a:r>
              <a:rPr lang="en-US" dirty="0" smtClean="0"/>
              <a:t>Functions are always objects</a:t>
            </a:r>
          </a:p>
          <a:p>
            <a:r>
              <a:rPr lang="en-US" dirty="0" smtClean="0"/>
              <a:t>Objects are always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9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has properties and methods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also contains primitive values like number, string, Boolean, null, undefined</a:t>
            </a:r>
          </a:p>
          <a:p>
            <a:r>
              <a:rPr lang="en-US" dirty="0" smtClean="0"/>
              <a:t>Primitive values are immutable</a:t>
            </a:r>
          </a:p>
          <a:p>
            <a:r>
              <a:rPr lang="en-US" dirty="0" smtClean="0"/>
              <a:t>In object values are written as name: value pair</a:t>
            </a:r>
          </a:p>
          <a:p>
            <a:r>
              <a:rPr lang="en-US" dirty="0" smtClean="0"/>
              <a:t>A </a:t>
            </a:r>
            <a:r>
              <a:rPr lang="en-US" dirty="0"/>
              <a:t>JavaScript object is a collection of </a:t>
            </a:r>
            <a:r>
              <a:rPr lang="en-US" b="1" dirty="0"/>
              <a:t>named values</a:t>
            </a:r>
            <a:endParaRPr lang="en-US" dirty="0"/>
          </a:p>
          <a:p>
            <a:r>
              <a:rPr lang="en-US" dirty="0" smtClean="0"/>
              <a:t>Along with properties function can be added which manipulates variables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2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are actions that can be performed on objects.</a:t>
            </a:r>
          </a:p>
          <a:p>
            <a:r>
              <a:rPr lang="en-US" dirty="0"/>
              <a:t>Object properties can be both primitive values, other objects, and functions.</a:t>
            </a:r>
          </a:p>
          <a:p>
            <a:r>
              <a:rPr lang="en-US" dirty="0"/>
              <a:t>An object method is an object property containing a function definition.</a:t>
            </a:r>
          </a:p>
          <a:p>
            <a:r>
              <a:rPr lang="en-US" dirty="0" smtClean="0"/>
              <a:t>Object creation possible using: using literal, using new keyword, with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literal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= {name: ‘</a:t>
            </a:r>
            <a:r>
              <a:rPr lang="en-US" dirty="0" err="1" smtClean="0"/>
              <a:t>dmjadhav</a:t>
            </a:r>
            <a:r>
              <a:rPr lang="en-US" dirty="0" smtClean="0"/>
              <a:t>’, address:’</a:t>
            </a:r>
            <a:r>
              <a:rPr lang="en-US" dirty="0" err="1" smtClean="0"/>
              <a:t>pune</a:t>
            </a:r>
            <a:r>
              <a:rPr lang="en-US" dirty="0" smtClean="0"/>
              <a:t>’}</a:t>
            </a:r>
          </a:p>
          <a:p>
            <a:r>
              <a:rPr lang="en-US" dirty="0" smtClean="0"/>
              <a:t>Using new keyword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= new Object();</a:t>
            </a:r>
          </a:p>
          <a:p>
            <a:pPr marL="0" indent="0">
              <a:buNone/>
            </a:pPr>
            <a:r>
              <a:rPr lang="en-US" dirty="0" smtClean="0"/>
              <a:t>emp.name=‘</a:t>
            </a:r>
            <a:r>
              <a:rPr lang="en-US" dirty="0" err="1" smtClean="0"/>
              <a:t>dmjadhav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err="1" smtClean="0"/>
              <a:t>emp.address</a:t>
            </a:r>
            <a:r>
              <a:rPr lang="en-US" dirty="0" smtClean="0"/>
              <a:t> = ‘</a:t>
            </a:r>
            <a:r>
              <a:rPr lang="en-US" dirty="0" err="1" smtClean="0"/>
              <a:t>pune</a:t>
            </a:r>
            <a:r>
              <a:rPr lang="en-US" dirty="0" smtClean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977824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Values associated with object</a:t>
            </a:r>
          </a:p>
          <a:p>
            <a:pPr lvl="1"/>
            <a:r>
              <a:rPr lang="en-US" dirty="0" smtClean="0"/>
              <a:t>Object is collection of properties</a:t>
            </a:r>
          </a:p>
          <a:p>
            <a:pPr lvl="1"/>
            <a:r>
              <a:rPr lang="en-US" dirty="0" smtClean="0"/>
              <a:t>Properties can be added, deleted, updated</a:t>
            </a:r>
          </a:p>
          <a:p>
            <a:pPr lvl="1"/>
            <a:r>
              <a:rPr lang="en-US" dirty="0" smtClean="0"/>
              <a:t>Accessed using different syntax emp.name, </a:t>
            </a:r>
            <a:r>
              <a:rPr lang="en-US" dirty="0" err="1" smtClean="0"/>
              <a:t>emp</a:t>
            </a:r>
            <a:r>
              <a:rPr lang="en-US" dirty="0" smtClean="0"/>
              <a:t>[“name”]</a:t>
            </a:r>
          </a:p>
          <a:p>
            <a:pPr lvl="1"/>
            <a:r>
              <a:rPr lang="en-US" dirty="0" smtClean="0"/>
              <a:t>for…in can be used to loop through object properties</a:t>
            </a:r>
          </a:p>
          <a:p>
            <a:pPr lvl="1"/>
            <a:r>
              <a:rPr lang="en-US" dirty="0" smtClean="0"/>
              <a:t>New properties can be added like </a:t>
            </a:r>
            <a:r>
              <a:rPr lang="en-US" dirty="0" smtClean="0">
                <a:hlinkClick r:id="rId2"/>
              </a:rPr>
              <a:t>emp.email=dm@gmail.com</a:t>
            </a:r>
            <a:endParaRPr lang="en-US" dirty="0" smtClean="0"/>
          </a:p>
          <a:p>
            <a:pPr lvl="1"/>
            <a:r>
              <a:rPr lang="en-US" dirty="0" smtClean="0"/>
              <a:t>Properties can be deleted like </a:t>
            </a:r>
            <a:r>
              <a:rPr lang="en-US" dirty="0" err="1" smtClean="0"/>
              <a:t>emp.email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68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Along with properties object have methods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cal</a:t>
            </a:r>
            <a:r>
              <a:rPr lang="en-US" dirty="0" smtClean="0"/>
              <a:t>: function(){….}</a:t>
            </a:r>
          </a:p>
          <a:p>
            <a:pPr lvl="1"/>
            <a:r>
              <a:rPr lang="en-US" dirty="0" smtClean="0"/>
              <a:t>In function this refers to owner of function</a:t>
            </a:r>
          </a:p>
          <a:p>
            <a:pPr lvl="1"/>
            <a:r>
              <a:rPr lang="en-US" dirty="0" smtClean="0"/>
              <a:t>Accessed using </a:t>
            </a:r>
            <a:r>
              <a:rPr lang="en-US" dirty="0" err="1" smtClean="0"/>
              <a:t>objectName.methodName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Without (), function definition we will 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14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can have getters and setters method</a:t>
            </a:r>
          </a:p>
          <a:p>
            <a:r>
              <a:rPr lang="en-US" dirty="0" smtClean="0"/>
              <a:t>Getter method used to get value</a:t>
            </a:r>
          </a:p>
          <a:p>
            <a:r>
              <a:rPr lang="en-US" dirty="0" smtClean="0"/>
              <a:t>Setter method used to modify value</a:t>
            </a:r>
          </a:p>
          <a:p>
            <a:r>
              <a:rPr lang="en-US" dirty="0" smtClean="0"/>
              <a:t>Getter: get name(){ return name;}</a:t>
            </a:r>
          </a:p>
          <a:p>
            <a:r>
              <a:rPr lang="en-US" dirty="0" smtClean="0"/>
              <a:t>Setter: set name(name ) { this.name = name; }</a:t>
            </a:r>
          </a:p>
          <a:p>
            <a:r>
              <a:rPr lang="en-US" dirty="0" smtClean="0"/>
              <a:t>Difference between setter/getter and function is that setter/getter can be invoked just like property without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0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Javascript</a:t>
            </a:r>
            <a:r>
              <a:rPr lang="en-US" dirty="0" smtClean="0"/>
              <a:t>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manipulate DOM</a:t>
            </a:r>
          </a:p>
          <a:p>
            <a:r>
              <a:rPr lang="en-US" dirty="0" smtClean="0"/>
              <a:t>Change HTML contents</a:t>
            </a:r>
          </a:p>
          <a:p>
            <a:r>
              <a:rPr lang="en-US" dirty="0" smtClean="0"/>
              <a:t>Change HTML attribute values</a:t>
            </a:r>
          </a:p>
          <a:p>
            <a:r>
              <a:rPr lang="en-US" dirty="0" smtClean="0"/>
              <a:t>Change CSS </a:t>
            </a:r>
          </a:p>
          <a:p>
            <a:r>
              <a:rPr lang="en-US" dirty="0" smtClean="0"/>
              <a:t>Hide/show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using constructor</a:t>
            </a:r>
          </a:p>
          <a:p>
            <a:r>
              <a:rPr lang="en-US" dirty="0" smtClean="0"/>
              <a:t>Blueprint can  be created with constructor</a:t>
            </a:r>
          </a:p>
          <a:p>
            <a:r>
              <a:rPr lang="en-US" dirty="0"/>
              <a:t>Objects of the same type are created by calling the constructor function with the new </a:t>
            </a:r>
            <a:r>
              <a:rPr lang="en-US" dirty="0" smtClean="0"/>
              <a:t>keyword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emp</a:t>
            </a:r>
            <a:r>
              <a:rPr lang="en-US" dirty="0" smtClean="0"/>
              <a:t>(name, address){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this.name=name;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this.address</a:t>
            </a:r>
            <a:r>
              <a:rPr lang="en-US" dirty="0" smtClean="0"/>
              <a:t>=address;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e1 = new </a:t>
            </a:r>
            <a:r>
              <a:rPr lang="en-US" dirty="0" err="1" smtClean="0"/>
              <a:t>emp</a:t>
            </a:r>
            <a:r>
              <a:rPr lang="en-US" dirty="0" smtClean="0"/>
              <a:t>(‘</a:t>
            </a:r>
            <a:r>
              <a:rPr lang="en-US" dirty="0" err="1" smtClean="0"/>
              <a:t>dmjadhav</a:t>
            </a:r>
            <a:r>
              <a:rPr lang="en-US" dirty="0" smtClean="0"/>
              <a:t>’, ‘</a:t>
            </a:r>
            <a:r>
              <a:rPr lang="en-US" dirty="0" err="1" smtClean="0"/>
              <a:t>pune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/>
              <a:t>Properties/methods can be added or deleted from existing object </a:t>
            </a:r>
          </a:p>
        </p:txBody>
      </p:sp>
    </p:spTree>
    <p:extLst>
      <p:ext uri="{BB962C8B-B14F-4D97-AF65-F5344CB8AC3E}">
        <p14:creationId xmlns:p14="http://schemas.microsoft.com/office/powerpoint/2010/main" val="896927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object literals {} instead of new Object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Use string literals "" instead of new 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 </a:t>
            </a:r>
            <a:r>
              <a:rPr lang="en-US" dirty="0"/>
              <a:t>number literals 12345 instead of new Number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literals true / false instead of new Boolean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Use array literals [] instead of new Array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Use pattern literals /()/ instead of new </a:t>
            </a:r>
            <a:r>
              <a:rPr lang="en-US" dirty="0" err="1"/>
              <a:t>RegExp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Use function expressions () {} instead of new Function()</a:t>
            </a:r>
          </a:p>
        </p:txBody>
      </p:sp>
    </p:spTree>
    <p:extLst>
      <p:ext uri="{BB962C8B-B14F-4D97-AF65-F5344CB8AC3E}">
        <p14:creationId xmlns:p14="http://schemas.microsoft.com/office/powerpoint/2010/main" val="3062934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objects inherit properties and methods from a prototype.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Inheritance</a:t>
            </a:r>
          </a:p>
          <a:p>
            <a:r>
              <a:rPr lang="en-US" dirty="0"/>
              <a:t>All JavaScript objects inherit properties and methods from a prototype:</a:t>
            </a:r>
          </a:p>
          <a:p>
            <a:r>
              <a:rPr lang="en-US" dirty="0"/>
              <a:t>Date objects inherit from </a:t>
            </a:r>
            <a:r>
              <a:rPr lang="en-US" dirty="0" err="1"/>
              <a:t>Date.prototype</a:t>
            </a:r>
            <a:endParaRPr lang="en-US" dirty="0"/>
          </a:p>
          <a:p>
            <a:r>
              <a:rPr lang="en-US" dirty="0"/>
              <a:t>Array objects inherit from </a:t>
            </a:r>
            <a:r>
              <a:rPr lang="en-US" dirty="0" err="1"/>
              <a:t>Array.prototype</a:t>
            </a:r>
            <a:endParaRPr lang="en-US" dirty="0"/>
          </a:p>
          <a:p>
            <a:r>
              <a:rPr lang="en-US" dirty="0"/>
              <a:t>Person objects inherit from </a:t>
            </a:r>
            <a:r>
              <a:rPr lang="en-US" dirty="0" err="1"/>
              <a:t>Person.prototype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Object.prototype</a:t>
            </a:r>
            <a:r>
              <a:rPr lang="en-US" dirty="0"/>
              <a:t> is on the top of the prototype inheritance </a:t>
            </a:r>
            <a:r>
              <a:rPr lang="en-US" dirty="0" smtClean="0"/>
              <a:t>chain</a:t>
            </a:r>
            <a:endParaRPr lang="en-US" dirty="0"/>
          </a:p>
          <a:p>
            <a:r>
              <a:rPr lang="en-US" dirty="0" smtClean="0"/>
              <a:t>Date, Array, </a:t>
            </a:r>
            <a:r>
              <a:rPr lang="en-US" dirty="0"/>
              <a:t>and Person objects inherit from </a:t>
            </a:r>
            <a:r>
              <a:rPr lang="en-US" dirty="0" err="1" smtClean="0"/>
              <a:t>Object.prototype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52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JavaScript functions are defined with the function keyword.</a:t>
            </a:r>
          </a:p>
          <a:p>
            <a:r>
              <a:rPr lang="en-US" dirty="0" smtClean="0"/>
              <a:t>Function hoisting is about defining function anywhere but </a:t>
            </a:r>
            <a:r>
              <a:rPr lang="en-US" dirty="0" err="1" smtClean="0"/>
              <a:t>javascript</a:t>
            </a:r>
            <a:r>
              <a:rPr lang="en-US" dirty="0" smtClean="0"/>
              <a:t> always moves declaration to top</a:t>
            </a:r>
          </a:p>
          <a:p>
            <a:r>
              <a:rPr lang="en-US" dirty="0" smtClean="0"/>
              <a:t>Self invoking functions: (function(){………})();</a:t>
            </a:r>
          </a:p>
          <a:p>
            <a:r>
              <a:rPr lang="en-US" dirty="0" smtClean="0"/>
              <a:t>Function can have parameters. Just mention variable name </a:t>
            </a:r>
          </a:p>
          <a:p>
            <a:pPr marL="0" indent="0">
              <a:buNone/>
            </a:pPr>
            <a:r>
              <a:rPr lang="en-US" dirty="0" smtClean="0"/>
              <a:t>e.g. function f1(x, y){…………..}	</a:t>
            </a:r>
          </a:p>
          <a:p>
            <a:r>
              <a:rPr lang="en-US" dirty="0" smtClean="0"/>
              <a:t>Argument object</a:t>
            </a:r>
          </a:p>
          <a:p>
            <a:pPr marL="0" indent="0">
              <a:buNone/>
            </a:pPr>
            <a:r>
              <a:rPr lang="en-US" dirty="0" smtClean="0"/>
              <a:t>Sum = sum(1,2,3,4);</a:t>
            </a:r>
          </a:p>
          <a:p>
            <a:pPr marL="0" indent="0">
              <a:buNone/>
            </a:pPr>
            <a:r>
              <a:rPr lang="en-US" dirty="0" smtClean="0"/>
              <a:t>function sum(){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 </a:t>
            </a:r>
            <a:r>
              <a:rPr lang="en-US" dirty="0" err="1" smtClean="0"/>
              <a:t>arguments.length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 = sum + arguments[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sum;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8769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shorter syntax </a:t>
            </a:r>
          </a:p>
          <a:p>
            <a:r>
              <a:rPr lang="en-US" dirty="0"/>
              <a:t>f</a:t>
            </a:r>
            <a:r>
              <a:rPr lang="en-US" dirty="0" smtClean="0"/>
              <a:t>unction f1(){……….}</a:t>
            </a:r>
          </a:p>
          <a:p>
            <a:r>
              <a:rPr lang="en-US" dirty="0"/>
              <a:t>f</a:t>
            </a:r>
            <a:r>
              <a:rPr lang="en-US" dirty="0" smtClean="0"/>
              <a:t>1 = ()=&gt;{……..}</a:t>
            </a:r>
          </a:p>
          <a:p>
            <a:r>
              <a:rPr lang="en-US" dirty="0" smtClean="0"/>
              <a:t>Above two declaration are same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4700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In a web page, global variables belong to the window object.</a:t>
            </a:r>
          </a:p>
          <a:p>
            <a:r>
              <a:rPr lang="en-US" dirty="0"/>
              <a:t>Global variables can be used (and changed) by all scripts in the page (and in the window).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Variables created without a declaration keyword (</a:t>
            </a:r>
            <a:r>
              <a:rPr lang="en-US" dirty="0" err="1"/>
              <a:t>var</a:t>
            </a:r>
            <a:r>
              <a:rPr lang="en-US" dirty="0"/>
              <a:t>, let, or </a:t>
            </a:r>
            <a:r>
              <a:rPr lang="en-US" dirty="0" err="1"/>
              <a:t>const</a:t>
            </a:r>
            <a:r>
              <a:rPr lang="en-US" dirty="0"/>
              <a:t>) are always global, even if they are created inside a function</a:t>
            </a:r>
            <a:r>
              <a:rPr lang="en-US" dirty="0" smtClean="0"/>
              <a:t>.</a:t>
            </a:r>
          </a:p>
          <a:p>
            <a:r>
              <a:rPr lang="en-US" dirty="0"/>
              <a:t>Global variables live until the page is </a:t>
            </a:r>
            <a:r>
              <a:rPr lang="en-US" dirty="0" err="1"/>
              <a:t>is</a:t>
            </a:r>
            <a:r>
              <a:rPr lang="en-US" dirty="0"/>
              <a:t> discarded, like when you navigate to another page or close the window.</a:t>
            </a:r>
          </a:p>
          <a:p>
            <a:r>
              <a:rPr lang="en-US" dirty="0"/>
              <a:t>Local variables have short lives. They are created when the function is invoked, and deleted when the function is </a:t>
            </a:r>
            <a:r>
              <a:rPr lang="en-US" dirty="0" smtClean="0"/>
              <a:t>finished</a:t>
            </a:r>
            <a:endParaRPr lang="en-US" dirty="0"/>
          </a:p>
          <a:p>
            <a:r>
              <a:rPr lang="en-US" dirty="0" smtClean="0"/>
              <a:t>Can have nested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44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the HTML DOM, JavaScript can access and change all the elements of an HTML document.</a:t>
            </a:r>
          </a:p>
          <a:p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</a:t>
            </a:r>
            <a:r>
              <a:rPr lang="en-US" dirty="0" smtClean="0"/>
              <a:t>.</a:t>
            </a:r>
          </a:p>
          <a:p>
            <a:r>
              <a:rPr lang="en-US" dirty="0"/>
              <a:t>The DOM defines a standard for accessing documents: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98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33" y="1825625"/>
            <a:ext cx="7981262" cy="43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5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add </a:t>
            </a:r>
            <a:r>
              <a:rPr lang="en-US" dirty="0" smtClean="0"/>
              <a:t>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head tag (inserted between &lt;script&gt; and &lt;/script&gt; tags)</a:t>
            </a:r>
          </a:p>
          <a:p>
            <a:r>
              <a:rPr lang="en-US" dirty="0" smtClean="0"/>
              <a:t>Can be added anywhere within the page</a:t>
            </a:r>
          </a:p>
          <a:p>
            <a:r>
              <a:rPr lang="en-US" dirty="0" smtClean="0"/>
              <a:t>Can be add in separate file for </a:t>
            </a:r>
            <a:r>
              <a:rPr lang="en-US" dirty="0" smtClean="0"/>
              <a:t>reusability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in separate file keep html and code separate</a:t>
            </a:r>
          </a:p>
          <a:p>
            <a:r>
              <a:rPr lang="en-US" dirty="0" smtClean="0"/>
              <a:t>Cached </a:t>
            </a:r>
            <a:r>
              <a:rPr lang="en-US" dirty="0"/>
              <a:t>JavaScript files can speed up page loads</a:t>
            </a:r>
          </a:p>
          <a:p>
            <a:r>
              <a:rPr lang="en-US" dirty="0" smtClean="0"/>
              <a:t>External references can be added with full </a:t>
            </a:r>
            <a:r>
              <a:rPr lang="en-US" dirty="0" smtClean="0"/>
              <a:t>URL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9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HTML DOM?</a:t>
            </a:r>
          </a:p>
          <a:p>
            <a:r>
              <a:rPr lang="en-US" dirty="0" smtClean="0"/>
              <a:t>The </a:t>
            </a:r>
            <a:r>
              <a:rPr lang="en-US" dirty="0"/>
              <a:t>HTML DOM is a standard object model and programming interface for HTML. It defines:</a:t>
            </a:r>
          </a:p>
          <a:p>
            <a:r>
              <a:rPr lang="en-US" dirty="0"/>
              <a:t>The HTML elements as objects</a:t>
            </a:r>
          </a:p>
          <a:p>
            <a:r>
              <a:rPr lang="en-US" dirty="0"/>
              <a:t>The properties of all HTML elements</a:t>
            </a:r>
          </a:p>
          <a:p>
            <a:r>
              <a:rPr lang="en-US" dirty="0"/>
              <a:t>The methods to access all HTML elements</a:t>
            </a:r>
          </a:p>
          <a:p>
            <a:r>
              <a:rPr lang="en-US" dirty="0"/>
              <a:t>The events for all HTML elements</a:t>
            </a:r>
          </a:p>
          <a:p>
            <a:r>
              <a:rPr lang="en-US" dirty="0"/>
              <a:t>In other words: The HTML DOM is a standard for how to get, change, add, or delete HTML elements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47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DOM methods are </a:t>
            </a:r>
            <a:r>
              <a:rPr lang="en-US" b="1" dirty="0"/>
              <a:t>actions</a:t>
            </a:r>
            <a:r>
              <a:rPr lang="en-US" dirty="0"/>
              <a:t> you can </a:t>
            </a:r>
            <a:r>
              <a:rPr lang="en-US" dirty="0" smtClean="0"/>
              <a:t>perform</a:t>
            </a:r>
          </a:p>
          <a:p>
            <a:r>
              <a:rPr lang="en-US" dirty="0"/>
              <a:t>HTML DOM properties are </a:t>
            </a:r>
            <a:r>
              <a:rPr lang="en-US" b="1" dirty="0"/>
              <a:t>values</a:t>
            </a:r>
            <a:r>
              <a:rPr lang="en-US" dirty="0"/>
              <a:t> (of HTML Elements) that you can set or </a:t>
            </a:r>
            <a:r>
              <a:rPr lang="en-US" dirty="0" smtClean="0"/>
              <a:t>change</a:t>
            </a:r>
          </a:p>
          <a:p>
            <a:r>
              <a:rPr lang="en-US" dirty="0"/>
              <a:t>The HTML DOM can be accessed with </a:t>
            </a:r>
            <a:r>
              <a:rPr lang="en-US" dirty="0" smtClean="0"/>
              <a:t>JavaScript</a:t>
            </a:r>
          </a:p>
          <a:p>
            <a:r>
              <a:rPr lang="en-US" dirty="0"/>
              <a:t>In the DOM, all HTML elements are defined as </a:t>
            </a:r>
            <a:r>
              <a:rPr lang="en-US" b="1" dirty="0" smtClean="0"/>
              <a:t>objects</a:t>
            </a:r>
            <a:endParaRPr lang="en-US" dirty="0"/>
          </a:p>
          <a:p>
            <a:r>
              <a:rPr lang="en-US" dirty="0"/>
              <a:t>The programming interface is the properties and methods of each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E.g. </a:t>
            </a:r>
            <a:r>
              <a:rPr lang="en-US" dirty="0" err="1"/>
              <a:t>document.getElementById</a:t>
            </a:r>
            <a:r>
              <a:rPr lang="en-US" dirty="0" smtClean="0"/>
              <a:t>(“head").</a:t>
            </a:r>
            <a:r>
              <a:rPr lang="en-US" dirty="0" err="1"/>
              <a:t>innerHTML</a:t>
            </a:r>
            <a:r>
              <a:rPr lang="en-US" dirty="0"/>
              <a:t> = </a:t>
            </a:r>
            <a:r>
              <a:rPr lang="en-US" dirty="0" smtClean="0"/>
              <a:t>“Header of the page!";</a:t>
            </a:r>
          </a:p>
          <a:p>
            <a:pPr marL="0" indent="0">
              <a:buNone/>
            </a:pPr>
            <a:r>
              <a:rPr lang="en-US" dirty="0" err="1" smtClean="0"/>
              <a:t>innerHTML</a:t>
            </a:r>
            <a:r>
              <a:rPr lang="en-US" dirty="0" smtClean="0"/>
              <a:t> is properties whereas </a:t>
            </a:r>
            <a:r>
              <a:rPr lang="en-US" dirty="0" err="1" smtClean="0"/>
              <a:t>getElementById</a:t>
            </a:r>
            <a:r>
              <a:rPr lang="en-US" dirty="0" smtClean="0"/>
              <a:t> is method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can be used to get or change any HTML element, including &lt;html&gt; and &lt;body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235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DOM document object is the owner of all other objects in your web page.</a:t>
            </a:r>
          </a:p>
          <a:p>
            <a:r>
              <a:rPr lang="en-US" dirty="0"/>
              <a:t>The document object represents your web page.</a:t>
            </a:r>
          </a:p>
          <a:p>
            <a:r>
              <a:rPr lang="en-US" dirty="0"/>
              <a:t>If you want to access any element in an HTML page, you always start with accessing the document </a:t>
            </a:r>
            <a:r>
              <a:rPr lang="en-US" dirty="0" smtClean="0"/>
              <a:t>object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), </a:t>
            </a:r>
            <a:r>
              <a:rPr lang="en-US" dirty="0" err="1"/>
              <a:t>document.getElementsByTagName</a:t>
            </a:r>
            <a:r>
              <a:rPr lang="en-US" dirty="0"/>
              <a:t>(name)	,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2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element</a:t>
            </a:r>
            <a:r>
              <a:rPr lang="en-US" dirty="0" err="1"/>
              <a:t>.innerHTML</a:t>
            </a:r>
            <a:r>
              <a:rPr lang="en-US" dirty="0"/>
              <a:t> =  </a:t>
            </a:r>
            <a:r>
              <a:rPr lang="en-US" i="1" dirty="0"/>
              <a:t>new html </a:t>
            </a:r>
            <a:r>
              <a:rPr lang="en-US" i="1" dirty="0" smtClean="0"/>
              <a:t>content</a:t>
            </a:r>
          </a:p>
          <a:p>
            <a:r>
              <a:rPr lang="en-US" dirty="0" err="1"/>
              <a:t>element.attribute</a:t>
            </a:r>
            <a:r>
              <a:rPr lang="en-US" dirty="0"/>
              <a:t> = new value	</a:t>
            </a:r>
          </a:p>
          <a:p>
            <a:r>
              <a:rPr lang="en-US" dirty="0" err="1"/>
              <a:t>element.style.property</a:t>
            </a:r>
            <a:r>
              <a:rPr lang="en-US" dirty="0"/>
              <a:t> = new </a:t>
            </a:r>
            <a:r>
              <a:rPr lang="en-US" dirty="0" smtClean="0"/>
              <a:t>style</a:t>
            </a:r>
          </a:p>
          <a:p>
            <a:r>
              <a:rPr lang="en-US" dirty="0" err="1"/>
              <a:t>element.setAttribute</a:t>
            </a:r>
            <a:r>
              <a:rPr lang="en-US" dirty="0"/>
              <a:t>(attribute, value)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97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Deleting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document.createElement</a:t>
            </a:r>
            <a:r>
              <a:rPr lang="en-US" dirty="0"/>
              <a:t>(element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document.removeChild</a:t>
            </a:r>
            <a:r>
              <a:rPr lang="en-US" dirty="0" smtClean="0"/>
              <a:t>(element)</a:t>
            </a:r>
          </a:p>
          <a:p>
            <a:r>
              <a:rPr lang="en-US" dirty="0" err="1" smtClean="0"/>
              <a:t>document.appendChild</a:t>
            </a:r>
            <a:r>
              <a:rPr lang="en-US" dirty="0"/>
              <a:t>, element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document.replaceChild</a:t>
            </a:r>
            <a:r>
              <a:rPr lang="en-US" dirty="0" smtClean="0"/>
              <a:t>(new</a:t>
            </a:r>
            <a:r>
              <a:rPr lang="en-US" dirty="0"/>
              <a:t>, old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(text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000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Events </a:t>
            </a:r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).</a:t>
            </a:r>
            <a:r>
              <a:rPr lang="en-US" dirty="0" err="1"/>
              <a:t>onclick</a:t>
            </a:r>
            <a:r>
              <a:rPr lang="en-US" dirty="0"/>
              <a:t> = function(){</a:t>
            </a:r>
            <a:r>
              <a:rPr lang="en-US" i="1" dirty="0"/>
              <a:t>code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3199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HTML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document.anchors</a:t>
            </a:r>
            <a:r>
              <a:rPr lang="en-US" dirty="0"/>
              <a:t>, </a:t>
            </a:r>
            <a:r>
              <a:rPr lang="en-US" dirty="0" err="1" smtClean="0"/>
              <a:t>document.applets</a:t>
            </a:r>
            <a:r>
              <a:rPr lang="en-US" dirty="0"/>
              <a:t>, </a:t>
            </a:r>
            <a:r>
              <a:rPr lang="en-US" dirty="0" err="1" smtClean="0"/>
              <a:t>document.baseURI</a:t>
            </a:r>
            <a:r>
              <a:rPr lang="en-US" dirty="0"/>
              <a:t>, </a:t>
            </a:r>
            <a:r>
              <a:rPr lang="en-US" dirty="0" err="1" smtClean="0"/>
              <a:t>document.body</a:t>
            </a:r>
            <a:r>
              <a:rPr lang="en-US" dirty="0"/>
              <a:t>, </a:t>
            </a:r>
            <a:r>
              <a:rPr lang="en-US" dirty="0" err="1" smtClean="0"/>
              <a:t>document.body</a:t>
            </a:r>
            <a:r>
              <a:rPr lang="en-US" dirty="0"/>
              <a:t>, </a:t>
            </a:r>
            <a:r>
              <a:rPr lang="en-US" dirty="0" err="1" smtClean="0"/>
              <a:t>document.doctype</a:t>
            </a:r>
            <a:r>
              <a:rPr lang="en-US" dirty="0"/>
              <a:t>, </a:t>
            </a:r>
            <a:r>
              <a:rPr lang="en-US" dirty="0" err="1" smtClean="0"/>
              <a:t>document.documentElement</a:t>
            </a:r>
            <a:r>
              <a:rPr lang="en-US" dirty="0"/>
              <a:t>, </a:t>
            </a:r>
            <a:r>
              <a:rPr lang="en-US" dirty="0" err="1" smtClean="0"/>
              <a:t>document.documentMode</a:t>
            </a:r>
            <a:r>
              <a:rPr lang="en-US" dirty="0"/>
              <a:t>, </a:t>
            </a:r>
            <a:r>
              <a:rPr lang="en-US" dirty="0" err="1" smtClean="0"/>
              <a:t>document.documentURI</a:t>
            </a:r>
            <a:r>
              <a:rPr lang="en-US" dirty="0"/>
              <a:t>, </a:t>
            </a:r>
            <a:r>
              <a:rPr lang="en-US" dirty="0" err="1" smtClean="0"/>
              <a:t>document.domain</a:t>
            </a:r>
            <a:r>
              <a:rPr lang="en-US" dirty="0"/>
              <a:t>, </a:t>
            </a:r>
            <a:r>
              <a:rPr lang="en-US" dirty="0" err="1" smtClean="0"/>
              <a:t>document.domConfig</a:t>
            </a:r>
            <a:r>
              <a:rPr lang="en-US" dirty="0"/>
              <a:t>, </a:t>
            </a:r>
            <a:r>
              <a:rPr lang="en-US" dirty="0" err="1" smtClean="0"/>
              <a:t>document.embeds</a:t>
            </a:r>
            <a:r>
              <a:rPr lang="en-US" dirty="0"/>
              <a:t>, </a:t>
            </a:r>
            <a:r>
              <a:rPr lang="en-US" dirty="0" err="1" smtClean="0"/>
              <a:t>document.forms</a:t>
            </a:r>
            <a:r>
              <a:rPr lang="en-US" dirty="0"/>
              <a:t>, </a:t>
            </a:r>
            <a:r>
              <a:rPr lang="en-US" dirty="0" err="1" smtClean="0"/>
              <a:t>document.head</a:t>
            </a:r>
            <a:r>
              <a:rPr lang="en-US" dirty="0"/>
              <a:t>, </a:t>
            </a:r>
            <a:r>
              <a:rPr lang="en-US" dirty="0" err="1" smtClean="0"/>
              <a:t>document.head</a:t>
            </a:r>
            <a:r>
              <a:rPr lang="en-US" dirty="0"/>
              <a:t>, </a:t>
            </a:r>
            <a:r>
              <a:rPr lang="en-US" dirty="0" err="1" smtClean="0"/>
              <a:t>document.scripts</a:t>
            </a:r>
            <a:r>
              <a:rPr lang="en-US" dirty="0"/>
              <a:t>, </a:t>
            </a:r>
            <a:r>
              <a:rPr lang="en-US" dirty="0" err="1" smtClean="0"/>
              <a:t>document.title</a:t>
            </a:r>
            <a:r>
              <a:rPr lang="en-US" dirty="0"/>
              <a:t>, document.URL	</a:t>
            </a:r>
          </a:p>
        </p:txBody>
      </p:sp>
    </p:spTree>
    <p:extLst>
      <p:ext uri="{BB962C8B-B14F-4D97-AF65-F5344CB8AC3E}">
        <p14:creationId xmlns:p14="http://schemas.microsoft.com/office/powerpoint/2010/main" val="2525797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page teaches you how to find and access HTML elements in an HTML page.</a:t>
            </a:r>
          </a:p>
          <a:p>
            <a:r>
              <a:rPr lang="en-US" dirty="0"/>
              <a:t>Finding HTML Elements</a:t>
            </a:r>
          </a:p>
          <a:p>
            <a:r>
              <a:rPr lang="en-US" dirty="0"/>
              <a:t>Finding HTML elements by id</a:t>
            </a:r>
          </a:p>
          <a:p>
            <a:r>
              <a:rPr lang="en-US" dirty="0"/>
              <a:t>Finding HTML elements by tag name</a:t>
            </a:r>
          </a:p>
          <a:p>
            <a:r>
              <a:rPr lang="en-US" dirty="0"/>
              <a:t>Finding HTML elements by class name</a:t>
            </a:r>
          </a:p>
          <a:p>
            <a:r>
              <a:rPr lang="en-US" dirty="0"/>
              <a:t>Finding HTML elements by CSS selectors</a:t>
            </a:r>
          </a:p>
          <a:p>
            <a:r>
              <a:rPr lang="en-US" dirty="0"/>
              <a:t>Finding HTML elements by HTML object </a:t>
            </a:r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12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- Changing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DOM allows JavaScript to change the content of HTML elements.</a:t>
            </a:r>
          </a:p>
          <a:p>
            <a:r>
              <a:rPr lang="en-US" dirty="0"/>
              <a:t>In JavaScript, </a:t>
            </a:r>
            <a:r>
              <a:rPr lang="en-US" dirty="0" err="1"/>
              <a:t>document.write</a:t>
            </a:r>
            <a:r>
              <a:rPr lang="en-US" dirty="0"/>
              <a:t>() can be used to write directly to the HTML output </a:t>
            </a:r>
            <a:r>
              <a:rPr lang="en-US" dirty="0" smtClean="0"/>
              <a:t>stream</a:t>
            </a:r>
            <a:endParaRPr lang="en-US" dirty="0"/>
          </a:p>
          <a:p>
            <a:r>
              <a:rPr lang="en-US" dirty="0"/>
              <a:t>Changing HTML </a:t>
            </a:r>
            <a:r>
              <a:rPr lang="en-US" dirty="0" smtClean="0"/>
              <a:t>Content: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/>
              <a:t>).</a:t>
            </a:r>
            <a:r>
              <a:rPr lang="en-US" dirty="0" err="1"/>
              <a:t>innerHTML</a:t>
            </a:r>
            <a:r>
              <a:rPr lang="en-US" dirty="0"/>
              <a:t> =</a:t>
            </a:r>
            <a:r>
              <a:rPr lang="en-US" i="1" dirty="0"/>
              <a:t> new HTML</a:t>
            </a:r>
            <a:endParaRPr lang="en-US" dirty="0"/>
          </a:p>
          <a:p>
            <a:r>
              <a:rPr lang="en-US" dirty="0"/>
              <a:t>Changing the Value of an </a:t>
            </a:r>
            <a:r>
              <a:rPr lang="en-US" dirty="0" smtClean="0"/>
              <a:t>Attribute: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).</a:t>
            </a:r>
            <a:r>
              <a:rPr lang="en-US" i="1" dirty="0"/>
              <a:t>attribute = new </a:t>
            </a:r>
            <a:r>
              <a:rPr lang="en-US" i="1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- Changing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JavaScript to change the style of HTML elements.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).</a:t>
            </a:r>
            <a:r>
              <a:rPr lang="en-US" dirty="0" err="1"/>
              <a:t>style.</a:t>
            </a:r>
            <a:r>
              <a:rPr lang="en-US" i="1" dirty="0" err="1"/>
              <a:t>property</a:t>
            </a:r>
            <a:r>
              <a:rPr lang="en-US" i="1" dirty="0"/>
              <a:t> </a:t>
            </a:r>
            <a:r>
              <a:rPr lang="en-US" dirty="0"/>
              <a:t>=</a:t>
            </a:r>
            <a:r>
              <a:rPr lang="en-US" i="1" dirty="0"/>
              <a:t> new style</a:t>
            </a:r>
            <a:endParaRPr lang="en-US" dirty="0"/>
          </a:p>
          <a:p>
            <a:r>
              <a:rPr lang="en-US" dirty="0" err="1" smtClean="0"/>
              <a:t>document.getElementById</a:t>
            </a:r>
            <a:r>
              <a:rPr lang="en-US" dirty="0"/>
              <a:t>("h1").</a:t>
            </a:r>
            <a:r>
              <a:rPr lang="en-US" dirty="0" err="1"/>
              <a:t>style.color</a:t>
            </a:r>
            <a:r>
              <a:rPr lang="en-US" dirty="0"/>
              <a:t>  = 'blue'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displayed at different </a:t>
            </a:r>
            <a:r>
              <a:rPr lang="en-US" dirty="0" smtClean="0"/>
              <a:t>places</a:t>
            </a:r>
          </a:p>
          <a:p>
            <a:r>
              <a:rPr lang="en-US" dirty="0" err="1" smtClean="0"/>
              <a:t>innerHTML</a:t>
            </a:r>
            <a:endParaRPr lang="en-US" dirty="0"/>
          </a:p>
          <a:p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window.alert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console.log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DOM allows JavaScript to react to HTML events:</a:t>
            </a:r>
          </a:p>
          <a:p>
            <a:r>
              <a:rPr lang="en-US" dirty="0"/>
              <a:t>A JavaScript can be executed when an event occurs, like when a user clicks on an HTML element.</a:t>
            </a:r>
          </a:p>
          <a:p>
            <a:r>
              <a:rPr lang="en-US" dirty="0"/>
              <a:t>To execute code when a user clicks on an element, add JavaScript code to an HTML event attribute:</a:t>
            </a:r>
          </a:p>
          <a:p>
            <a:r>
              <a:rPr lang="en-US" dirty="0" err="1"/>
              <a:t>onclick</a:t>
            </a:r>
            <a:r>
              <a:rPr lang="en-US" dirty="0"/>
              <a:t>=</a:t>
            </a:r>
            <a:r>
              <a:rPr lang="en-US" i="1" dirty="0"/>
              <a:t>JavaScript</a:t>
            </a:r>
            <a:endParaRPr lang="en-US" dirty="0"/>
          </a:p>
          <a:p>
            <a:r>
              <a:rPr lang="en-US" dirty="0"/>
              <a:t>Assign Events Using the HTML DOM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myBtn</a:t>
            </a:r>
            <a:r>
              <a:rPr lang="en-US" dirty="0"/>
              <a:t>").</a:t>
            </a:r>
            <a:r>
              <a:rPr lang="en-US" dirty="0" err="1"/>
              <a:t>onclick</a:t>
            </a:r>
            <a:r>
              <a:rPr lang="en-US" dirty="0"/>
              <a:t> = </a:t>
            </a:r>
            <a:r>
              <a:rPr lang="en-US" dirty="0" err="1"/>
              <a:t>displayDate</a:t>
            </a:r>
            <a:r>
              <a:rPr lang="en-US" dirty="0" smtClean="0"/>
              <a:t>;</a:t>
            </a:r>
          </a:p>
          <a:p>
            <a:r>
              <a:rPr lang="en-US" dirty="0"/>
              <a:t>JavaScript HTML DOM </a:t>
            </a:r>
            <a:r>
              <a:rPr lang="en-US" dirty="0" err="1" smtClean="0"/>
              <a:t>EventListener</a:t>
            </a:r>
            <a:r>
              <a:rPr lang="en-US" dirty="0" smtClean="0"/>
              <a:t>: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myBtn</a:t>
            </a:r>
            <a:r>
              <a:rPr lang="en-US" dirty="0"/>
              <a:t>").</a:t>
            </a:r>
            <a:r>
              <a:rPr lang="en-US" dirty="0" err="1"/>
              <a:t>addEventListener</a:t>
            </a:r>
            <a:r>
              <a:rPr lang="en-US" dirty="0"/>
              <a:t>("click", </a:t>
            </a:r>
            <a:r>
              <a:rPr lang="en-US" dirty="0" err="1"/>
              <a:t>displayDate</a:t>
            </a:r>
            <a:r>
              <a:rPr lang="en-US" dirty="0"/>
              <a:t>);</a:t>
            </a:r>
          </a:p>
          <a:p>
            <a:r>
              <a:rPr lang="en-US" dirty="0"/>
              <a:t>The </a:t>
            </a:r>
            <a:r>
              <a:rPr lang="en-US" dirty="0" err="1"/>
              <a:t>removeEventListener</a:t>
            </a:r>
            <a:r>
              <a:rPr lang="en-US" dirty="0"/>
              <a:t>() method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.removeEventListener</a:t>
            </a:r>
            <a:r>
              <a:rPr lang="en-US" dirty="0"/>
              <a:t>("</a:t>
            </a:r>
            <a:r>
              <a:rPr lang="en-US" dirty="0" err="1"/>
              <a:t>mousemove</a:t>
            </a:r>
            <a:r>
              <a:rPr lang="en-US" dirty="0"/>
              <a:t>", </a:t>
            </a:r>
            <a:r>
              <a:rPr lang="en-US" dirty="0" err="1"/>
              <a:t>myFunction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05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 the HTML DOM, you can navigate the node tree using node relationships.</a:t>
            </a:r>
          </a:p>
          <a:p>
            <a:r>
              <a:rPr lang="en-US" dirty="0"/>
              <a:t>The entire document is a document node</a:t>
            </a:r>
          </a:p>
          <a:p>
            <a:r>
              <a:rPr lang="en-US" dirty="0"/>
              <a:t>Every HTML element is an element node</a:t>
            </a:r>
          </a:p>
          <a:p>
            <a:r>
              <a:rPr lang="en-US" dirty="0"/>
              <a:t>The text inside HTML elements are text nodes</a:t>
            </a:r>
          </a:p>
          <a:p>
            <a:r>
              <a:rPr lang="en-US" dirty="0"/>
              <a:t>Every HTML attribute is an attribute node (deprecated)</a:t>
            </a:r>
          </a:p>
          <a:p>
            <a:r>
              <a:rPr lang="en-US" dirty="0"/>
              <a:t>All comments are comment nodes</a:t>
            </a:r>
          </a:p>
          <a:p>
            <a:r>
              <a:rPr lang="en-US" dirty="0"/>
              <a:t>The nodes in the node tree have a hierarchical relationship to each other.</a:t>
            </a:r>
          </a:p>
          <a:p>
            <a:r>
              <a:rPr lang="en-US" dirty="0"/>
              <a:t>The terms parent, child, and sibling are used to describe the relationships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2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node tree, the top node is called the root (or root node)</a:t>
            </a:r>
          </a:p>
          <a:p>
            <a:r>
              <a:rPr lang="en-US" dirty="0"/>
              <a:t>Every node has exactly one parent, except the root (which has no parent)</a:t>
            </a:r>
          </a:p>
          <a:p>
            <a:r>
              <a:rPr lang="en-US" dirty="0"/>
              <a:t>A node can have a number of children</a:t>
            </a:r>
          </a:p>
          <a:p>
            <a:r>
              <a:rPr lang="en-US" dirty="0"/>
              <a:t>Siblings (brothers or sisters) are nodes with the same 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29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Navigating Between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childNodes</a:t>
            </a:r>
            <a:r>
              <a:rPr lang="en-US" dirty="0"/>
              <a:t>[</a:t>
            </a:r>
            <a:r>
              <a:rPr lang="en-US" dirty="0" err="1"/>
              <a:t>nodenumber</a:t>
            </a:r>
            <a:r>
              <a:rPr lang="en-US" dirty="0"/>
              <a:t>]</a:t>
            </a:r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184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HTML Elements (Nodes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element to the HTML DOM, you must create the element (element node) first, and then append it to an existing element.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50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Browser Object Model (BOM) allows JavaScript to "talk to" the browser.</a:t>
            </a:r>
          </a:p>
          <a:p>
            <a:r>
              <a:rPr lang="en-US" dirty="0"/>
              <a:t>The window object is supported by all browsers. It represents the browser's window.</a:t>
            </a:r>
          </a:p>
          <a:p>
            <a:r>
              <a:rPr lang="en-US" dirty="0"/>
              <a:t>All global JavaScript objects, functions, and variables automatically become members of the window object.</a:t>
            </a:r>
          </a:p>
          <a:p>
            <a:r>
              <a:rPr lang="en-US" dirty="0"/>
              <a:t>Global variables are properties of the window object.</a:t>
            </a:r>
          </a:p>
          <a:p>
            <a:r>
              <a:rPr lang="en-US" dirty="0"/>
              <a:t>Global functions are methods of the window object.</a:t>
            </a:r>
          </a:p>
          <a:p>
            <a:r>
              <a:rPr lang="en-US" dirty="0"/>
              <a:t>Even the document object (of the HTML DOM) is a property of the window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78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window.innerHeight</a:t>
            </a:r>
            <a:r>
              <a:rPr lang="en-US" dirty="0"/>
              <a:t> - the inner height of the </a:t>
            </a:r>
            <a:r>
              <a:rPr lang="en-US" dirty="0" smtClean="0"/>
              <a:t>browser</a:t>
            </a:r>
            <a:endParaRPr lang="en-US" dirty="0"/>
          </a:p>
          <a:p>
            <a:r>
              <a:rPr lang="en-US" dirty="0" err="1"/>
              <a:t>window.innerWidth</a:t>
            </a:r>
            <a:r>
              <a:rPr lang="en-US" dirty="0"/>
              <a:t> - the inner width of the browser </a:t>
            </a:r>
            <a:r>
              <a:rPr lang="en-US" dirty="0" smtClean="0"/>
              <a:t>window</a:t>
            </a:r>
          </a:p>
          <a:p>
            <a:r>
              <a:rPr lang="en-US" dirty="0" err="1"/>
              <a:t>window.open</a:t>
            </a:r>
            <a:r>
              <a:rPr lang="en-US" dirty="0"/>
              <a:t>() - open a new window</a:t>
            </a:r>
          </a:p>
          <a:p>
            <a:r>
              <a:rPr lang="en-US" dirty="0" err="1"/>
              <a:t>window.close</a:t>
            </a:r>
            <a:r>
              <a:rPr lang="en-US" dirty="0"/>
              <a:t>() - close the current window</a:t>
            </a:r>
          </a:p>
          <a:p>
            <a:r>
              <a:rPr lang="en-US" dirty="0" err="1"/>
              <a:t>window.moveTo</a:t>
            </a:r>
            <a:r>
              <a:rPr lang="en-US" dirty="0"/>
              <a:t>() - move the current window</a:t>
            </a:r>
          </a:p>
          <a:p>
            <a:r>
              <a:rPr lang="en-US" dirty="0" err="1"/>
              <a:t>window.resizeTo</a:t>
            </a:r>
            <a:r>
              <a:rPr lang="en-US" dirty="0"/>
              <a:t>() - resize the current </a:t>
            </a:r>
            <a:r>
              <a:rPr lang="en-US" dirty="0" smtClean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579906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Window </a:t>
            </a:r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window.screen</a:t>
            </a:r>
            <a:r>
              <a:rPr lang="en-US" dirty="0"/>
              <a:t> object contains information about the user's screen.</a:t>
            </a:r>
          </a:p>
          <a:p>
            <a:r>
              <a:rPr lang="en-US" dirty="0"/>
              <a:t>The </a:t>
            </a:r>
            <a:r>
              <a:rPr lang="en-US" dirty="0" err="1"/>
              <a:t>window.screen</a:t>
            </a:r>
            <a:r>
              <a:rPr lang="en-US" dirty="0"/>
              <a:t> object can be written without the window prefix.</a:t>
            </a:r>
          </a:p>
          <a:p>
            <a:r>
              <a:rPr lang="en-US" dirty="0" err="1"/>
              <a:t>screen.width</a:t>
            </a:r>
            <a:endParaRPr lang="en-US" dirty="0"/>
          </a:p>
          <a:p>
            <a:r>
              <a:rPr lang="en-US" dirty="0" err="1"/>
              <a:t>screen.height</a:t>
            </a:r>
            <a:endParaRPr lang="en-US" dirty="0"/>
          </a:p>
          <a:p>
            <a:r>
              <a:rPr lang="en-US" dirty="0" err="1"/>
              <a:t>screen.availWidth</a:t>
            </a:r>
            <a:endParaRPr lang="en-US" dirty="0"/>
          </a:p>
          <a:p>
            <a:r>
              <a:rPr lang="en-US" dirty="0" err="1"/>
              <a:t>screen.availHeight</a:t>
            </a:r>
            <a:endParaRPr lang="en-US" dirty="0"/>
          </a:p>
          <a:p>
            <a:r>
              <a:rPr lang="en-US" dirty="0" err="1"/>
              <a:t>screen.colorDepth</a:t>
            </a:r>
            <a:endParaRPr lang="en-US" dirty="0"/>
          </a:p>
          <a:p>
            <a:r>
              <a:rPr lang="en-US" dirty="0" err="1" smtClean="0"/>
              <a:t>screen.pixelDepth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927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Window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window.location</a:t>
            </a:r>
            <a:r>
              <a:rPr lang="en-US" dirty="0"/>
              <a:t> object can be used to get the current page address (URL) and to redirect the browser to a new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err="1"/>
              <a:t>window.location.href</a:t>
            </a:r>
            <a:r>
              <a:rPr lang="en-US" dirty="0"/>
              <a:t> returns the </a:t>
            </a:r>
            <a:r>
              <a:rPr lang="en-US" dirty="0" smtClean="0"/>
              <a:t>(</a:t>
            </a:r>
            <a:r>
              <a:rPr lang="en-US" dirty="0"/>
              <a:t>URL) of the current page</a:t>
            </a:r>
          </a:p>
          <a:p>
            <a:r>
              <a:rPr lang="en-US" dirty="0" err="1"/>
              <a:t>window.location.hostname</a:t>
            </a:r>
            <a:r>
              <a:rPr lang="en-US" dirty="0"/>
              <a:t> returns the domain name of the web host</a:t>
            </a:r>
          </a:p>
          <a:p>
            <a:r>
              <a:rPr lang="en-US" dirty="0" err="1"/>
              <a:t>window.location.pathname</a:t>
            </a:r>
            <a:r>
              <a:rPr lang="en-US" dirty="0"/>
              <a:t> returns the path and filename of the current page</a:t>
            </a:r>
          </a:p>
          <a:p>
            <a:r>
              <a:rPr lang="en-US" dirty="0" err="1"/>
              <a:t>window.location.protocol</a:t>
            </a:r>
            <a:r>
              <a:rPr lang="en-US" dirty="0"/>
              <a:t> returns the web protocol used (http: or https:)</a:t>
            </a:r>
          </a:p>
          <a:p>
            <a:r>
              <a:rPr lang="en-US" dirty="0" err="1"/>
              <a:t>window.location.assign</a:t>
            </a:r>
            <a:r>
              <a:rPr lang="en-US" dirty="0"/>
              <a:t>() loads a new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31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Window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window.history</a:t>
            </a:r>
            <a:r>
              <a:rPr lang="en-US" dirty="0"/>
              <a:t> object contains the browsers </a:t>
            </a:r>
            <a:r>
              <a:rPr lang="en-US" dirty="0" smtClean="0"/>
              <a:t>history</a:t>
            </a:r>
            <a:endParaRPr lang="en-US" dirty="0"/>
          </a:p>
          <a:p>
            <a:r>
              <a:rPr lang="en-US" dirty="0" err="1"/>
              <a:t>history.back</a:t>
            </a:r>
            <a:r>
              <a:rPr lang="en-US" dirty="0"/>
              <a:t>() - same as clicking back in the browser</a:t>
            </a:r>
          </a:p>
          <a:p>
            <a:r>
              <a:rPr lang="en-US" dirty="0" err="1"/>
              <a:t>history.forward</a:t>
            </a:r>
            <a:r>
              <a:rPr lang="en-US" dirty="0"/>
              <a:t>() - same as clicking forward in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0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Values, Operators, Expressions, Keywords, and </a:t>
            </a:r>
            <a:r>
              <a:rPr lang="en-US" dirty="0" smtClean="0"/>
              <a:t>Comments</a:t>
            </a:r>
            <a:endParaRPr lang="en-US" dirty="0"/>
          </a:p>
          <a:p>
            <a:r>
              <a:rPr lang="en-US" dirty="0" smtClean="0"/>
              <a:t>Semicolon optional</a:t>
            </a:r>
          </a:p>
          <a:p>
            <a:r>
              <a:rPr lang="en-US" dirty="0" smtClean="0"/>
              <a:t>Can use single or double quote for string</a:t>
            </a:r>
          </a:p>
          <a:p>
            <a:r>
              <a:rPr lang="en-US" dirty="0" smtClean="0"/>
              <a:t>Statement can be written on multiple lines</a:t>
            </a:r>
          </a:p>
          <a:p>
            <a:r>
              <a:rPr lang="en-US" dirty="0" smtClean="0"/>
              <a:t>Keywords like break, continue, do…while, for, function,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8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 </a:t>
            </a:r>
          </a:p>
          <a:p>
            <a:r>
              <a:rPr lang="en-US" dirty="0" smtClean="0"/>
              <a:t>Confirm box</a:t>
            </a:r>
          </a:p>
          <a:p>
            <a:r>
              <a:rPr lang="en-US" dirty="0" smtClean="0"/>
              <a:t>Prompt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84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ajax</a:t>
            </a:r>
            <a:endParaRPr lang="en-US" dirty="0"/>
          </a:p>
          <a:p>
            <a:r>
              <a:rPr lang="en-US" dirty="0"/>
              <a:t>Read data from a web server - after the page has loaded</a:t>
            </a:r>
          </a:p>
          <a:p>
            <a:r>
              <a:rPr lang="en-US" dirty="0"/>
              <a:t>Update a web page without reloading the page</a:t>
            </a:r>
          </a:p>
          <a:p>
            <a:r>
              <a:rPr lang="en-US" dirty="0"/>
              <a:t>Send data to a web server - in the background</a:t>
            </a:r>
          </a:p>
          <a:p>
            <a:r>
              <a:rPr lang="en-US" dirty="0"/>
              <a:t>AJAX = </a:t>
            </a:r>
            <a:r>
              <a:rPr lang="en-US" b="1" dirty="0"/>
              <a:t>A</a:t>
            </a:r>
            <a:r>
              <a:rPr lang="en-US" dirty="0"/>
              <a:t>synchronous </a:t>
            </a:r>
            <a:r>
              <a:rPr lang="en-US" b="1" dirty="0"/>
              <a:t>J</a:t>
            </a:r>
            <a:r>
              <a:rPr lang="en-US" dirty="0"/>
              <a:t>avaScript </a:t>
            </a:r>
            <a:r>
              <a:rPr lang="en-US" b="1" dirty="0"/>
              <a:t>A</a:t>
            </a:r>
            <a:r>
              <a:rPr lang="en-US" dirty="0"/>
              <a:t>nd 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r>
              <a:rPr lang="en-US" dirty="0"/>
              <a:t>AJAX is not a programming language.</a:t>
            </a:r>
          </a:p>
          <a:p>
            <a:r>
              <a:rPr lang="en-US" dirty="0"/>
              <a:t>AJAX just uses a combination </a:t>
            </a:r>
            <a:r>
              <a:rPr lang="en-US" dirty="0" smtClean="0"/>
              <a:t>of</a:t>
            </a:r>
            <a:endParaRPr lang="en-US" dirty="0"/>
          </a:p>
          <a:p>
            <a:r>
              <a:rPr lang="en-US" dirty="0"/>
              <a:t>A browser built-in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JavaScript and HTML DOM (to display or use the 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6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is a misleading name. AJAX applications might use XML to transport data, but it is equally common to transport data as plain text or JSON text.</a:t>
            </a:r>
          </a:p>
          <a:p>
            <a:r>
              <a:rPr lang="en-US" dirty="0" smtClean="0"/>
              <a:t>AJAX </a:t>
            </a:r>
            <a:r>
              <a:rPr lang="en-US" dirty="0"/>
              <a:t>allows web pages to be updated asynchronously by exchanging data with a web server behind the scenes. This means that it is possible to update parts of a web page, without reloading the whole page.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4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- The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keystone of AJAX is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/>
              <a:t>All modern browsers support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can be used to exchange data with a web server behind the scenes. This means that it is possible to update parts of a web page, without reloading the whole page</a:t>
            </a:r>
            <a:r>
              <a:rPr lang="en-US" dirty="0" smtClean="0"/>
              <a:t>.</a:t>
            </a:r>
          </a:p>
          <a:p>
            <a:r>
              <a:rPr lang="en-US" i="1" dirty="0"/>
              <a:t>variable </a:t>
            </a:r>
            <a:r>
              <a:rPr lang="en-US" dirty="0"/>
              <a:t>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/>
              <a:t>For security reasons, modern browsers do not allow access across domains.</a:t>
            </a:r>
          </a:p>
          <a:p>
            <a:r>
              <a:rPr lang="en-US" dirty="0"/>
              <a:t>This means that both the web page and the XML file it tries to load, must be located on the same 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27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Object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XMLHttpRequest</a:t>
            </a:r>
            <a:r>
              <a:rPr lang="en-US" dirty="0"/>
              <a:t>()	</a:t>
            </a:r>
            <a:endParaRPr lang="en-US" dirty="0" smtClean="0"/>
          </a:p>
          <a:p>
            <a:r>
              <a:rPr lang="en-US" dirty="0" smtClean="0"/>
              <a:t>abort()</a:t>
            </a:r>
          </a:p>
          <a:p>
            <a:r>
              <a:rPr lang="en-US" dirty="0" err="1" smtClean="0"/>
              <a:t>getAllResponseHeaders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getResponseHeader</a:t>
            </a:r>
            <a:endParaRPr lang="en-US" dirty="0" smtClean="0"/>
          </a:p>
          <a:p>
            <a:r>
              <a:rPr lang="en-US" dirty="0" smtClean="0"/>
              <a:t>open(method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, user, </a:t>
            </a:r>
            <a:r>
              <a:rPr lang="en-US" dirty="0" err="1"/>
              <a:t>psw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send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send(string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send(string)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027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- Send a Request To a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used to exchange data with a server.</a:t>
            </a:r>
          </a:p>
          <a:p>
            <a:r>
              <a:rPr lang="en-US" dirty="0" err="1"/>
              <a:t>xhttp.open</a:t>
            </a:r>
            <a:r>
              <a:rPr lang="en-US" dirty="0"/>
              <a:t>("GET", "ajax_info.txt", true);</a:t>
            </a:r>
          </a:p>
          <a:p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046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JSON: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otation.</a:t>
            </a:r>
          </a:p>
          <a:p>
            <a:r>
              <a:rPr lang="en-US" dirty="0"/>
              <a:t>JSON is a syntax for storing and exchanging data.</a:t>
            </a:r>
          </a:p>
          <a:p>
            <a:r>
              <a:rPr lang="en-US" dirty="0"/>
              <a:t>JSON is text, written with JavaScript object notation.</a:t>
            </a:r>
          </a:p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464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 lightweight data-interchange format</a:t>
            </a:r>
          </a:p>
          <a:p>
            <a:r>
              <a:rPr lang="en-US" dirty="0"/>
              <a:t>JSON is "self-describing" and easy to understand</a:t>
            </a:r>
          </a:p>
          <a:p>
            <a:r>
              <a:rPr lang="en-US" dirty="0"/>
              <a:t>JSON is language independent </a:t>
            </a:r>
            <a:r>
              <a:rPr lang="en-US" b="1" dirty="0"/>
              <a:t>*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0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JSON format is text only, it can easily be sent to and from a server, and used as a data format by any programming language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JavaScript has a built in function to convert a string, written in JSON format, into native JavaScript objects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JSON.parse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if you receive data from a server, in JSON format, you can use it like </a:t>
            </a:r>
            <a:r>
              <a:rPr lang="en-US" dirty="0" smtClean="0"/>
              <a:t>any other JavaScript object</a:t>
            </a:r>
          </a:p>
        </p:txBody>
      </p:sp>
    </p:spTree>
    <p:extLst>
      <p:ext uri="{BB962C8B-B14F-4D97-AF65-F5344CB8AC3E}">
        <p14:creationId xmlns:p14="http://schemas.microsoft.com/office/powerpoint/2010/main" val="39994163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 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JSON syntax is a subset of the JavaScript syntax.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r>
              <a:rPr lang="en-US" dirty="0"/>
              <a:t>The JSON format is almost identical to JavaScript objects.</a:t>
            </a:r>
          </a:p>
          <a:p>
            <a:r>
              <a:rPr lang="en-US" dirty="0"/>
              <a:t>In JSON, </a:t>
            </a:r>
            <a:r>
              <a:rPr lang="en-US" i="1" dirty="0"/>
              <a:t>keys</a:t>
            </a:r>
            <a:r>
              <a:rPr lang="en-US" dirty="0"/>
              <a:t> must be strings, written with double </a:t>
            </a:r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5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Arithmetic: +, -, *, /, %, ++, --</a:t>
            </a:r>
          </a:p>
          <a:p>
            <a:r>
              <a:rPr lang="en-US" dirty="0" smtClean="0"/>
              <a:t>Assignment :=, +=, -=, *=, /=, %=</a:t>
            </a:r>
          </a:p>
          <a:p>
            <a:r>
              <a:rPr lang="en-US" dirty="0" smtClean="0"/>
              <a:t>+ in string is concatenation</a:t>
            </a:r>
          </a:p>
          <a:p>
            <a:r>
              <a:rPr lang="en-US" dirty="0" smtClean="0"/>
              <a:t>Comparison: ==, ===(value with type), !=, !==, &gt;, &lt;, &gt;=, &lt;=, ?</a:t>
            </a:r>
          </a:p>
          <a:p>
            <a:r>
              <a:rPr lang="en-US" dirty="0" smtClean="0"/>
              <a:t>Logical: &amp;&amp;, ||, !</a:t>
            </a:r>
          </a:p>
          <a:p>
            <a:r>
              <a:rPr lang="en-US" dirty="0" smtClean="0"/>
              <a:t>Type operators: </a:t>
            </a:r>
            <a:r>
              <a:rPr lang="en-US" dirty="0" err="1" smtClean="0"/>
              <a:t>typeof</a:t>
            </a:r>
            <a:r>
              <a:rPr lang="en-US" dirty="0" smtClean="0"/>
              <a:t>, </a:t>
            </a:r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Bitwise: &amp;, |, ~, ^, &lt;&lt;, &gt;&gt;, &gt;&gt;&gt;</a:t>
            </a:r>
          </a:p>
          <a:p>
            <a:r>
              <a:rPr lang="en-US" dirty="0" smtClean="0"/>
              <a:t>Operator priority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b="1" dirty="0"/>
              <a:t>JSON</a:t>
            </a:r>
            <a:r>
              <a:rPr lang="en-US" dirty="0"/>
              <a:t>, </a:t>
            </a:r>
            <a:r>
              <a:rPr lang="en-US" i="1" dirty="0"/>
              <a:t>values</a:t>
            </a:r>
            <a:r>
              <a:rPr lang="en-US" dirty="0"/>
              <a:t> must be one of the following data types:</a:t>
            </a:r>
          </a:p>
          <a:p>
            <a:r>
              <a:rPr lang="en-US" dirty="0"/>
              <a:t>a string</a:t>
            </a:r>
          </a:p>
          <a:p>
            <a:r>
              <a:rPr lang="en-US" dirty="0"/>
              <a:t>a number</a:t>
            </a:r>
          </a:p>
          <a:p>
            <a:r>
              <a:rPr lang="en-US" dirty="0"/>
              <a:t>an object (JSON object)</a:t>
            </a:r>
          </a:p>
          <a:p>
            <a:r>
              <a:rPr lang="en-US" dirty="0"/>
              <a:t>an array</a:t>
            </a:r>
          </a:p>
          <a:p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  <a:p>
            <a:r>
              <a:rPr lang="en-US" dirty="0"/>
              <a:t>In JSON, </a:t>
            </a:r>
            <a:r>
              <a:rPr lang="en-US" i="1" dirty="0"/>
              <a:t>string values</a:t>
            </a:r>
            <a:r>
              <a:rPr lang="en-US" dirty="0"/>
              <a:t> must be written with double </a:t>
            </a:r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664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Uses JavaScript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JSON syntax is derived from JavaScript object notation, very little extra software is needed to work with JSON within JavaScript.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596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JSON and XML are "self describing" (human readable)</a:t>
            </a:r>
          </a:p>
          <a:p>
            <a:r>
              <a:rPr lang="en-US" dirty="0"/>
              <a:t>Both JSON and XML are hierarchical (values within values)</a:t>
            </a:r>
          </a:p>
          <a:p>
            <a:r>
              <a:rPr lang="en-US" dirty="0"/>
              <a:t>Both JSON and XML can be parsed and used by lots of programming languages</a:t>
            </a:r>
          </a:p>
          <a:p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JSON is shorter</a:t>
            </a:r>
          </a:p>
          <a:p>
            <a:r>
              <a:rPr lang="en-US" dirty="0"/>
              <a:t>JSON is quicker to read and write</a:t>
            </a:r>
          </a:p>
          <a:p>
            <a:r>
              <a:rPr lang="en-US" dirty="0"/>
              <a:t>JSON can use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824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much more difficult to parse than JSON.</a:t>
            </a:r>
            <a:br>
              <a:rPr lang="en-US" dirty="0"/>
            </a:br>
            <a:r>
              <a:rPr lang="en-US" dirty="0"/>
              <a:t>JSON is parsed into a ready-to-use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4539938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JSON.parse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use of JSON is to exchange data to/from a web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When receiving data from a web server, the data is always a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/>
              <a:t>Parse the data with </a:t>
            </a:r>
            <a:r>
              <a:rPr lang="en-US" dirty="0" err="1"/>
              <a:t>JSON.parse</a:t>
            </a:r>
            <a:r>
              <a:rPr lang="en-US" dirty="0"/>
              <a:t>(), and the data becomes a JavaScript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E.g. data from server</a:t>
            </a:r>
          </a:p>
          <a:p>
            <a:pPr marL="0" indent="0">
              <a:buNone/>
            </a:pPr>
            <a:r>
              <a:rPr lang="en-US" dirty="0"/>
              <a:t>'{ "name</a:t>
            </a:r>
            <a:r>
              <a:rPr lang="en-US" dirty="0" smtClean="0"/>
              <a:t>":“</a:t>
            </a:r>
            <a:r>
              <a:rPr lang="en-US" dirty="0" err="1" smtClean="0"/>
              <a:t>dmjadhav</a:t>
            </a:r>
            <a:r>
              <a:rPr lang="en-US" dirty="0" smtClean="0"/>
              <a:t>", </a:t>
            </a:r>
            <a:r>
              <a:rPr lang="en-US" dirty="0"/>
              <a:t>"age</a:t>
            </a:r>
            <a:r>
              <a:rPr lang="en-US" dirty="0" smtClean="0"/>
              <a:t>":35, </a:t>
            </a:r>
            <a:r>
              <a:rPr lang="en-US" dirty="0"/>
              <a:t>"city</a:t>
            </a:r>
            <a:r>
              <a:rPr lang="en-US" dirty="0" smtClean="0"/>
              <a:t>":“</a:t>
            </a:r>
            <a:r>
              <a:rPr lang="en-US" dirty="0" err="1" smtClean="0"/>
              <a:t>pune</a:t>
            </a:r>
            <a:r>
              <a:rPr lang="en-US" dirty="0" smtClean="0"/>
              <a:t>"}'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('{ "name</a:t>
            </a:r>
            <a:r>
              <a:rPr lang="en-US" dirty="0" smtClean="0"/>
              <a:t>":“</a:t>
            </a:r>
            <a:r>
              <a:rPr lang="en-US" dirty="0" err="1" smtClean="0"/>
              <a:t>dmjadhav</a:t>
            </a:r>
            <a:r>
              <a:rPr lang="en-US" dirty="0" smtClean="0"/>
              <a:t>", </a:t>
            </a:r>
            <a:r>
              <a:rPr lang="en-US" dirty="0"/>
              <a:t>"age":</a:t>
            </a:r>
            <a:r>
              <a:rPr lang="en-US" dirty="0" smtClean="0"/>
              <a:t>35, </a:t>
            </a:r>
            <a:r>
              <a:rPr lang="en-US" dirty="0"/>
              <a:t>"city</a:t>
            </a:r>
            <a:r>
              <a:rPr lang="en-US" dirty="0" smtClean="0"/>
              <a:t>":“</a:t>
            </a:r>
            <a:r>
              <a:rPr lang="en-US" dirty="0" err="1" smtClean="0"/>
              <a:t>pune</a:t>
            </a:r>
            <a:r>
              <a:rPr lang="en-US" dirty="0" smtClean="0"/>
              <a:t>"}');</a:t>
            </a:r>
            <a:endParaRPr lang="en-US" dirty="0"/>
          </a:p>
          <a:p>
            <a:r>
              <a:rPr lang="en-US" dirty="0" smtClean="0"/>
              <a:t>When using the </a:t>
            </a:r>
            <a:r>
              <a:rPr lang="en-US" dirty="0" err="1" smtClean="0"/>
              <a:t>JSON.parse</a:t>
            </a:r>
            <a:r>
              <a:rPr lang="en-US" dirty="0" smtClean="0"/>
              <a:t>() on a JSON derived from an array, the method will return a JavaScript array, instead of a JavaScript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208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JSON.stringify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use of JSON is to exchange data to/from a web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When sending data to a web server, the data has to be a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/>
              <a:t>Convert a JavaScript object into a string with </a:t>
            </a:r>
            <a:r>
              <a:rPr lang="en-US" dirty="0" err="1"/>
              <a:t>JSON.stringify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 = { name: </a:t>
            </a:r>
            <a:r>
              <a:rPr lang="en-US" dirty="0" smtClean="0"/>
              <a:t>“</a:t>
            </a:r>
            <a:r>
              <a:rPr lang="en-US" dirty="0" err="1" smtClean="0"/>
              <a:t>dm</a:t>
            </a:r>
            <a:r>
              <a:rPr lang="en-US" dirty="0" smtClean="0"/>
              <a:t>", </a:t>
            </a:r>
            <a:r>
              <a:rPr lang="en-US" dirty="0"/>
              <a:t>age: </a:t>
            </a:r>
            <a:r>
              <a:rPr lang="en-US" dirty="0" smtClean="0"/>
              <a:t>35, </a:t>
            </a:r>
            <a:r>
              <a:rPr lang="en-US" dirty="0"/>
              <a:t>city: </a:t>
            </a:r>
            <a:r>
              <a:rPr lang="en-US" dirty="0" smtClean="0"/>
              <a:t>“</a:t>
            </a:r>
            <a:r>
              <a:rPr lang="en-US" dirty="0" err="1" smtClean="0"/>
              <a:t>pune</a:t>
            </a:r>
            <a:r>
              <a:rPr lang="en-US" dirty="0" smtClean="0"/>
              <a:t>"</a:t>
            </a:r>
            <a:r>
              <a:rPr lang="en-US" dirty="0"/>
              <a:t> };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472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 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 "name</a:t>
            </a:r>
            <a:r>
              <a:rPr lang="en-US" dirty="0" smtClean="0"/>
              <a:t>":“</a:t>
            </a:r>
            <a:r>
              <a:rPr lang="en-US" dirty="0" err="1" smtClean="0"/>
              <a:t>dm</a:t>
            </a:r>
            <a:r>
              <a:rPr lang="en-US" dirty="0" smtClean="0"/>
              <a:t>",</a:t>
            </a:r>
            <a:r>
              <a:rPr lang="en-US" dirty="0"/>
              <a:t> "age":</a:t>
            </a:r>
            <a:r>
              <a:rPr lang="en-US" dirty="0" smtClean="0"/>
              <a:t>35,</a:t>
            </a:r>
            <a:r>
              <a:rPr lang="en-US" dirty="0"/>
              <a:t> "</a:t>
            </a:r>
            <a:r>
              <a:rPr lang="en-US" dirty="0" err="1"/>
              <a:t>car</a:t>
            </a:r>
            <a:r>
              <a:rPr lang="en-US" dirty="0" err="1" smtClean="0"/>
              <a:t>":”swift</a:t>
            </a:r>
            <a:r>
              <a:rPr lang="en-US" dirty="0" smtClean="0"/>
              <a:t>”</a:t>
            </a:r>
            <a:r>
              <a:rPr lang="en-US" dirty="0"/>
              <a:t> }</a:t>
            </a:r>
          </a:p>
          <a:p>
            <a:r>
              <a:rPr lang="en-US" dirty="0"/>
              <a:t>JSON objects are surrounded by curly braces {}.</a:t>
            </a:r>
          </a:p>
          <a:p>
            <a:r>
              <a:rPr lang="en-US" dirty="0"/>
              <a:t>JSON objects are written in key/value pairs.</a:t>
            </a:r>
          </a:p>
          <a:p>
            <a:r>
              <a:rPr lang="en-US" dirty="0"/>
              <a:t>Keys must be strings, and values must be a valid JSON data type (string, number, object, array, </a:t>
            </a:r>
            <a:r>
              <a:rPr lang="en-US" dirty="0" err="1"/>
              <a:t>boolean</a:t>
            </a:r>
            <a:r>
              <a:rPr lang="en-US" dirty="0"/>
              <a:t> or null).</a:t>
            </a:r>
          </a:p>
          <a:p>
            <a:r>
              <a:rPr lang="en-US" dirty="0"/>
              <a:t>Keys and values are separated by a colon.</a:t>
            </a:r>
          </a:p>
          <a:p>
            <a:r>
              <a:rPr lang="en-US" dirty="0"/>
              <a:t>Each key/value pair is separated by a comma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90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values </a:t>
            </a:r>
          </a:p>
          <a:p>
            <a:pPr marL="457200" lvl="1" indent="0">
              <a:buNone/>
            </a:pPr>
            <a:r>
              <a:rPr lang="en-US" dirty="0" err="1" smtClean="0"/>
              <a:t>myobj</a:t>
            </a:r>
            <a:r>
              <a:rPr lang="en-US" dirty="0" smtClean="0"/>
              <a:t> = {</a:t>
            </a:r>
            <a:r>
              <a:rPr lang="en-US" dirty="0"/>
              <a:t> "name":“</a:t>
            </a:r>
            <a:r>
              <a:rPr lang="en-US" dirty="0" err="1"/>
              <a:t>dm</a:t>
            </a:r>
            <a:r>
              <a:rPr lang="en-US" dirty="0"/>
              <a:t>", "age":35, "</a:t>
            </a:r>
            <a:r>
              <a:rPr lang="en-US" dirty="0" err="1"/>
              <a:t>car":”swift</a:t>
            </a:r>
            <a:r>
              <a:rPr lang="en-US" dirty="0"/>
              <a:t>” 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 myobj.name</a:t>
            </a:r>
          </a:p>
          <a:p>
            <a:r>
              <a:rPr lang="en-US" dirty="0" smtClean="0"/>
              <a:t>Looping object</a:t>
            </a:r>
          </a:p>
          <a:p>
            <a:pPr marL="457200" lvl="1" indent="0">
              <a:buNone/>
            </a:pPr>
            <a:r>
              <a:rPr lang="en-US" dirty="0" err="1"/>
              <a:t>myobj</a:t>
            </a:r>
            <a:r>
              <a:rPr lang="en-US" dirty="0"/>
              <a:t> = { "name":“</a:t>
            </a:r>
            <a:r>
              <a:rPr lang="en-US" dirty="0" err="1"/>
              <a:t>dm</a:t>
            </a:r>
            <a:r>
              <a:rPr lang="en-US" dirty="0"/>
              <a:t>", "age":35, "</a:t>
            </a:r>
            <a:r>
              <a:rPr lang="en-US" dirty="0" err="1"/>
              <a:t>car":”swift</a:t>
            </a:r>
            <a:r>
              <a:rPr lang="en-US" dirty="0"/>
              <a:t>” }</a:t>
            </a:r>
          </a:p>
          <a:p>
            <a:pPr marL="457200" lvl="1" indent="0">
              <a:buNone/>
            </a:pPr>
            <a:r>
              <a:rPr lang="en-US" dirty="0" smtClean="0"/>
              <a:t>for</a:t>
            </a:r>
            <a:r>
              <a:rPr lang="en-US" dirty="0"/>
              <a:t> (x in </a:t>
            </a:r>
            <a:r>
              <a:rPr lang="en-US" dirty="0" err="1"/>
              <a:t>myObj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+= 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54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 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</a:t>
            </a:r>
          </a:p>
          <a:p>
            <a:pPr marL="457200" lvl="1" indent="0">
              <a:buNone/>
            </a:pPr>
            <a:r>
              <a:rPr lang="en-US" dirty="0"/>
              <a:t>"name</a:t>
            </a:r>
            <a:r>
              <a:rPr lang="en-US" dirty="0" smtClean="0"/>
              <a:t>":“</a:t>
            </a:r>
            <a:r>
              <a:rPr lang="en-US" dirty="0" err="1" smtClean="0"/>
              <a:t>dm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"age":</a:t>
            </a:r>
            <a:r>
              <a:rPr lang="en-US" dirty="0" smtClean="0"/>
              <a:t>35,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"cars":[ "Ford", "BMW", "Fiat" ]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Access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myObj.cars</a:t>
            </a:r>
            <a:r>
              <a:rPr lang="en-US" dirty="0"/>
              <a:t>[0</a:t>
            </a:r>
            <a:r>
              <a:rPr lang="en-US" dirty="0" smtClean="0"/>
              <a:t>]</a:t>
            </a:r>
          </a:p>
          <a:p>
            <a:r>
              <a:rPr lang="en-US" dirty="0"/>
              <a:t>Looping Through an Array</a:t>
            </a:r>
          </a:p>
          <a:p>
            <a:pPr marL="457200" lvl="1" indent="0">
              <a:buNone/>
            </a:pPr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 in </a:t>
            </a:r>
            <a:r>
              <a:rPr lang="en-US" dirty="0" err="1"/>
              <a:t>myObj.cars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x += </a:t>
            </a:r>
            <a:r>
              <a:rPr lang="en-US" dirty="0" err="1"/>
              <a:t>myObj.cars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0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3319</Words>
  <Application>Microsoft Office PowerPoint</Application>
  <PresentationFormat>Widescreen</PresentationFormat>
  <Paragraphs>628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Wingdings</vt:lpstr>
      <vt:lpstr>Office Theme</vt:lpstr>
      <vt:lpstr>Javascript </vt:lpstr>
      <vt:lpstr>Missing topics</vt:lpstr>
      <vt:lpstr>Introduction </vt:lpstr>
      <vt:lpstr>Overview </vt:lpstr>
      <vt:lpstr>What Javascript can do?</vt:lpstr>
      <vt:lpstr>Where to add script?</vt:lpstr>
      <vt:lpstr>Output </vt:lpstr>
      <vt:lpstr>Statements </vt:lpstr>
      <vt:lpstr>Operators </vt:lpstr>
      <vt:lpstr>Variables </vt:lpstr>
      <vt:lpstr>Cont…</vt:lpstr>
      <vt:lpstr>Data</vt:lpstr>
      <vt:lpstr>Function </vt:lpstr>
      <vt:lpstr>Events </vt:lpstr>
      <vt:lpstr>String </vt:lpstr>
      <vt:lpstr>String functions </vt:lpstr>
      <vt:lpstr>Cont…</vt:lpstr>
      <vt:lpstr>Cont…</vt:lpstr>
      <vt:lpstr>Cont…</vt:lpstr>
      <vt:lpstr>JavaScript Numbers</vt:lpstr>
      <vt:lpstr>Cont…</vt:lpstr>
      <vt:lpstr>Cont…</vt:lpstr>
      <vt:lpstr>Cont…</vt:lpstr>
      <vt:lpstr>Array </vt:lpstr>
      <vt:lpstr>Cont…</vt:lpstr>
      <vt:lpstr>Cont…</vt:lpstr>
      <vt:lpstr>Cont…</vt:lpstr>
      <vt:lpstr>Cont…</vt:lpstr>
      <vt:lpstr>Date </vt:lpstr>
      <vt:lpstr>Cont…</vt:lpstr>
      <vt:lpstr>Cont…</vt:lpstr>
      <vt:lpstr>Maths </vt:lpstr>
      <vt:lpstr>Boolean </vt:lpstr>
      <vt:lpstr>Control statements and looping </vt:lpstr>
      <vt:lpstr>Looping </vt:lpstr>
      <vt:lpstr>Regular expression</vt:lpstr>
      <vt:lpstr>Error handling</vt:lpstr>
      <vt:lpstr>JavaScript Hoisting</vt:lpstr>
      <vt:lpstr>JavaScript Use Strict</vt:lpstr>
      <vt:lpstr>let and const</vt:lpstr>
      <vt:lpstr>Arrow function</vt:lpstr>
      <vt:lpstr>Debugging </vt:lpstr>
      <vt:lpstr>Object oriented javascript </vt:lpstr>
      <vt:lpstr>Cont…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</vt:lpstr>
      <vt:lpstr>PowerPoint Presentation</vt:lpstr>
      <vt:lpstr>Arrow function </vt:lpstr>
      <vt:lpstr>JavaScript Closures</vt:lpstr>
      <vt:lpstr>Javascript DOM</vt:lpstr>
      <vt:lpstr>PowerPoint Presentation</vt:lpstr>
      <vt:lpstr>PowerPoint Presentation</vt:lpstr>
      <vt:lpstr>PowerPoint Presentation</vt:lpstr>
      <vt:lpstr>JavaScript HTML DOM Document</vt:lpstr>
      <vt:lpstr>Changing HTML element</vt:lpstr>
      <vt:lpstr>Adding and Deleting Elements</vt:lpstr>
      <vt:lpstr>Adding Events Handlers</vt:lpstr>
      <vt:lpstr>Finding HTML Objects</vt:lpstr>
      <vt:lpstr>JavaScript HTML DOM Elements</vt:lpstr>
      <vt:lpstr>JavaScript HTML DOM - Changing HTML</vt:lpstr>
      <vt:lpstr>JavaScript HTML DOM - Changing CSS</vt:lpstr>
      <vt:lpstr>JavaScript HTML DOM Events</vt:lpstr>
      <vt:lpstr>JavaScript HTML DOM Navigation</vt:lpstr>
      <vt:lpstr>PowerPoint Presentation</vt:lpstr>
      <vt:lpstr>Navigating Between Nodes</vt:lpstr>
      <vt:lpstr>Creating New HTML Elements (Nodes)</vt:lpstr>
      <vt:lpstr>Browser object model</vt:lpstr>
      <vt:lpstr>Window Size</vt:lpstr>
      <vt:lpstr>JavaScript Window Screen</vt:lpstr>
      <vt:lpstr>JavaScript Window Location</vt:lpstr>
      <vt:lpstr>JavaScript Window History</vt:lpstr>
      <vt:lpstr>Pop up</vt:lpstr>
      <vt:lpstr>Ajax </vt:lpstr>
      <vt:lpstr>PowerPoint Presentation</vt:lpstr>
      <vt:lpstr>AJAX - The XMLHttpRequest Object</vt:lpstr>
      <vt:lpstr>XMLHttpRequest Object Methods</vt:lpstr>
      <vt:lpstr>AJAX - Send a Request To a Server</vt:lpstr>
      <vt:lpstr>JSON</vt:lpstr>
      <vt:lpstr>What is JSON?</vt:lpstr>
      <vt:lpstr>Why use JSON?</vt:lpstr>
      <vt:lpstr>JSON Syntax</vt:lpstr>
      <vt:lpstr>JSON Values</vt:lpstr>
      <vt:lpstr>JSON Uses JavaScript Syntax</vt:lpstr>
      <vt:lpstr>JSON vs XML</vt:lpstr>
      <vt:lpstr>PowerPoint Presentation</vt:lpstr>
      <vt:lpstr>JSON.parse()</vt:lpstr>
      <vt:lpstr>JSON.stringify()</vt:lpstr>
      <vt:lpstr>JSON Objects</vt:lpstr>
      <vt:lpstr>Accessing Object Values</vt:lpstr>
      <vt:lpstr>JSON 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DMLaptop</dc:creator>
  <cp:lastModifiedBy>DMLaptop</cp:lastModifiedBy>
  <cp:revision>286</cp:revision>
  <dcterms:created xsi:type="dcterms:W3CDTF">2019-11-09T12:41:29Z</dcterms:created>
  <dcterms:modified xsi:type="dcterms:W3CDTF">2019-11-10T17:07:33Z</dcterms:modified>
</cp:coreProperties>
</file>