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sldIdLst>
    <p:sldId id="256" r:id="rId2"/>
    <p:sldId id="268" r:id="rId3"/>
    <p:sldId id="258" r:id="rId4"/>
    <p:sldId id="260" r:id="rId5"/>
    <p:sldId id="261" r:id="rId6"/>
    <p:sldId id="262" r:id="rId7"/>
    <p:sldId id="259" r:id="rId8"/>
    <p:sldId id="263" r:id="rId9"/>
    <p:sldId id="264" r:id="rId10"/>
    <p:sldId id="265" r:id="rId11"/>
    <p:sldId id="267" r:id="rId12"/>
    <p:sldId id="271" r:id="rId13"/>
    <p:sldId id="266" r:id="rId14"/>
    <p:sldId id="269" r:id="rId15"/>
    <p:sldId id="257" r:id="rId16"/>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1" autoAdjust="0"/>
    <p:restoredTop sz="94307" autoAdjust="0"/>
  </p:normalViewPr>
  <p:slideViewPr>
    <p:cSldViewPr>
      <p:cViewPr varScale="1">
        <p:scale>
          <a:sx n="119" d="100"/>
          <a:sy n="119" d="100"/>
        </p:scale>
        <p:origin x="138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Rectangle 4">
            <a:extLst>
              <a:ext uri="{FF2B5EF4-FFF2-40B4-BE49-F238E27FC236}">
                <a16:creationId xmlns:a16="http://schemas.microsoft.com/office/drawing/2014/main" id="{FB85156C-3DC0-69D3-2DDE-F1D537FF6261}"/>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4051EB45-F2AF-769A-942F-0520B4A3B7D0}"/>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4755CAB7-AD80-8BC3-23F2-036EFF79DE88}"/>
              </a:ext>
            </a:extLst>
          </p:cNvPr>
          <p:cNvSpPr>
            <a:spLocks noGrp="1" noChangeArrowheads="1"/>
          </p:cNvSpPr>
          <p:nvPr>
            <p:ph type="sldNum" sz="quarter" idx="12"/>
          </p:nvPr>
        </p:nvSpPr>
        <p:spPr>
          <a:ln/>
        </p:spPr>
        <p:txBody>
          <a:bodyPr/>
          <a:lstStyle>
            <a:lvl1pPr>
              <a:defRPr/>
            </a:lvl1pPr>
          </a:lstStyle>
          <a:p>
            <a:pPr>
              <a:defRPr/>
            </a:pPr>
            <a:fld id="{48503565-7CDB-3646-9D69-1157BA231C00}" type="slidenum">
              <a:rPr lang="es-ES" altLang="en-US"/>
              <a:pPr>
                <a:defRPr/>
              </a:pPr>
              <a:t>‹#›</a:t>
            </a:fld>
            <a:endParaRPr lang="es-ES" altLang="en-US"/>
          </a:p>
        </p:txBody>
      </p:sp>
    </p:spTree>
    <p:extLst>
      <p:ext uri="{BB962C8B-B14F-4D97-AF65-F5344CB8AC3E}">
        <p14:creationId xmlns:p14="http://schemas.microsoft.com/office/powerpoint/2010/main" val="372248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F90E5621-8528-7D8D-4C71-F3DAA2F6A66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540E3E9F-CE76-D334-363E-1EE204960453}"/>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2805C6B4-3DF2-F7E3-33BE-F52FA66392FB}"/>
              </a:ext>
            </a:extLst>
          </p:cNvPr>
          <p:cNvSpPr>
            <a:spLocks noGrp="1" noChangeArrowheads="1"/>
          </p:cNvSpPr>
          <p:nvPr>
            <p:ph type="sldNum" sz="quarter" idx="12"/>
          </p:nvPr>
        </p:nvSpPr>
        <p:spPr>
          <a:ln/>
        </p:spPr>
        <p:txBody>
          <a:bodyPr/>
          <a:lstStyle>
            <a:lvl1pPr>
              <a:defRPr/>
            </a:lvl1pPr>
          </a:lstStyle>
          <a:p>
            <a:pPr>
              <a:defRPr/>
            </a:pPr>
            <a:fld id="{5CB5026E-B780-1642-81C3-B782FE44014A}" type="slidenum">
              <a:rPr lang="es-ES" altLang="en-US"/>
              <a:pPr>
                <a:defRPr/>
              </a:pPr>
              <a:t>‹#›</a:t>
            </a:fld>
            <a:endParaRPr lang="es-ES" altLang="en-US"/>
          </a:p>
        </p:txBody>
      </p:sp>
    </p:spTree>
    <p:extLst>
      <p:ext uri="{BB962C8B-B14F-4D97-AF65-F5344CB8AC3E}">
        <p14:creationId xmlns:p14="http://schemas.microsoft.com/office/powerpoint/2010/main" val="427035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F9CEBE0F-4C4A-DFBA-09ED-92FC96A4785E}"/>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2A048DA3-54DF-012F-CE12-E3933F12A027}"/>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AEAB98E3-EFF7-D357-DDC3-E538F9AD2493}"/>
              </a:ext>
            </a:extLst>
          </p:cNvPr>
          <p:cNvSpPr>
            <a:spLocks noGrp="1" noChangeArrowheads="1"/>
          </p:cNvSpPr>
          <p:nvPr>
            <p:ph type="sldNum" sz="quarter" idx="12"/>
          </p:nvPr>
        </p:nvSpPr>
        <p:spPr>
          <a:ln/>
        </p:spPr>
        <p:txBody>
          <a:bodyPr/>
          <a:lstStyle>
            <a:lvl1pPr>
              <a:defRPr/>
            </a:lvl1pPr>
          </a:lstStyle>
          <a:p>
            <a:pPr>
              <a:defRPr/>
            </a:pPr>
            <a:fld id="{BEA141CB-704B-404D-B4A6-4FE9E9889605}" type="slidenum">
              <a:rPr lang="es-ES" altLang="en-US"/>
              <a:pPr>
                <a:defRPr/>
              </a:pPr>
              <a:t>‹#›</a:t>
            </a:fld>
            <a:endParaRPr lang="es-ES" altLang="en-US"/>
          </a:p>
        </p:txBody>
      </p:sp>
    </p:spTree>
    <p:extLst>
      <p:ext uri="{BB962C8B-B14F-4D97-AF65-F5344CB8AC3E}">
        <p14:creationId xmlns:p14="http://schemas.microsoft.com/office/powerpoint/2010/main" val="53595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E5E5A49D-8138-5CE7-9826-F50B8C01B269}"/>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C8847776-7DB6-59F5-0B8F-5313F394A8E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F4677D4E-B0F3-46DF-87AD-279845AE95E2}"/>
              </a:ext>
            </a:extLst>
          </p:cNvPr>
          <p:cNvSpPr>
            <a:spLocks noGrp="1" noChangeArrowheads="1"/>
          </p:cNvSpPr>
          <p:nvPr>
            <p:ph type="sldNum" sz="quarter" idx="12"/>
          </p:nvPr>
        </p:nvSpPr>
        <p:spPr>
          <a:ln/>
        </p:spPr>
        <p:txBody>
          <a:bodyPr/>
          <a:lstStyle>
            <a:lvl1pPr>
              <a:defRPr/>
            </a:lvl1pPr>
          </a:lstStyle>
          <a:p>
            <a:pPr>
              <a:defRPr/>
            </a:pPr>
            <a:fld id="{E6A4FDD0-CF0C-C84B-A18C-2771C2BA6BD4}" type="slidenum">
              <a:rPr lang="es-ES" altLang="en-US"/>
              <a:pPr>
                <a:defRPr/>
              </a:pPr>
              <a:t>‹#›</a:t>
            </a:fld>
            <a:endParaRPr lang="es-ES" altLang="en-US"/>
          </a:p>
        </p:txBody>
      </p:sp>
    </p:spTree>
    <p:extLst>
      <p:ext uri="{BB962C8B-B14F-4D97-AF65-F5344CB8AC3E}">
        <p14:creationId xmlns:p14="http://schemas.microsoft.com/office/powerpoint/2010/main" val="286255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F00CF450-CA9D-71F5-3D5E-DFD3C7BA834F}"/>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B2FEBCBA-3DB5-1423-F3EE-91C7C5C9266C}"/>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3D0E4664-762C-CD13-0BA7-2F346791D107}"/>
              </a:ext>
            </a:extLst>
          </p:cNvPr>
          <p:cNvSpPr>
            <a:spLocks noGrp="1" noChangeArrowheads="1"/>
          </p:cNvSpPr>
          <p:nvPr>
            <p:ph type="sldNum" sz="quarter" idx="12"/>
          </p:nvPr>
        </p:nvSpPr>
        <p:spPr>
          <a:ln/>
        </p:spPr>
        <p:txBody>
          <a:bodyPr/>
          <a:lstStyle>
            <a:lvl1pPr>
              <a:defRPr/>
            </a:lvl1pPr>
          </a:lstStyle>
          <a:p>
            <a:pPr>
              <a:defRPr/>
            </a:pPr>
            <a:fld id="{F616FE66-98D2-DF4C-A320-6B41FBDF5099}" type="slidenum">
              <a:rPr lang="es-ES" altLang="en-US"/>
              <a:pPr>
                <a:defRPr/>
              </a:pPr>
              <a:t>‹#›</a:t>
            </a:fld>
            <a:endParaRPr lang="es-ES" altLang="en-US"/>
          </a:p>
        </p:txBody>
      </p:sp>
    </p:spTree>
    <p:extLst>
      <p:ext uri="{BB962C8B-B14F-4D97-AF65-F5344CB8AC3E}">
        <p14:creationId xmlns:p14="http://schemas.microsoft.com/office/powerpoint/2010/main" val="397942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a:extLst>
              <a:ext uri="{FF2B5EF4-FFF2-40B4-BE49-F238E27FC236}">
                <a16:creationId xmlns:a16="http://schemas.microsoft.com/office/drawing/2014/main" id="{96B0F3D4-8488-82EE-6178-1FA4F410D972}"/>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04C9DC65-85DF-EC80-6FC8-4609E198F0A2}"/>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09204043-4C97-6D7B-EDEB-4B9FAFF9065E}"/>
              </a:ext>
            </a:extLst>
          </p:cNvPr>
          <p:cNvSpPr>
            <a:spLocks noGrp="1" noChangeArrowheads="1"/>
          </p:cNvSpPr>
          <p:nvPr>
            <p:ph type="sldNum" sz="quarter" idx="12"/>
          </p:nvPr>
        </p:nvSpPr>
        <p:spPr>
          <a:ln/>
        </p:spPr>
        <p:txBody>
          <a:bodyPr/>
          <a:lstStyle>
            <a:lvl1pPr>
              <a:defRPr/>
            </a:lvl1pPr>
          </a:lstStyle>
          <a:p>
            <a:pPr>
              <a:defRPr/>
            </a:pPr>
            <a:fld id="{B114C634-7B52-4E44-A436-AF24824A4B94}" type="slidenum">
              <a:rPr lang="es-ES" altLang="en-US"/>
              <a:pPr>
                <a:defRPr/>
              </a:pPr>
              <a:t>‹#›</a:t>
            </a:fld>
            <a:endParaRPr lang="es-ES" altLang="en-US"/>
          </a:p>
        </p:txBody>
      </p:sp>
    </p:spTree>
    <p:extLst>
      <p:ext uri="{BB962C8B-B14F-4D97-AF65-F5344CB8AC3E}">
        <p14:creationId xmlns:p14="http://schemas.microsoft.com/office/powerpoint/2010/main" val="77435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a:extLst>
              <a:ext uri="{FF2B5EF4-FFF2-40B4-BE49-F238E27FC236}">
                <a16:creationId xmlns:a16="http://schemas.microsoft.com/office/drawing/2014/main" id="{0861A95B-8CD1-CB28-EF50-E389E3773D16}"/>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8" name="Rectangle 5">
            <a:extLst>
              <a:ext uri="{FF2B5EF4-FFF2-40B4-BE49-F238E27FC236}">
                <a16:creationId xmlns:a16="http://schemas.microsoft.com/office/drawing/2014/main" id="{DCB77375-9DFE-7A5F-C602-7A214027AFE8}"/>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9" name="Rectangle 6">
            <a:extLst>
              <a:ext uri="{FF2B5EF4-FFF2-40B4-BE49-F238E27FC236}">
                <a16:creationId xmlns:a16="http://schemas.microsoft.com/office/drawing/2014/main" id="{76091584-53B3-ABB3-44EF-9B1C668504AF}"/>
              </a:ext>
            </a:extLst>
          </p:cNvPr>
          <p:cNvSpPr>
            <a:spLocks noGrp="1" noChangeArrowheads="1"/>
          </p:cNvSpPr>
          <p:nvPr>
            <p:ph type="sldNum" sz="quarter" idx="12"/>
          </p:nvPr>
        </p:nvSpPr>
        <p:spPr>
          <a:ln/>
        </p:spPr>
        <p:txBody>
          <a:bodyPr/>
          <a:lstStyle>
            <a:lvl1pPr>
              <a:defRPr/>
            </a:lvl1pPr>
          </a:lstStyle>
          <a:p>
            <a:pPr>
              <a:defRPr/>
            </a:pPr>
            <a:fld id="{119D071F-23EC-AB4D-BF81-1349989C0FA0}" type="slidenum">
              <a:rPr lang="es-ES" altLang="en-US"/>
              <a:pPr>
                <a:defRPr/>
              </a:pPr>
              <a:t>‹#›</a:t>
            </a:fld>
            <a:endParaRPr lang="es-ES" altLang="en-US"/>
          </a:p>
        </p:txBody>
      </p:sp>
    </p:spTree>
    <p:extLst>
      <p:ext uri="{BB962C8B-B14F-4D97-AF65-F5344CB8AC3E}">
        <p14:creationId xmlns:p14="http://schemas.microsoft.com/office/powerpoint/2010/main" val="319823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a:extLst>
              <a:ext uri="{FF2B5EF4-FFF2-40B4-BE49-F238E27FC236}">
                <a16:creationId xmlns:a16="http://schemas.microsoft.com/office/drawing/2014/main" id="{DB4163D8-2727-AC72-20E8-74D664585D87}"/>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4" name="Rectangle 5">
            <a:extLst>
              <a:ext uri="{FF2B5EF4-FFF2-40B4-BE49-F238E27FC236}">
                <a16:creationId xmlns:a16="http://schemas.microsoft.com/office/drawing/2014/main" id="{64CB26DD-D4D7-489B-AB37-A6939CB02D3B}"/>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5" name="Rectangle 6">
            <a:extLst>
              <a:ext uri="{FF2B5EF4-FFF2-40B4-BE49-F238E27FC236}">
                <a16:creationId xmlns:a16="http://schemas.microsoft.com/office/drawing/2014/main" id="{1FFB8545-673F-E876-32CE-399C188374BE}"/>
              </a:ext>
            </a:extLst>
          </p:cNvPr>
          <p:cNvSpPr>
            <a:spLocks noGrp="1" noChangeArrowheads="1"/>
          </p:cNvSpPr>
          <p:nvPr>
            <p:ph type="sldNum" sz="quarter" idx="12"/>
          </p:nvPr>
        </p:nvSpPr>
        <p:spPr>
          <a:ln/>
        </p:spPr>
        <p:txBody>
          <a:bodyPr/>
          <a:lstStyle>
            <a:lvl1pPr>
              <a:defRPr/>
            </a:lvl1pPr>
          </a:lstStyle>
          <a:p>
            <a:pPr>
              <a:defRPr/>
            </a:pPr>
            <a:fld id="{27898925-3B1F-854C-A9FB-ED9F8759E47B}" type="slidenum">
              <a:rPr lang="es-ES" altLang="en-US"/>
              <a:pPr>
                <a:defRPr/>
              </a:pPr>
              <a:t>‹#›</a:t>
            </a:fld>
            <a:endParaRPr lang="es-ES" altLang="en-US"/>
          </a:p>
        </p:txBody>
      </p:sp>
    </p:spTree>
    <p:extLst>
      <p:ext uri="{BB962C8B-B14F-4D97-AF65-F5344CB8AC3E}">
        <p14:creationId xmlns:p14="http://schemas.microsoft.com/office/powerpoint/2010/main" val="209234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E218A92-9214-5F43-1D3D-2DC0DE8AABCC}"/>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3" name="Rectangle 5">
            <a:extLst>
              <a:ext uri="{FF2B5EF4-FFF2-40B4-BE49-F238E27FC236}">
                <a16:creationId xmlns:a16="http://schemas.microsoft.com/office/drawing/2014/main" id="{55CCF4A5-8A66-A84B-4443-919D97CA8DD2}"/>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4" name="Rectangle 6">
            <a:extLst>
              <a:ext uri="{FF2B5EF4-FFF2-40B4-BE49-F238E27FC236}">
                <a16:creationId xmlns:a16="http://schemas.microsoft.com/office/drawing/2014/main" id="{A9F0852F-DBD5-6E3F-4410-D350C9861BAF}"/>
              </a:ext>
            </a:extLst>
          </p:cNvPr>
          <p:cNvSpPr>
            <a:spLocks noGrp="1" noChangeArrowheads="1"/>
          </p:cNvSpPr>
          <p:nvPr>
            <p:ph type="sldNum" sz="quarter" idx="12"/>
          </p:nvPr>
        </p:nvSpPr>
        <p:spPr>
          <a:ln/>
        </p:spPr>
        <p:txBody>
          <a:bodyPr/>
          <a:lstStyle>
            <a:lvl1pPr>
              <a:defRPr/>
            </a:lvl1pPr>
          </a:lstStyle>
          <a:p>
            <a:pPr>
              <a:defRPr/>
            </a:pPr>
            <a:fld id="{3B89CC40-A254-0946-8471-83514F3A1055}" type="slidenum">
              <a:rPr lang="es-ES" altLang="en-US"/>
              <a:pPr>
                <a:defRPr/>
              </a:pPr>
              <a:t>‹#›</a:t>
            </a:fld>
            <a:endParaRPr lang="es-ES" altLang="en-US"/>
          </a:p>
        </p:txBody>
      </p:sp>
    </p:spTree>
    <p:extLst>
      <p:ext uri="{BB962C8B-B14F-4D97-AF65-F5344CB8AC3E}">
        <p14:creationId xmlns:p14="http://schemas.microsoft.com/office/powerpoint/2010/main" val="350482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D4B618DD-C25D-0059-9EF2-FC6E944BDA65}"/>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762BA578-A25B-C00D-DCC8-AE9FBC83B6E2}"/>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4C2CAA7E-E0D2-D357-25AD-6B1D335E9AEE}"/>
              </a:ext>
            </a:extLst>
          </p:cNvPr>
          <p:cNvSpPr>
            <a:spLocks noGrp="1" noChangeArrowheads="1"/>
          </p:cNvSpPr>
          <p:nvPr>
            <p:ph type="sldNum" sz="quarter" idx="12"/>
          </p:nvPr>
        </p:nvSpPr>
        <p:spPr>
          <a:ln/>
        </p:spPr>
        <p:txBody>
          <a:bodyPr/>
          <a:lstStyle>
            <a:lvl1pPr>
              <a:defRPr/>
            </a:lvl1pPr>
          </a:lstStyle>
          <a:p>
            <a:pPr>
              <a:defRPr/>
            </a:pPr>
            <a:fld id="{70B3E38A-1B41-1D4F-AB43-3218EF77BF12}" type="slidenum">
              <a:rPr lang="es-ES" altLang="en-US"/>
              <a:pPr>
                <a:defRPr/>
              </a:pPr>
              <a:t>‹#›</a:t>
            </a:fld>
            <a:endParaRPr lang="es-ES" altLang="en-US"/>
          </a:p>
        </p:txBody>
      </p:sp>
    </p:spTree>
    <p:extLst>
      <p:ext uri="{BB962C8B-B14F-4D97-AF65-F5344CB8AC3E}">
        <p14:creationId xmlns:p14="http://schemas.microsoft.com/office/powerpoint/2010/main" val="135954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F11BB297-3F86-7341-3F4C-704425A7C244}"/>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5C9DC1BF-5B50-7142-8541-CD8CB9DED47A}"/>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7B9ACD0B-B417-0B82-3227-E2FEC2B0D3A3}"/>
              </a:ext>
            </a:extLst>
          </p:cNvPr>
          <p:cNvSpPr>
            <a:spLocks noGrp="1" noChangeArrowheads="1"/>
          </p:cNvSpPr>
          <p:nvPr>
            <p:ph type="sldNum" sz="quarter" idx="12"/>
          </p:nvPr>
        </p:nvSpPr>
        <p:spPr>
          <a:ln/>
        </p:spPr>
        <p:txBody>
          <a:bodyPr/>
          <a:lstStyle>
            <a:lvl1pPr>
              <a:defRPr/>
            </a:lvl1pPr>
          </a:lstStyle>
          <a:p>
            <a:pPr>
              <a:defRPr/>
            </a:pPr>
            <a:fld id="{F129F504-CE33-1B44-A3FD-2CBE87BC37C3}" type="slidenum">
              <a:rPr lang="es-ES" altLang="en-US"/>
              <a:pPr>
                <a:defRPr/>
              </a:pPr>
              <a:t>‹#›</a:t>
            </a:fld>
            <a:endParaRPr lang="es-ES" altLang="en-US"/>
          </a:p>
        </p:txBody>
      </p:sp>
    </p:spTree>
    <p:extLst>
      <p:ext uri="{BB962C8B-B14F-4D97-AF65-F5344CB8AC3E}">
        <p14:creationId xmlns:p14="http://schemas.microsoft.com/office/powerpoint/2010/main" val="109996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A0A1AD-3DBC-19F6-D157-534478451796}"/>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E0CB693E-2390-2249-8273-F0F743F8E01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773EF229-1292-2E20-3D91-035DA1BC8C7C}"/>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n-US"/>
          </a:p>
        </p:txBody>
      </p:sp>
      <p:sp>
        <p:nvSpPr>
          <p:cNvPr id="1029" name="Rectangle 5">
            <a:extLst>
              <a:ext uri="{FF2B5EF4-FFF2-40B4-BE49-F238E27FC236}">
                <a16:creationId xmlns:a16="http://schemas.microsoft.com/office/drawing/2014/main" id="{3349445B-FF92-400A-916F-F37B83BEF5C5}"/>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n-US"/>
          </a:p>
        </p:txBody>
      </p:sp>
      <p:sp>
        <p:nvSpPr>
          <p:cNvPr id="1030" name="Rectangle 6">
            <a:extLst>
              <a:ext uri="{FF2B5EF4-FFF2-40B4-BE49-F238E27FC236}">
                <a16:creationId xmlns:a16="http://schemas.microsoft.com/office/drawing/2014/main" id="{A3F9871A-7505-7A87-BFEB-B914DE19823D}"/>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3C6C26B-3E33-7945-90A9-F0A9A89459A1}"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a.finance.yaho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4" name="Rectangle 25">
            <a:extLst>
              <a:ext uri="{FF2B5EF4-FFF2-40B4-BE49-F238E27FC236}">
                <a16:creationId xmlns:a16="http://schemas.microsoft.com/office/drawing/2014/main" id="{559CE0DA-BA5B-E75A-130A-A1100F8F4319}"/>
              </a:ext>
            </a:extLst>
          </p:cNvPr>
          <p:cNvSpPr>
            <a:spLocks noGrp="1" noChangeArrowheads="1"/>
          </p:cNvSpPr>
          <p:nvPr>
            <p:ph type="ctrTitle"/>
          </p:nvPr>
        </p:nvSpPr>
        <p:spPr>
          <a:xfrm>
            <a:off x="323850" y="692150"/>
            <a:ext cx="8351838" cy="2736850"/>
          </a:xfrm>
        </p:spPr>
        <p:txBody>
          <a:bodyPr anchor="ctr"/>
          <a:lstStyle/>
          <a:p>
            <a:pPr eaLnBrk="1" hangingPunct="1"/>
            <a:r>
              <a:rPr lang="es-UY" altLang="en-US" sz="4000">
                <a:solidFill>
                  <a:schemeClr val="tx1"/>
                </a:solidFill>
              </a:rPr>
              <a:t>Stock Market Predictive Modeling Spanning the COVID-19 Global Pandemic</a:t>
            </a:r>
            <a:endParaRPr lang="es-ES" altLang="en-US" sz="4000">
              <a:solidFill>
                <a:schemeClr val="tx1"/>
              </a:solidFill>
            </a:endParaRPr>
          </a:p>
        </p:txBody>
      </p:sp>
      <p:sp>
        <p:nvSpPr>
          <p:cNvPr id="13315" name="TextBox 3">
            <a:extLst>
              <a:ext uri="{FF2B5EF4-FFF2-40B4-BE49-F238E27FC236}">
                <a16:creationId xmlns:a16="http://schemas.microsoft.com/office/drawing/2014/main" id="{50C1A574-646C-5BC9-CB42-2DD2715B206A}"/>
              </a:ext>
            </a:extLst>
          </p:cNvPr>
          <p:cNvSpPr txBox="1">
            <a:spLocks noChangeArrowheads="1"/>
          </p:cNvSpPr>
          <p:nvPr/>
        </p:nvSpPr>
        <p:spPr bwMode="auto">
          <a:xfrm>
            <a:off x="3582988" y="198438"/>
            <a:ext cx="1728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 PROJECT 4 - </a:t>
            </a:r>
            <a:endParaRPr lang="en-CA"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5023-BB7A-CA9E-7D50-C7E3C2BBF020}"/>
              </a:ext>
            </a:extLst>
          </p:cNvPr>
          <p:cNvSpPr>
            <a:spLocks noGrp="1"/>
          </p:cNvSpPr>
          <p:nvPr>
            <p:ph type="title"/>
          </p:nvPr>
        </p:nvSpPr>
        <p:spPr/>
        <p:txBody>
          <a:bodyPr/>
          <a:lstStyle/>
          <a:p>
            <a:pPr>
              <a:defRPr/>
            </a:pPr>
            <a:r>
              <a:rPr lang="en-US" u="sng" cap="small" dirty="0"/>
              <a:t>Artificial Neural Network for Regression</a:t>
            </a:r>
            <a:endParaRPr lang="en-CA" u="sng" dirty="0"/>
          </a:p>
        </p:txBody>
      </p:sp>
      <p:sp>
        <p:nvSpPr>
          <p:cNvPr id="22530" name="Content Placeholder 2">
            <a:extLst>
              <a:ext uri="{FF2B5EF4-FFF2-40B4-BE49-F238E27FC236}">
                <a16:creationId xmlns:a16="http://schemas.microsoft.com/office/drawing/2014/main" id="{A3FA483C-79AA-D09A-F668-0732FED97AF4}"/>
              </a:ext>
            </a:extLst>
          </p:cNvPr>
          <p:cNvSpPr>
            <a:spLocks noGrp="1" noChangeArrowheads="1"/>
          </p:cNvSpPr>
          <p:nvPr>
            <p:ph idx="1"/>
          </p:nvPr>
        </p:nvSpPr>
        <p:spPr/>
        <p:txBody>
          <a:bodyPr/>
          <a:lstStyle/>
          <a:p>
            <a:endParaRPr lang="en-CA"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1F97-20D0-EF01-2455-D51477CB9672}"/>
              </a:ext>
            </a:extLst>
          </p:cNvPr>
          <p:cNvSpPr>
            <a:spLocks noGrp="1"/>
          </p:cNvSpPr>
          <p:nvPr>
            <p:ph type="title"/>
          </p:nvPr>
        </p:nvSpPr>
        <p:spPr/>
        <p:txBody>
          <a:bodyPr/>
          <a:lstStyle/>
          <a:p>
            <a:pPr>
              <a:defRPr/>
            </a:pPr>
            <a:r>
              <a:rPr lang="en-US" u="sng" cap="small" dirty="0"/>
              <a:t>Summary</a:t>
            </a:r>
            <a:endParaRPr lang="en-CA" u="sng" cap="small" dirty="0"/>
          </a:p>
        </p:txBody>
      </p:sp>
      <p:sp>
        <p:nvSpPr>
          <p:cNvPr id="12291" name="Content Placeholder 2">
            <a:extLst>
              <a:ext uri="{FF2B5EF4-FFF2-40B4-BE49-F238E27FC236}">
                <a16:creationId xmlns:a16="http://schemas.microsoft.com/office/drawing/2014/main" id="{9050E9ED-DAD1-3C97-FAFF-0F734E449FAE}"/>
              </a:ext>
            </a:extLst>
          </p:cNvPr>
          <p:cNvSpPr>
            <a:spLocks noGrp="1" noChangeArrowheads="1"/>
          </p:cNvSpPr>
          <p:nvPr>
            <p:ph idx="1"/>
          </p:nvPr>
        </p:nvSpPr>
        <p:spPr/>
        <p:txBody>
          <a:bodyPr/>
          <a:lstStyle/>
          <a:p>
            <a:pPr marL="0" indent="0" algn="ctr" eaLnBrk="1" hangingPunct="1">
              <a:buFontTx/>
              <a:buNone/>
              <a:defRPr/>
            </a:pPr>
            <a:r>
              <a:rPr lang="en-US" sz="2000" b="1" cap="small" dirty="0"/>
              <a:t>The question our team set out to answer was; </a:t>
            </a:r>
          </a:p>
          <a:p>
            <a:pPr marL="0" indent="0" algn="ctr" eaLnBrk="1" hangingPunct="1">
              <a:buFontTx/>
              <a:buNone/>
              <a:defRPr/>
            </a:pPr>
            <a:r>
              <a:rPr lang="en-US" sz="2000" b="1" cap="small" dirty="0"/>
              <a:t>The continued impact of COVID-19 on stock market performance:</a:t>
            </a:r>
          </a:p>
          <a:p>
            <a:pPr eaLnBrk="1" hangingPunct="1">
              <a:defRPr/>
            </a:pPr>
            <a:r>
              <a:rPr lang="en-US" sz="1600" b="1" cap="small" dirty="0"/>
              <a:t>Amazon: </a:t>
            </a:r>
            <a:r>
              <a:rPr lang="en-US" sz="1600" cap="small" dirty="0"/>
              <a:t>the stocks took a steady rise during and following covid. But following a market correction, amazon has continued increasing. </a:t>
            </a:r>
          </a:p>
          <a:p>
            <a:pPr eaLnBrk="1" hangingPunct="1">
              <a:defRPr/>
            </a:pPr>
            <a:r>
              <a:rPr lang="en-US" sz="1600" b="1" cap="small" dirty="0"/>
              <a:t>Netflix: </a:t>
            </a:r>
            <a:r>
              <a:rPr lang="en-US" sz="1600" cap="small" dirty="0"/>
              <a:t>there was a positive linear correlation to the Netflix stocks (increasing), and covid only enhanced this correlation. Since covid however, the stocks have steadily decreased for what we theorize to be bad business decisions. An example of which is Netflix’s decision to crackdown on password sharing. This has caused subscribers to leave the service. </a:t>
            </a:r>
          </a:p>
          <a:p>
            <a:pPr eaLnBrk="1" hangingPunct="1">
              <a:defRPr/>
            </a:pPr>
            <a:r>
              <a:rPr lang="en-US" sz="1600" b="1" cap="small" dirty="0"/>
              <a:t>Nikola: </a:t>
            </a:r>
            <a:r>
              <a:rPr lang="en-US" sz="1600" cap="small" dirty="0"/>
              <a:t>from 2018 to 2020, these stocks were not performing well (flat line). during covid-19 however, there was an unprecedented and sharp increase, (especially around sept 2020). It’s interesting to note that the stocks took a significant dive again and it appears that they haven’t been able to move from this position.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1F97-20D0-EF01-2455-D51477CB9672}"/>
              </a:ext>
            </a:extLst>
          </p:cNvPr>
          <p:cNvSpPr>
            <a:spLocks noGrp="1"/>
          </p:cNvSpPr>
          <p:nvPr>
            <p:ph type="title"/>
          </p:nvPr>
        </p:nvSpPr>
        <p:spPr/>
        <p:txBody>
          <a:bodyPr/>
          <a:lstStyle/>
          <a:p>
            <a:pPr>
              <a:defRPr/>
            </a:pPr>
            <a:r>
              <a:rPr lang="en-US" u="sng" cap="small" dirty="0"/>
              <a:t>Summary</a:t>
            </a:r>
            <a:endParaRPr lang="en-CA" u="sng" cap="small" dirty="0"/>
          </a:p>
        </p:txBody>
      </p:sp>
      <p:sp>
        <p:nvSpPr>
          <p:cNvPr id="12291" name="Content Placeholder 2">
            <a:extLst>
              <a:ext uri="{FF2B5EF4-FFF2-40B4-BE49-F238E27FC236}">
                <a16:creationId xmlns:a16="http://schemas.microsoft.com/office/drawing/2014/main" id="{9050E9ED-DAD1-3C97-FAFF-0F734E449FAE}"/>
              </a:ext>
            </a:extLst>
          </p:cNvPr>
          <p:cNvSpPr>
            <a:spLocks noGrp="1" noChangeArrowheads="1"/>
          </p:cNvSpPr>
          <p:nvPr>
            <p:ph idx="1"/>
          </p:nvPr>
        </p:nvSpPr>
        <p:spPr/>
        <p:txBody>
          <a:bodyPr/>
          <a:lstStyle/>
          <a:p>
            <a:pPr marL="0" indent="0" algn="ctr" eaLnBrk="1" hangingPunct="1">
              <a:buFontTx/>
              <a:buNone/>
              <a:defRPr/>
            </a:pPr>
            <a:r>
              <a:rPr lang="en-US" sz="2000" b="1" cap="small" dirty="0"/>
              <a:t>The question our team set out to answer was; </a:t>
            </a:r>
          </a:p>
          <a:p>
            <a:pPr marL="0" indent="0" algn="ctr" eaLnBrk="1" hangingPunct="1">
              <a:buFontTx/>
              <a:buNone/>
              <a:defRPr/>
            </a:pPr>
            <a:r>
              <a:rPr lang="en-US" sz="2000" b="1" cap="small" dirty="0"/>
              <a:t>The continued impact of COVID-19 on stock market performance:</a:t>
            </a:r>
          </a:p>
          <a:p>
            <a:pPr eaLnBrk="1" hangingPunct="1">
              <a:defRPr/>
            </a:pPr>
            <a:r>
              <a:rPr lang="en-US" sz="1600" b="1" cap="small" dirty="0"/>
              <a:t>Amazon: </a:t>
            </a:r>
            <a:r>
              <a:rPr lang="en-US" sz="1600" cap="small" dirty="0"/>
              <a:t>the stocks took a steady rise during and following covid. But following a market correction, amazon has continued increasing. </a:t>
            </a:r>
          </a:p>
          <a:p>
            <a:pPr eaLnBrk="1" hangingPunct="1">
              <a:defRPr/>
            </a:pPr>
            <a:r>
              <a:rPr lang="en-US" sz="1600" b="1" cap="small" dirty="0"/>
              <a:t>Netflix: </a:t>
            </a:r>
            <a:r>
              <a:rPr lang="en-US" sz="1600" cap="small" dirty="0"/>
              <a:t>there was a positive linear correlation to the Netflix stocks (increasing), and covid only enhanced this correlation. Since covid however, the stocks have steadily decreased for what we theorize to be bad business decisions. An example of which is Netflix’s decision to crackdown on password sharing. This has caused subscribers to leave the service. </a:t>
            </a:r>
          </a:p>
          <a:p>
            <a:pPr eaLnBrk="1" hangingPunct="1">
              <a:defRPr/>
            </a:pPr>
            <a:r>
              <a:rPr lang="en-US" sz="1600" b="1" cap="small" dirty="0"/>
              <a:t>Nikola: </a:t>
            </a:r>
            <a:r>
              <a:rPr lang="en-US" sz="1600" cap="small" dirty="0"/>
              <a:t>from 2018 to 2020, these stocks were not performing well (flat line). during covid-19 however, there was an unprecedented and sharp increase, (especially around sept 2020). It’s interesting to note that the stocks took a significant dive again and it appears that they haven’t been able to move from this position.</a:t>
            </a:r>
          </a:p>
        </p:txBody>
      </p:sp>
    </p:spTree>
    <p:extLst>
      <p:ext uri="{BB962C8B-B14F-4D97-AF65-F5344CB8AC3E}">
        <p14:creationId xmlns:p14="http://schemas.microsoft.com/office/powerpoint/2010/main" val="2686820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5746-AF33-6089-8480-918447F3E27D}"/>
              </a:ext>
            </a:extLst>
          </p:cNvPr>
          <p:cNvSpPr>
            <a:spLocks noGrp="1"/>
          </p:cNvSpPr>
          <p:nvPr>
            <p:ph type="title"/>
          </p:nvPr>
        </p:nvSpPr>
        <p:spPr/>
        <p:txBody>
          <a:bodyPr/>
          <a:lstStyle/>
          <a:p>
            <a:pPr>
              <a:defRPr/>
            </a:pPr>
            <a:r>
              <a:rPr lang="en-US" u="sng" cap="small" dirty="0"/>
              <a:t>Challenges</a:t>
            </a:r>
            <a:endParaRPr lang="en-CA" u="sng" dirty="0"/>
          </a:p>
        </p:txBody>
      </p:sp>
      <p:sp>
        <p:nvSpPr>
          <p:cNvPr id="13315" name="Content Placeholder 2">
            <a:extLst>
              <a:ext uri="{FF2B5EF4-FFF2-40B4-BE49-F238E27FC236}">
                <a16:creationId xmlns:a16="http://schemas.microsoft.com/office/drawing/2014/main" id="{A45E535B-6F68-925F-ECE3-AF29FD255DC9}"/>
              </a:ext>
            </a:extLst>
          </p:cNvPr>
          <p:cNvSpPr>
            <a:spLocks noGrp="1" noChangeArrowheads="1"/>
          </p:cNvSpPr>
          <p:nvPr>
            <p:ph idx="1"/>
          </p:nvPr>
        </p:nvSpPr>
        <p:spPr/>
        <p:txBody>
          <a:bodyPr/>
          <a:lstStyle/>
          <a:p>
            <a:pPr>
              <a:defRPr/>
            </a:pPr>
            <a:r>
              <a:rPr lang="en-CA" altLang="en-US" cap="small" dirty="0"/>
              <a:t>Model selections</a:t>
            </a:r>
          </a:p>
          <a:p>
            <a:pPr>
              <a:defRPr/>
            </a:pPr>
            <a:r>
              <a:rPr lang="en-CA" altLang="en-US" cap="small" dirty="0"/>
              <a:t>Complexity and shape of the data</a:t>
            </a:r>
          </a:p>
          <a:p>
            <a:pPr>
              <a:defRPr/>
            </a:pPr>
            <a:r>
              <a:rPr lang="en-CA" altLang="en-US" cap="small" dirty="0"/>
              <a:t>Limited experience w level of Models</a:t>
            </a:r>
          </a:p>
          <a:p>
            <a:pPr>
              <a:defRPr/>
            </a:pPr>
            <a:r>
              <a:rPr lang="en-CA" altLang="en-US" cap="small" dirty="0"/>
              <a:t>More advanced engineered features required</a:t>
            </a:r>
          </a:p>
          <a:p>
            <a:pPr>
              <a:defRPr/>
            </a:pPr>
            <a:endParaRPr lang="en-CA" altLang="en-US" cap="small" dirty="0"/>
          </a:p>
          <a:p>
            <a:pPr>
              <a:defRPr/>
            </a:pPr>
            <a:endParaRPr lang="en-CA" altLang="en-US" cap="smal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92BC-D10D-9CCF-AF94-43A542F4E823}"/>
              </a:ext>
            </a:extLst>
          </p:cNvPr>
          <p:cNvSpPr>
            <a:spLocks noGrp="1"/>
          </p:cNvSpPr>
          <p:nvPr>
            <p:ph type="title"/>
          </p:nvPr>
        </p:nvSpPr>
        <p:spPr/>
        <p:txBody>
          <a:bodyPr/>
          <a:lstStyle/>
          <a:p>
            <a:pPr>
              <a:defRPr/>
            </a:pPr>
            <a:r>
              <a:rPr lang="en-US" u="sng" cap="small" dirty="0"/>
              <a:t>Further Analysis</a:t>
            </a:r>
            <a:endParaRPr lang="en-CA" u="sng" dirty="0"/>
          </a:p>
        </p:txBody>
      </p:sp>
      <p:sp>
        <p:nvSpPr>
          <p:cNvPr id="13315" name="Content Placeholder 2">
            <a:extLst>
              <a:ext uri="{FF2B5EF4-FFF2-40B4-BE49-F238E27FC236}">
                <a16:creationId xmlns:a16="http://schemas.microsoft.com/office/drawing/2014/main" id="{3904F07C-CC2B-7D62-A478-08C2E3794DF2}"/>
              </a:ext>
            </a:extLst>
          </p:cNvPr>
          <p:cNvSpPr>
            <a:spLocks noGrp="1" noChangeArrowheads="1"/>
          </p:cNvSpPr>
          <p:nvPr>
            <p:ph idx="1"/>
          </p:nvPr>
        </p:nvSpPr>
        <p:spPr/>
        <p:txBody>
          <a:bodyPr/>
          <a:lstStyle/>
          <a:p>
            <a:pPr>
              <a:defRPr/>
            </a:pPr>
            <a:r>
              <a:rPr lang="en-CA" altLang="en-US" cap="small" dirty="0"/>
              <a:t>Use the LSTM Model</a:t>
            </a:r>
          </a:p>
          <a:p>
            <a:pPr>
              <a:defRPr/>
            </a:pPr>
            <a:r>
              <a:rPr lang="en-CA" altLang="en-US" cap="small" dirty="0"/>
              <a:t>Investigate stock performance with factors that was not effect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71AC831-9AEA-3DD2-9511-6842F31FA1D2}"/>
              </a:ext>
            </a:extLst>
          </p:cNvPr>
          <p:cNvSpPr>
            <a:spLocks noGrp="1" noChangeArrowheads="1"/>
          </p:cNvSpPr>
          <p:nvPr>
            <p:ph type="title"/>
          </p:nvPr>
        </p:nvSpPr>
        <p:spPr/>
        <p:txBody>
          <a:bodyPr/>
          <a:lstStyle/>
          <a:p>
            <a:pPr eaLnBrk="1" hangingPunct="1">
              <a:defRPr/>
            </a:pPr>
            <a:r>
              <a:rPr lang="en-US" altLang="en-US" u="sng" cap="small" dirty="0"/>
              <a:t>Resources</a:t>
            </a:r>
          </a:p>
        </p:txBody>
      </p:sp>
      <p:sp>
        <p:nvSpPr>
          <p:cNvPr id="106499" name="Rectangle 3">
            <a:extLst>
              <a:ext uri="{FF2B5EF4-FFF2-40B4-BE49-F238E27FC236}">
                <a16:creationId xmlns:a16="http://schemas.microsoft.com/office/drawing/2014/main" id="{71596C1F-B06D-0673-6605-FF1645B0277F}"/>
              </a:ext>
            </a:extLst>
          </p:cNvPr>
          <p:cNvSpPr>
            <a:spLocks noGrp="1" noChangeArrowheads="1"/>
          </p:cNvSpPr>
          <p:nvPr>
            <p:ph type="body" idx="1"/>
          </p:nvPr>
        </p:nvSpPr>
        <p:spPr/>
        <p:txBody>
          <a:bodyPr/>
          <a:lstStyle/>
          <a:p>
            <a:pPr marL="0" indent="0" eaLnBrk="1" hangingPunct="1">
              <a:buFontTx/>
              <a:buNone/>
              <a:defRPr/>
            </a:pPr>
            <a:r>
              <a:rPr lang="en-US" altLang="en-US" cap="small" dirty="0"/>
              <a:t>The following resources were leveraged in this project</a:t>
            </a:r>
          </a:p>
          <a:p>
            <a:pPr eaLnBrk="1" hangingPunct="1">
              <a:defRPr/>
            </a:pPr>
            <a:r>
              <a:rPr lang="en-US" altLang="en-US" sz="2400" cap="small" dirty="0"/>
              <a:t>Yahoo Finance - </a:t>
            </a:r>
            <a:r>
              <a:rPr lang="en-US" altLang="en-US" sz="2400" dirty="0">
                <a:hlinkClick r:id="rId2"/>
              </a:rPr>
              <a:t>https://ca.finance.yahoo.com/</a:t>
            </a:r>
            <a:r>
              <a:rPr lang="en-US" altLang="en-US" sz="2400" dirty="0"/>
              <a:t> </a:t>
            </a:r>
          </a:p>
          <a:p>
            <a:pPr eaLnBrk="1" hangingPunct="1">
              <a:defRPr/>
            </a:pPr>
            <a:r>
              <a:rPr lang="en-US" altLang="en-US" sz="2400" cap="small" dirty="0"/>
              <a:t>Tutors</a:t>
            </a:r>
          </a:p>
          <a:p>
            <a:pPr eaLnBrk="1" hangingPunct="1">
              <a:defRPr/>
            </a:pPr>
            <a:r>
              <a:rPr lang="en-US" altLang="en-US" sz="2400" cap="small" dirty="0"/>
              <a:t>Kaggle</a:t>
            </a:r>
          </a:p>
          <a:p>
            <a:pPr eaLnBrk="1" hangingPunct="1">
              <a:defRPr/>
            </a:pPr>
            <a:r>
              <a:rPr lang="en-US" altLang="en-US" sz="2400" cap="small" dirty="0" err="1"/>
              <a:t>MySql</a:t>
            </a:r>
            <a:endParaRPr lang="en-US" altLang="en-US" sz="2400" cap="small" dirty="0"/>
          </a:p>
          <a:p>
            <a:pPr eaLnBrk="1" hangingPunct="1">
              <a:defRPr/>
            </a:pPr>
            <a:r>
              <a:rPr lang="en-US" altLang="en-US" sz="2400" cap="small" dirty="0"/>
              <a:t>Tableau</a:t>
            </a:r>
          </a:p>
          <a:p>
            <a:pPr eaLnBrk="1" hangingPunct="1">
              <a:defRPr/>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D29E-E64D-B76F-E558-393621DCB96E}"/>
              </a:ext>
            </a:extLst>
          </p:cNvPr>
          <p:cNvSpPr>
            <a:spLocks noGrp="1"/>
          </p:cNvSpPr>
          <p:nvPr>
            <p:ph type="title"/>
          </p:nvPr>
        </p:nvSpPr>
        <p:spPr/>
        <p:txBody>
          <a:bodyPr/>
          <a:lstStyle/>
          <a:p>
            <a:pPr>
              <a:defRPr/>
            </a:pPr>
            <a:r>
              <a:rPr lang="en-US" u="sng" cap="small" dirty="0"/>
              <a:t>Team Members</a:t>
            </a:r>
            <a:endParaRPr lang="en-CA" u="sng" cap="small" dirty="0"/>
          </a:p>
        </p:txBody>
      </p:sp>
      <p:sp>
        <p:nvSpPr>
          <p:cNvPr id="3" name="Content Placeholder 2">
            <a:extLst>
              <a:ext uri="{FF2B5EF4-FFF2-40B4-BE49-F238E27FC236}">
                <a16:creationId xmlns:a16="http://schemas.microsoft.com/office/drawing/2014/main" id="{686A0A3C-F3D1-EABA-B193-E8B4A2E18E6E}"/>
              </a:ext>
            </a:extLst>
          </p:cNvPr>
          <p:cNvSpPr>
            <a:spLocks noGrp="1"/>
          </p:cNvSpPr>
          <p:nvPr>
            <p:ph idx="1"/>
          </p:nvPr>
        </p:nvSpPr>
        <p:spPr>
          <a:xfrm>
            <a:off x="457200" y="1911350"/>
            <a:ext cx="8229600" cy="2909888"/>
          </a:xfrm>
        </p:spPr>
        <p:txBody>
          <a:bodyPr/>
          <a:lstStyle/>
          <a:p>
            <a:pPr marL="0" indent="0" algn="ctr">
              <a:buFontTx/>
              <a:buNone/>
              <a:defRPr/>
            </a:pPr>
            <a:r>
              <a:rPr lang="en-CA" cap="small" dirty="0"/>
              <a:t>Dario </a:t>
            </a:r>
            <a:r>
              <a:rPr lang="en-CA" cap="small" dirty="0" err="1"/>
              <a:t>Micucci</a:t>
            </a:r>
            <a:endParaRPr lang="en-CA" cap="small" dirty="0"/>
          </a:p>
          <a:p>
            <a:pPr marL="0" indent="0" algn="ctr">
              <a:buFontTx/>
              <a:buNone/>
              <a:defRPr/>
            </a:pPr>
            <a:r>
              <a:rPr lang="en-CA" cap="small" dirty="0"/>
              <a:t>Brett Chau-dang</a:t>
            </a:r>
          </a:p>
          <a:p>
            <a:pPr marL="0" indent="0" algn="ctr">
              <a:buFontTx/>
              <a:buNone/>
              <a:defRPr/>
            </a:pPr>
            <a:r>
              <a:rPr lang="en-CA" cap="small" dirty="0"/>
              <a:t>Justin Butler</a:t>
            </a:r>
          </a:p>
          <a:p>
            <a:pPr marL="0" indent="0" algn="ctr">
              <a:buFontTx/>
              <a:buNone/>
              <a:defRPr/>
            </a:pPr>
            <a:r>
              <a:rPr lang="en-CA" cap="small" dirty="0"/>
              <a:t>Rebeca Perez</a:t>
            </a:r>
          </a:p>
          <a:p>
            <a:pPr marL="0" indent="0" algn="ctr">
              <a:buFontTx/>
              <a:buNone/>
              <a:defRPr/>
            </a:pPr>
            <a:r>
              <a:rPr lang="en-CA" cap="small" dirty="0"/>
              <a:t>Ron Brennan</a:t>
            </a:r>
          </a:p>
          <a:p>
            <a:pPr marL="0" indent="0">
              <a:buFontTx/>
              <a:buNone/>
              <a:defRPr/>
            </a:pP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83D8-375C-0A1C-249E-34E6CA74E98E}"/>
              </a:ext>
            </a:extLst>
          </p:cNvPr>
          <p:cNvSpPr>
            <a:spLocks noGrp="1"/>
          </p:cNvSpPr>
          <p:nvPr>
            <p:ph type="title"/>
          </p:nvPr>
        </p:nvSpPr>
        <p:spPr/>
        <p:txBody>
          <a:bodyPr/>
          <a:lstStyle/>
          <a:p>
            <a:pPr eaLnBrk="1" hangingPunct="1">
              <a:defRPr/>
            </a:pPr>
            <a:r>
              <a:rPr lang="en-US" u="sng" cap="small" dirty="0"/>
              <a:t>The Question</a:t>
            </a:r>
            <a:endParaRPr lang="en-CA" u="sng" cap="small" dirty="0"/>
          </a:p>
        </p:txBody>
      </p:sp>
      <p:sp>
        <p:nvSpPr>
          <p:cNvPr id="3" name="Content Placeholder 2">
            <a:extLst>
              <a:ext uri="{FF2B5EF4-FFF2-40B4-BE49-F238E27FC236}">
                <a16:creationId xmlns:a16="http://schemas.microsoft.com/office/drawing/2014/main" id="{076CE075-25F7-F24E-D3D0-8DC6C37E053D}"/>
              </a:ext>
            </a:extLst>
          </p:cNvPr>
          <p:cNvSpPr>
            <a:spLocks noGrp="1"/>
          </p:cNvSpPr>
          <p:nvPr>
            <p:ph idx="1"/>
          </p:nvPr>
        </p:nvSpPr>
        <p:spPr/>
        <p:txBody>
          <a:bodyPr/>
          <a:lstStyle/>
          <a:p>
            <a:pPr marL="0" indent="0" eaLnBrk="1" hangingPunct="1">
              <a:buFontTx/>
              <a:buNone/>
              <a:defRPr/>
            </a:pPr>
            <a:r>
              <a:rPr lang="en-US" sz="2800" cap="small" dirty="0"/>
              <a:t>The question our team set out to answer was:</a:t>
            </a:r>
          </a:p>
          <a:p>
            <a:pPr marL="0" indent="0" eaLnBrk="1" hangingPunct="1">
              <a:buFontTx/>
              <a:buNone/>
              <a:defRPr/>
            </a:pPr>
            <a:endParaRPr lang="en-US" dirty="0"/>
          </a:p>
          <a:p>
            <a:pPr marL="0" indent="0" algn="ctr" eaLnBrk="1" hangingPunct="1">
              <a:buFontTx/>
              <a:buNone/>
              <a:defRPr/>
            </a:pPr>
            <a:r>
              <a:rPr lang="en-US" cap="small" dirty="0"/>
              <a:t>The continued impact of COVID-19 on stock market performance</a:t>
            </a:r>
          </a:p>
          <a:p>
            <a:pPr marL="0" indent="0" algn="ctr" eaLnBrk="1" hangingPunct="1">
              <a:buFontTx/>
              <a:buNone/>
              <a:defRPr/>
            </a:pPr>
            <a:endParaRPr lang="en-CA" cap="smal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BD18-FD74-D32E-5A8F-9D002C351310}"/>
              </a:ext>
            </a:extLst>
          </p:cNvPr>
          <p:cNvSpPr>
            <a:spLocks noGrp="1"/>
          </p:cNvSpPr>
          <p:nvPr>
            <p:ph type="title"/>
          </p:nvPr>
        </p:nvSpPr>
        <p:spPr>
          <a:xfrm>
            <a:off x="457200" y="319088"/>
            <a:ext cx="8229600" cy="1143000"/>
          </a:xfrm>
        </p:spPr>
        <p:txBody>
          <a:bodyPr/>
          <a:lstStyle/>
          <a:p>
            <a:pPr eaLnBrk="1" hangingPunct="1">
              <a:defRPr/>
            </a:pPr>
            <a:r>
              <a:rPr lang="en-US" u="sng" cap="small" dirty="0"/>
              <a:t>Stocks Chosen</a:t>
            </a:r>
            <a:endParaRPr lang="en-CA" u="sng" cap="small" dirty="0"/>
          </a:p>
        </p:txBody>
      </p:sp>
      <p:sp>
        <p:nvSpPr>
          <p:cNvPr id="16386" name="TextBox 3">
            <a:extLst>
              <a:ext uri="{FF2B5EF4-FFF2-40B4-BE49-F238E27FC236}">
                <a16:creationId xmlns:a16="http://schemas.microsoft.com/office/drawing/2014/main" id="{1DEC816C-15DE-DA8E-566F-B6460022BF5F}"/>
              </a:ext>
            </a:extLst>
          </p:cNvPr>
          <p:cNvSpPr txBox="1">
            <a:spLocks noChangeArrowheads="1"/>
          </p:cNvSpPr>
          <p:nvPr/>
        </p:nvSpPr>
        <p:spPr bwMode="auto">
          <a:xfrm>
            <a:off x="1944688" y="5194300"/>
            <a:ext cx="561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i="1"/>
              <a:t>These stocks are listed on the NASDAQ Exchange</a:t>
            </a:r>
            <a:endParaRPr lang="en-CA" altLang="en-US" sz="1800" i="1"/>
          </a:p>
        </p:txBody>
      </p:sp>
      <p:pic>
        <p:nvPicPr>
          <p:cNvPr id="16387" name="Picture 10" descr="A logo on a black background&#10;&#10;Description automatically generated">
            <a:extLst>
              <a:ext uri="{FF2B5EF4-FFF2-40B4-BE49-F238E27FC236}">
                <a16:creationId xmlns:a16="http://schemas.microsoft.com/office/drawing/2014/main" id="{B5995019-7CCD-4FDF-8A12-9ACC89799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 y="1112838"/>
            <a:ext cx="3706813"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2" descr="A red and white logo&#10;&#10;Description automatically generated">
            <a:extLst>
              <a:ext uri="{FF2B5EF4-FFF2-40B4-BE49-F238E27FC236}">
                <a16:creationId xmlns:a16="http://schemas.microsoft.com/office/drawing/2014/main" id="{2A396ABF-E1D0-9F27-9DC8-00DE593F8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0" y="3238500"/>
            <a:ext cx="28448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4" descr="A blue and black logo&#10;&#10;Description automatically generated">
            <a:extLst>
              <a:ext uri="{FF2B5EF4-FFF2-40B4-BE49-F238E27FC236}">
                <a16:creationId xmlns:a16="http://schemas.microsoft.com/office/drawing/2014/main" id="{172620BA-7642-437C-EB4D-02CDDAE28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781050"/>
            <a:ext cx="4556125"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29CF-1CD1-889D-C4BA-4F762E245C0F}"/>
              </a:ext>
            </a:extLst>
          </p:cNvPr>
          <p:cNvSpPr>
            <a:spLocks noGrp="1"/>
          </p:cNvSpPr>
          <p:nvPr>
            <p:ph type="title"/>
          </p:nvPr>
        </p:nvSpPr>
        <p:spPr>
          <a:xfrm>
            <a:off x="457200" y="274638"/>
            <a:ext cx="8229600" cy="993775"/>
          </a:xfrm>
        </p:spPr>
        <p:txBody>
          <a:bodyPr/>
          <a:lstStyle/>
          <a:p>
            <a:pPr eaLnBrk="1" hangingPunct="1">
              <a:defRPr/>
            </a:pPr>
            <a:r>
              <a:rPr lang="en-US" u="sng" cap="small" dirty="0"/>
              <a:t>Data</a:t>
            </a:r>
            <a:endParaRPr lang="en-CA" u="sng" cap="small" dirty="0"/>
          </a:p>
        </p:txBody>
      </p:sp>
      <p:sp>
        <p:nvSpPr>
          <p:cNvPr id="16387" name="Content Placeholder 2">
            <a:extLst>
              <a:ext uri="{FF2B5EF4-FFF2-40B4-BE49-F238E27FC236}">
                <a16:creationId xmlns:a16="http://schemas.microsoft.com/office/drawing/2014/main" id="{3C7CC8EC-1BEA-B264-DE16-10AEDF6DBD52}"/>
              </a:ext>
            </a:extLst>
          </p:cNvPr>
          <p:cNvSpPr>
            <a:spLocks noGrp="1" noChangeArrowheads="1"/>
          </p:cNvSpPr>
          <p:nvPr>
            <p:ph idx="1"/>
          </p:nvPr>
        </p:nvSpPr>
        <p:spPr>
          <a:xfrm>
            <a:off x="468313" y="1341438"/>
            <a:ext cx="8229600" cy="2592387"/>
          </a:xfrm>
        </p:spPr>
        <p:txBody>
          <a:bodyPr/>
          <a:lstStyle/>
          <a:p>
            <a:pPr eaLnBrk="1" hangingPunct="1">
              <a:defRPr/>
            </a:pPr>
            <a:r>
              <a:rPr lang="en-US" altLang="en-US" cap="small" dirty="0"/>
              <a:t>The stock data was retrieved from Yahoo Finance </a:t>
            </a:r>
            <a:r>
              <a:rPr lang="en-US" altLang="en-US" dirty="0"/>
              <a:t>for the selected stocks.</a:t>
            </a:r>
            <a:endParaRPr lang="en-US" altLang="en-US" sz="2400" dirty="0"/>
          </a:p>
          <a:p>
            <a:pPr eaLnBrk="1" hangingPunct="1">
              <a:defRPr/>
            </a:pPr>
            <a:r>
              <a:rPr lang="en-US" altLang="en-US" cap="small" dirty="0"/>
              <a:t>The time frame selected was Spring 2018 to Fall 2023 for a total of number of  datapoints:</a:t>
            </a:r>
          </a:p>
          <a:p>
            <a:pPr marL="0" indent="0" eaLnBrk="1" hangingPunct="1">
              <a:buFontTx/>
              <a:buNone/>
              <a:defRPr/>
            </a:pPr>
            <a:endParaRPr lang="en-US" altLang="en-US" cap="small" dirty="0"/>
          </a:p>
          <a:p>
            <a:pPr marL="0" indent="0" eaLnBrk="1" hangingPunct="1">
              <a:buFontTx/>
              <a:buNone/>
              <a:defRPr/>
            </a:pPr>
            <a:endParaRPr lang="en-US" altLang="en-US" dirty="0"/>
          </a:p>
          <a:p>
            <a:pPr marL="0" indent="0" eaLnBrk="1" hangingPunct="1">
              <a:buFontTx/>
              <a:buNone/>
              <a:defRPr/>
            </a:pPr>
            <a:endParaRPr lang="en-CA" altLang="en-US" dirty="0"/>
          </a:p>
        </p:txBody>
      </p:sp>
      <p:pic>
        <p:nvPicPr>
          <p:cNvPr id="17411" name="Picture 3" descr="A logo on a black background&#10;&#10;Description automatically generated">
            <a:extLst>
              <a:ext uri="{FF2B5EF4-FFF2-40B4-BE49-F238E27FC236}">
                <a16:creationId xmlns:a16="http://schemas.microsoft.com/office/drawing/2014/main" id="{16F8656E-0D65-A418-0941-44001E53D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716338"/>
            <a:ext cx="2087562"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5" descr="A red and white logo&#10;&#10;Description automatically generated">
            <a:extLst>
              <a:ext uri="{FF2B5EF4-FFF2-40B4-BE49-F238E27FC236}">
                <a16:creationId xmlns:a16="http://schemas.microsoft.com/office/drawing/2014/main" id="{598BF32A-5528-609D-B273-B1433049A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888" y="5643563"/>
            <a:ext cx="17795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7" descr="A blue and black logo&#10;&#10;Description automatically generated">
            <a:extLst>
              <a:ext uri="{FF2B5EF4-FFF2-40B4-BE49-F238E27FC236}">
                <a16:creationId xmlns:a16="http://schemas.microsoft.com/office/drawing/2014/main" id="{FF4B820D-FF5F-64D6-7BEB-817C8A324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3" y="4148138"/>
            <a:ext cx="291623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B508136D-C246-35B3-194C-3314C357D6F2}"/>
              </a:ext>
            </a:extLst>
          </p:cNvPr>
          <p:cNvSpPr txBox="1"/>
          <p:nvPr/>
        </p:nvSpPr>
        <p:spPr>
          <a:xfrm>
            <a:off x="3660775" y="3965575"/>
            <a:ext cx="4406900" cy="862013"/>
          </a:xfrm>
          <a:prstGeom prst="rect">
            <a:avLst/>
          </a:prstGeom>
          <a:noFill/>
        </p:spPr>
        <p:txBody>
          <a:bodyPr>
            <a:spAutoFit/>
          </a:bodyPr>
          <a:lstStyle/>
          <a:p>
            <a:pPr>
              <a:defRPr/>
            </a:pPr>
            <a:r>
              <a:rPr lang="en-US" sz="3200" cap="small" dirty="0"/>
              <a:t>– 1405 Datapoints</a:t>
            </a:r>
          </a:p>
          <a:p>
            <a:pPr>
              <a:defRPr/>
            </a:pPr>
            <a:endParaRPr lang="en-CA" dirty="0"/>
          </a:p>
        </p:txBody>
      </p:sp>
      <p:sp>
        <p:nvSpPr>
          <p:cNvPr id="11" name="TextBox 10">
            <a:extLst>
              <a:ext uri="{FF2B5EF4-FFF2-40B4-BE49-F238E27FC236}">
                <a16:creationId xmlns:a16="http://schemas.microsoft.com/office/drawing/2014/main" id="{5AD82A02-7161-4520-5BCE-242A8CD7FD6D}"/>
              </a:ext>
            </a:extLst>
          </p:cNvPr>
          <p:cNvSpPr txBox="1"/>
          <p:nvPr/>
        </p:nvSpPr>
        <p:spPr>
          <a:xfrm>
            <a:off x="3201988" y="5648325"/>
            <a:ext cx="4176712" cy="860425"/>
          </a:xfrm>
          <a:prstGeom prst="rect">
            <a:avLst/>
          </a:prstGeom>
          <a:noFill/>
        </p:spPr>
        <p:txBody>
          <a:bodyPr>
            <a:spAutoFit/>
          </a:bodyPr>
          <a:lstStyle/>
          <a:p>
            <a:pPr lvl="1" eaLnBrk="1" hangingPunct="1">
              <a:defRPr/>
            </a:pPr>
            <a:r>
              <a:rPr lang="en-US" sz="3200" cap="small" dirty="0"/>
              <a:t>– 1324 Datapoints</a:t>
            </a:r>
            <a:endParaRPr lang="en-US" altLang="en-US" sz="3200" cap="small" dirty="0"/>
          </a:p>
          <a:p>
            <a:pPr>
              <a:defRPr/>
            </a:pPr>
            <a:endParaRPr lang="en-CA" dirty="0"/>
          </a:p>
        </p:txBody>
      </p:sp>
      <p:sp>
        <p:nvSpPr>
          <p:cNvPr id="12" name="TextBox 11">
            <a:extLst>
              <a:ext uri="{FF2B5EF4-FFF2-40B4-BE49-F238E27FC236}">
                <a16:creationId xmlns:a16="http://schemas.microsoft.com/office/drawing/2014/main" id="{93E8D28C-BC29-4D9E-50FF-4E3EB1685BBF}"/>
              </a:ext>
            </a:extLst>
          </p:cNvPr>
          <p:cNvSpPr txBox="1"/>
          <p:nvPr/>
        </p:nvSpPr>
        <p:spPr>
          <a:xfrm>
            <a:off x="3663950" y="4765675"/>
            <a:ext cx="4405313" cy="862013"/>
          </a:xfrm>
          <a:prstGeom prst="rect">
            <a:avLst/>
          </a:prstGeom>
          <a:noFill/>
        </p:spPr>
        <p:txBody>
          <a:bodyPr>
            <a:spAutoFit/>
          </a:bodyPr>
          <a:lstStyle/>
          <a:p>
            <a:pPr>
              <a:defRPr/>
            </a:pPr>
            <a:r>
              <a:rPr lang="en-US" sz="3200" cap="small" dirty="0"/>
              <a:t>– 1405 Datapoints</a:t>
            </a:r>
          </a:p>
          <a:p>
            <a:pPr>
              <a:defRPr/>
            </a:pPr>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F9A4FD6-C4F1-788A-3F80-AC9865B91B2D}"/>
              </a:ext>
            </a:extLst>
          </p:cNvPr>
          <p:cNvSpPr>
            <a:spLocks noGrp="1" noChangeArrowheads="1"/>
          </p:cNvSpPr>
          <p:nvPr>
            <p:ph type="title"/>
          </p:nvPr>
        </p:nvSpPr>
        <p:spPr/>
        <p:txBody>
          <a:bodyPr/>
          <a:lstStyle/>
          <a:p>
            <a:pPr eaLnBrk="1" hangingPunct="1">
              <a:defRPr/>
            </a:pPr>
            <a:r>
              <a:rPr lang="en-US" altLang="en-US" u="sng" cap="small" dirty="0"/>
              <a:t>Extract-Transform-Load</a:t>
            </a:r>
            <a:endParaRPr lang="en-CA" altLang="en-US" u="sng" cap="small" dirty="0"/>
          </a:p>
        </p:txBody>
      </p:sp>
      <p:sp>
        <p:nvSpPr>
          <p:cNvPr id="18434" name="Content Placeholder 2">
            <a:extLst>
              <a:ext uri="{FF2B5EF4-FFF2-40B4-BE49-F238E27FC236}">
                <a16:creationId xmlns:a16="http://schemas.microsoft.com/office/drawing/2014/main" id="{FD659EFE-6E46-0197-44D0-2BCD314B942B}"/>
              </a:ext>
            </a:extLst>
          </p:cNvPr>
          <p:cNvSpPr>
            <a:spLocks noGrp="1" noChangeArrowheads="1"/>
          </p:cNvSpPr>
          <p:nvPr>
            <p:ph idx="1"/>
          </p:nvPr>
        </p:nvSpPr>
        <p:spPr>
          <a:xfrm>
            <a:off x="457200" y="1600200"/>
            <a:ext cx="8229600" cy="3700463"/>
          </a:xfrm>
        </p:spPr>
        <p:txBody>
          <a:bodyPr/>
          <a:lstStyle/>
          <a:p>
            <a:pPr eaLnBrk="1" hangingPunct="1"/>
            <a:r>
              <a:rPr lang="en-US" altLang="en-US"/>
              <a:t>The data for each stock was extracted and saved as a .csv file.</a:t>
            </a:r>
          </a:p>
          <a:p>
            <a:pPr eaLnBrk="1" hangingPunct="1"/>
            <a:r>
              <a:rPr lang="en-US" altLang="en-US"/>
              <a:t>Each .csv file was then imported into a hosted MySQL Database for data integrity (everyone using the same data source)</a:t>
            </a:r>
          </a:p>
          <a:p>
            <a:pPr eaLnBrk="1" hangingPunct="1"/>
            <a:r>
              <a:rPr lang="en-US" altLang="en-US"/>
              <a:t>The data was extracted, then converted into dataframe(s)</a:t>
            </a:r>
            <a:endParaRPr lang="en-CA"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9DC8-06CB-EAF5-3A44-5685698A19CA}"/>
              </a:ext>
            </a:extLst>
          </p:cNvPr>
          <p:cNvSpPr>
            <a:spLocks noGrp="1"/>
          </p:cNvSpPr>
          <p:nvPr>
            <p:ph type="title"/>
          </p:nvPr>
        </p:nvSpPr>
        <p:spPr/>
        <p:txBody>
          <a:bodyPr/>
          <a:lstStyle/>
          <a:p>
            <a:pPr eaLnBrk="1" hangingPunct="1">
              <a:defRPr/>
            </a:pPr>
            <a:r>
              <a:rPr lang="en-US" u="sng" cap="small" dirty="0"/>
              <a:t>The Machine Models</a:t>
            </a:r>
            <a:endParaRPr lang="en-CA" u="sng" cap="small" dirty="0"/>
          </a:p>
        </p:txBody>
      </p:sp>
      <p:sp>
        <p:nvSpPr>
          <p:cNvPr id="3" name="Content Placeholder 2">
            <a:extLst>
              <a:ext uri="{FF2B5EF4-FFF2-40B4-BE49-F238E27FC236}">
                <a16:creationId xmlns:a16="http://schemas.microsoft.com/office/drawing/2014/main" id="{D2C4788D-A281-097D-149F-34475F7C1BD6}"/>
              </a:ext>
            </a:extLst>
          </p:cNvPr>
          <p:cNvSpPr>
            <a:spLocks noGrp="1"/>
          </p:cNvSpPr>
          <p:nvPr>
            <p:ph idx="1"/>
          </p:nvPr>
        </p:nvSpPr>
        <p:spPr>
          <a:xfrm>
            <a:off x="179388" y="1511300"/>
            <a:ext cx="8856662" cy="3097213"/>
          </a:xfrm>
        </p:spPr>
        <p:txBody>
          <a:bodyPr/>
          <a:lstStyle/>
          <a:p>
            <a:pPr marL="0" indent="0" eaLnBrk="1" hangingPunct="1">
              <a:buFontTx/>
              <a:buNone/>
              <a:defRPr/>
            </a:pPr>
            <a:r>
              <a:rPr lang="en-US" cap="small" dirty="0"/>
              <a:t>The predictive models used:</a:t>
            </a:r>
          </a:p>
          <a:p>
            <a:pPr marL="0" indent="0" eaLnBrk="1" hangingPunct="1">
              <a:buFontTx/>
              <a:buNone/>
              <a:defRPr/>
            </a:pPr>
            <a:endParaRPr lang="en-US" sz="1800" cap="small" dirty="0"/>
          </a:p>
          <a:p>
            <a:pPr eaLnBrk="1" hangingPunct="1">
              <a:defRPr/>
            </a:pPr>
            <a:r>
              <a:rPr lang="en-US" cap="small" dirty="0"/>
              <a:t>Arima</a:t>
            </a:r>
          </a:p>
          <a:p>
            <a:pPr eaLnBrk="1" hangingPunct="1">
              <a:defRPr/>
            </a:pPr>
            <a:r>
              <a:rPr lang="en-US" cap="small" dirty="0" err="1"/>
              <a:t>XGBoost</a:t>
            </a:r>
            <a:endParaRPr lang="en-US" cap="small" dirty="0"/>
          </a:p>
          <a:p>
            <a:pPr eaLnBrk="1" hangingPunct="1">
              <a:defRPr/>
            </a:pPr>
            <a:r>
              <a:rPr lang="en-US" cap="small" dirty="0"/>
              <a:t>Artificial Neural Network for Regression</a:t>
            </a:r>
          </a:p>
          <a:p>
            <a:pPr eaLnBrk="1" hangingPunct="1">
              <a:defRPr/>
            </a:pPr>
            <a:endParaRPr lang="en-US" cap="small" dirty="0"/>
          </a:p>
          <a:p>
            <a:pPr eaLnBrk="1" hangingPunct="1">
              <a:defRPr/>
            </a:pPr>
            <a:endParaRPr lang="en-CA" cap="smal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FA8F-C9E9-AFD6-416A-0E882EECF91A}"/>
              </a:ext>
            </a:extLst>
          </p:cNvPr>
          <p:cNvSpPr>
            <a:spLocks noGrp="1"/>
          </p:cNvSpPr>
          <p:nvPr>
            <p:ph type="title"/>
          </p:nvPr>
        </p:nvSpPr>
        <p:spPr/>
        <p:txBody>
          <a:bodyPr/>
          <a:lstStyle/>
          <a:p>
            <a:pPr>
              <a:defRPr/>
            </a:pPr>
            <a:r>
              <a:rPr lang="en-US" u="sng" cap="small" dirty="0"/>
              <a:t>Arima</a:t>
            </a:r>
            <a:endParaRPr lang="en-CA" u="sng" cap="small" dirty="0"/>
          </a:p>
        </p:txBody>
      </p:sp>
      <p:sp>
        <p:nvSpPr>
          <p:cNvPr id="20482" name="Content Placeholder 2">
            <a:extLst>
              <a:ext uri="{FF2B5EF4-FFF2-40B4-BE49-F238E27FC236}">
                <a16:creationId xmlns:a16="http://schemas.microsoft.com/office/drawing/2014/main" id="{D798D039-43A3-25A9-4CBB-A48A14867B7E}"/>
              </a:ext>
            </a:extLst>
          </p:cNvPr>
          <p:cNvSpPr>
            <a:spLocks noGrp="1" noChangeArrowheads="1"/>
          </p:cNvSpPr>
          <p:nvPr>
            <p:ph idx="1"/>
          </p:nvPr>
        </p:nvSpPr>
        <p:spPr/>
        <p:txBody>
          <a:bodyPr/>
          <a:lstStyle/>
          <a:p>
            <a:endParaRPr lang="en-CA"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5D97-3B72-8390-33D4-1D4BA0838A21}"/>
              </a:ext>
            </a:extLst>
          </p:cNvPr>
          <p:cNvSpPr>
            <a:spLocks noGrp="1"/>
          </p:cNvSpPr>
          <p:nvPr>
            <p:ph type="title"/>
          </p:nvPr>
        </p:nvSpPr>
        <p:spPr/>
        <p:txBody>
          <a:bodyPr/>
          <a:lstStyle/>
          <a:p>
            <a:pPr>
              <a:defRPr/>
            </a:pPr>
            <a:r>
              <a:rPr lang="en-US" u="sng" cap="small" dirty="0" err="1"/>
              <a:t>XGBoost</a:t>
            </a:r>
            <a:endParaRPr lang="en-CA" u="sng" cap="small" dirty="0"/>
          </a:p>
        </p:txBody>
      </p:sp>
      <p:sp>
        <p:nvSpPr>
          <p:cNvPr id="21506" name="Content Placeholder 2">
            <a:extLst>
              <a:ext uri="{FF2B5EF4-FFF2-40B4-BE49-F238E27FC236}">
                <a16:creationId xmlns:a16="http://schemas.microsoft.com/office/drawing/2014/main" id="{0C1C85CB-1A9B-FEBC-3E27-E473A899D930}"/>
              </a:ext>
            </a:extLst>
          </p:cNvPr>
          <p:cNvSpPr>
            <a:spLocks noGrp="1" noChangeArrowheads="1"/>
          </p:cNvSpPr>
          <p:nvPr>
            <p:ph idx="1"/>
          </p:nvPr>
        </p:nvSpPr>
        <p:spPr/>
        <p:txBody>
          <a:bodyPr/>
          <a:lstStyle/>
          <a:p>
            <a:endParaRPr lang="en-CA" altLang="en-US"/>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3355</TotalTime>
  <Words>569</Words>
  <Application>Microsoft Macintosh PowerPoint</Application>
  <PresentationFormat>On-screen Show (4:3)</PresentationFormat>
  <Paragraphs>61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Diseño predeterminado</vt:lpstr>
      <vt:lpstr>Stock Market Predictive Modeling Spanning the COVID-19 Global Pandemic</vt:lpstr>
      <vt:lpstr>Team Members</vt:lpstr>
      <vt:lpstr>The Question</vt:lpstr>
      <vt:lpstr>Stocks Chosen</vt:lpstr>
      <vt:lpstr>Data</vt:lpstr>
      <vt:lpstr>Extract-Transform-Load</vt:lpstr>
      <vt:lpstr>The Machine Models</vt:lpstr>
      <vt:lpstr>Arima</vt:lpstr>
      <vt:lpstr>XGBoost</vt:lpstr>
      <vt:lpstr>Artificial Neural Network for Regression</vt:lpstr>
      <vt:lpstr>Summary</vt:lpstr>
      <vt:lpstr>Summary</vt:lpstr>
      <vt:lpstr>Challenges</vt:lpstr>
      <vt:lpstr>Further Analysis</vt:lpstr>
      <vt:lpstr>Resources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Rebeca Perez</cp:lastModifiedBy>
  <cp:revision>473</cp:revision>
  <dcterms:created xsi:type="dcterms:W3CDTF">2010-05-23T14:28:12Z</dcterms:created>
  <dcterms:modified xsi:type="dcterms:W3CDTF">2023-09-27T23:13:22Z</dcterms:modified>
</cp:coreProperties>
</file>