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  <p:sldId id="271" r:id="rId12"/>
    <p:sldId id="270" r:id="rId13"/>
    <p:sldId id="272" r:id="rId14"/>
    <p:sldId id="273" r:id="rId15"/>
    <p:sldId id="274" r:id="rId16"/>
    <p:sldId id="275" r:id="rId17"/>
    <p:sldId id="276" r:id="rId18"/>
    <p:sldId id="277" r:id="rId19"/>
    <p:sldId id="267" r:id="rId20"/>
    <p:sldId id="266" r:id="rId21"/>
    <p:sldId id="269" r:id="rId22"/>
    <p:sldId id="257" r:id="rId23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43" autoAdjust="0"/>
    <p:restoredTop sz="94652" autoAdjust="0"/>
  </p:normalViewPr>
  <p:slideViewPr>
    <p:cSldViewPr>
      <p:cViewPr varScale="1">
        <p:scale>
          <a:sx n="69" d="100"/>
          <a:sy n="69" d="100"/>
        </p:scale>
        <p:origin x="43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38D864B-BA64-358D-D98C-5319780C32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6321DD7-A978-72BA-1648-603B795B28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8179C1B-7F34-5668-0476-41AD7B1ECC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59C293-7AC0-4497-B856-A94519B7569C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409557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E4C056B-041D-63A0-9F11-ACC9142FAB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96DFD57-A410-58E7-D3B8-97577666C3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F831D4-4B70-F3A3-5EC5-760FBBCD13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1B12C-0E47-4869-86B9-BCCEE268C966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157782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320EAC9-47D4-D0E0-FBF9-8D1FD2C8B6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7041A65-C2E6-3024-0313-2776AB6272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023CAF5-C8F7-EFF0-576D-52A8ED9E56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D3F3F9-F839-4C97-9628-50BEA2DECE61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621765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DF610D8-8087-0157-35C5-0F4A1B570B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961E8BE-E304-0E40-E9FC-74D35CC248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E31E46F-453F-0077-F211-8B09E54FBA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E2AA68-409B-416D-B0A5-406487F70481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5600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1F6C091-71B5-7221-3FA6-996D94591D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DDBF26B-BE20-64BD-C724-A5AB42D61C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EC5B146-50B7-24E2-EDB0-0E413F7800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43C40-4F05-4B0D-AA28-70B48B59122A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572414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335934-3ECF-6470-F074-51C2B2D748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2E3FEA-D698-ABF1-63FB-F51E4E90E6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9F989D-A2DE-FBDA-CED4-EFC07541E7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DD2189-9AF4-43A6-A040-2EF8FB662A13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567008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5AC81E0-8C64-1F76-0037-6926E27084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0B80B90-6E6C-1509-EA08-889CFB317E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6E25123-B2C0-44D5-DD57-CE355044D4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2FE84A-A52D-4378-81EF-F07DCDC9A382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666005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E2096D1-6249-B51A-FBA5-53E8B6A4E7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6862D54-245A-1F6D-C69B-3C38EF4A2C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F393D25-A7E1-BBCE-7DF4-E8507A930C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048FE-839A-4F93-A0AC-18CBB8A130FC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99092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2DA042C-13F8-09C9-469E-8D129E9583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2C349E6-C9F1-3D62-3A9C-DD7981E7BE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735C692-4880-5619-814E-67B4835B7E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9FC69-1B9E-4E05-9F34-48D2A70EC178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83842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1DE776-DBD2-8A39-A78B-91D6B72B55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B9FE54-F97A-CBC7-25DB-8F47EDE754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181A55-AB8A-DC44-CFFB-B423606EEA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C81CAE-1D65-4582-88F6-306EAD3142C6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583781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9D86C3-3DB0-DB52-65A2-D404640917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6C466C-8516-DE06-B75D-334D844FDF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4C00B7-086B-CA91-CD02-5708F1B08C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7F3A7-7C7B-48B9-A2D5-42BC0BB948A3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94570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2F343B2-2255-57CD-7186-680DAEF8C5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A3D99E1-FE2C-2197-1B97-360FF4C72A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69CDFF2-B85B-A58F-3DBB-BC7D869167C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C7977FE-0123-2FD2-4E97-8FDDE041762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D317B12-2122-B469-7EFC-DE1373438E7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7D30F1E-4141-45C3-AF40-9743C125CB98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ca.finance.yahoo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5">
            <a:extLst>
              <a:ext uri="{FF2B5EF4-FFF2-40B4-BE49-F238E27FC236}">
                <a16:creationId xmlns:a16="http://schemas.microsoft.com/office/drawing/2014/main" id="{56543E12-4B94-5616-3059-38D4F97B944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23850" y="692150"/>
            <a:ext cx="8351838" cy="2736850"/>
          </a:xfrm>
        </p:spPr>
        <p:txBody>
          <a:bodyPr anchor="ctr"/>
          <a:lstStyle/>
          <a:p>
            <a:pPr eaLnBrk="1" hangingPunct="1"/>
            <a:r>
              <a:rPr lang="es-UY" altLang="en-US" sz="4000">
                <a:solidFill>
                  <a:schemeClr val="tx1"/>
                </a:solidFill>
              </a:rPr>
              <a:t>Stock Market Predictive Modeling Spanning the COVID-19 Global Pandemic</a:t>
            </a:r>
            <a:endParaRPr lang="es-ES" altLang="en-US" sz="4000">
              <a:solidFill>
                <a:schemeClr val="tx1"/>
              </a:solidFill>
            </a:endParaRPr>
          </a:p>
        </p:txBody>
      </p:sp>
      <p:sp>
        <p:nvSpPr>
          <p:cNvPr id="2051" name="TextBox 3">
            <a:extLst>
              <a:ext uri="{FF2B5EF4-FFF2-40B4-BE49-F238E27FC236}">
                <a16:creationId xmlns:a16="http://schemas.microsoft.com/office/drawing/2014/main" id="{754E1682-DD36-7860-34EC-034C94118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2988" y="198438"/>
            <a:ext cx="1728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- PROJECT 4 - </a:t>
            </a:r>
            <a:endParaRPr lang="en-CA" altLang="en-US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42805-0E51-A5E0-0239-0D4E153D1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u="sng" cap="small" dirty="0"/>
              <a:t>Artificial Neural Network for Regression – </a:t>
            </a:r>
            <a:r>
              <a:rPr lang="en-US" sz="3600" u="sng" cap="small" dirty="0" err="1"/>
              <a:t>Seqential</a:t>
            </a:r>
            <a:r>
              <a:rPr lang="en-US" sz="3600" u="sng" cap="small" dirty="0"/>
              <a:t> model</a:t>
            </a:r>
            <a:endParaRPr lang="en-CA" sz="3600" u="sng" dirty="0"/>
          </a:p>
        </p:txBody>
      </p:sp>
      <p:pic>
        <p:nvPicPr>
          <p:cNvPr id="4" name="Content Placeholder 3" descr="A logo with black text&#10;&#10;Description automatically generated">
            <a:extLst>
              <a:ext uri="{FF2B5EF4-FFF2-40B4-BE49-F238E27FC236}">
                <a16:creationId xmlns:a16="http://schemas.microsoft.com/office/drawing/2014/main" id="{1B05C8FF-1FE0-F1AC-B758-9A1ECC82E8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50" y="1916832"/>
            <a:ext cx="3397250" cy="1888232"/>
          </a:xfrm>
        </p:spPr>
      </p:pic>
      <p:pic>
        <p:nvPicPr>
          <p:cNvPr id="6" name="Picture 5" descr="A blue brain with dots and lines&#10;&#10;Description automatically generated">
            <a:extLst>
              <a:ext uri="{FF2B5EF4-FFF2-40B4-BE49-F238E27FC236}">
                <a16:creationId xmlns:a16="http://schemas.microsoft.com/office/drawing/2014/main" id="{329457F2-CEC9-6FE3-9116-F533C492FF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402" y="1543323"/>
            <a:ext cx="2789087" cy="2635250"/>
          </a:xfrm>
          <a:prstGeom prst="rect">
            <a:avLst/>
          </a:prstGeom>
        </p:spPr>
      </p:pic>
      <p:pic>
        <p:nvPicPr>
          <p:cNvPr id="10" name="Picture 9" descr="A red and white logo&#10;&#10;Description automatically generated">
            <a:extLst>
              <a:ext uri="{FF2B5EF4-FFF2-40B4-BE49-F238E27FC236}">
                <a16:creationId xmlns:a16="http://schemas.microsoft.com/office/drawing/2014/main" id="{D812307C-B789-DFDF-E025-3293ACDBB9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293526"/>
            <a:ext cx="3725191" cy="2170751"/>
          </a:xfrm>
          <a:prstGeom prst="rect">
            <a:avLst/>
          </a:prstGeom>
        </p:spPr>
      </p:pic>
      <p:pic>
        <p:nvPicPr>
          <p:cNvPr id="12" name="Picture 11" descr="A blue and black logo&#10;&#10;Description automatically generated">
            <a:extLst>
              <a:ext uri="{FF2B5EF4-FFF2-40B4-BE49-F238E27FC236}">
                <a16:creationId xmlns:a16="http://schemas.microsoft.com/office/drawing/2014/main" id="{ADDC9FB8-BA7A-96A8-D76F-C0BC705030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63" y="3212976"/>
            <a:ext cx="3933650" cy="405611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BD922-90AA-2857-8684-E17950579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880" y="274638"/>
            <a:ext cx="8229600" cy="1143000"/>
          </a:xfrm>
        </p:spPr>
        <p:txBody>
          <a:bodyPr/>
          <a:lstStyle/>
          <a:p>
            <a:r>
              <a:rPr lang="en-US" sz="4000" u="sng" dirty="0"/>
              <a:t>Model Pipeline</a:t>
            </a:r>
            <a:endParaRPr lang="en-CA" sz="4000" u="sng" dirty="0"/>
          </a:p>
        </p:txBody>
      </p:sp>
      <p:pic>
        <p:nvPicPr>
          <p:cNvPr id="5" name="Content Placeholder 4" descr="A diagram of a machine learning pipeline&#10;&#10;Description automatically generated">
            <a:extLst>
              <a:ext uri="{FF2B5EF4-FFF2-40B4-BE49-F238E27FC236}">
                <a16:creationId xmlns:a16="http://schemas.microsoft.com/office/drawing/2014/main" id="{E985153F-66E6-C250-AC91-E1F7881C8A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3" y="1628800"/>
            <a:ext cx="4752528" cy="374441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EEA9BD-04AF-D2D4-31BC-0EDB3C0CC262}"/>
              </a:ext>
            </a:extLst>
          </p:cNvPr>
          <p:cNvSpPr txBox="1"/>
          <p:nvPr/>
        </p:nvSpPr>
        <p:spPr>
          <a:xfrm>
            <a:off x="251520" y="1417638"/>
            <a:ext cx="37444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Data Acquisition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Data Ingestion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Exploratory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Preprocessing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Model Building &amp;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Visualize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Optimization &amp; Re-Run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93379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B086A-E614-051B-04BA-E5F3F1E29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u="sng" dirty="0"/>
              <a:t>Defining &amp; Optimizing</a:t>
            </a:r>
            <a:endParaRPr lang="en-CA" sz="4000" u="sng" dirty="0"/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0146240-2C2C-338F-CB30-D6065599B5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512" y="1693849"/>
            <a:ext cx="4392488" cy="5141168"/>
          </a:xfrm>
        </p:spPr>
      </p:pic>
      <p:pic>
        <p:nvPicPr>
          <p:cNvPr id="7" name="Picture 6" descr="A black and white text&#10;&#10;Description automatically generated">
            <a:extLst>
              <a:ext uri="{FF2B5EF4-FFF2-40B4-BE49-F238E27FC236}">
                <a16:creationId xmlns:a16="http://schemas.microsoft.com/office/drawing/2014/main" id="{7FB89C9D-021C-70AF-5B1C-B2423BEA76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" y="1916832"/>
            <a:ext cx="4744438" cy="28030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2702CF-ACEF-6A57-90B6-268DBAA563DB}"/>
              </a:ext>
            </a:extLst>
          </p:cNvPr>
          <p:cNvSpPr txBox="1"/>
          <p:nvPr/>
        </p:nvSpPr>
        <p:spPr>
          <a:xfrm>
            <a:off x="179512" y="5013176"/>
            <a:ext cx="42129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Netflix EVS : 0.99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Nikola EVS : -12.21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635092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showing a line graph&#10;&#10;Description automatically generated with medium confidence">
            <a:extLst>
              <a:ext uri="{FF2B5EF4-FFF2-40B4-BE49-F238E27FC236}">
                <a16:creationId xmlns:a16="http://schemas.microsoft.com/office/drawing/2014/main" id="{69B6118B-D1FB-C2A4-2D75-88B2C91A2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6632"/>
            <a:ext cx="8784976" cy="3568482"/>
          </a:xfrm>
        </p:spPr>
      </p:pic>
      <p:pic>
        <p:nvPicPr>
          <p:cNvPr id="7" name="Picture 6" descr="A graph showing a red and blue line&#10;&#10;Description automatically generated">
            <a:extLst>
              <a:ext uri="{FF2B5EF4-FFF2-40B4-BE49-F238E27FC236}">
                <a16:creationId xmlns:a16="http://schemas.microsoft.com/office/drawing/2014/main" id="{07203D8F-7CA9-D2AF-B460-EF0C384161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0" y="3721566"/>
            <a:ext cx="9144000" cy="330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317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with red dots&#10;&#10;Description automatically generated">
            <a:extLst>
              <a:ext uri="{FF2B5EF4-FFF2-40B4-BE49-F238E27FC236}">
                <a16:creationId xmlns:a16="http://schemas.microsoft.com/office/drawing/2014/main" id="{F69C56D7-7CE0-6965-593D-6412CA185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8" y="0"/>
            <a:ext cx="4352416" cy="6858000"/>
          </a:xfrm>
          <a:prstGeom prst="rect">
            <a:avLst/>
          </a:prstGeom>
        </p:spPr>
      </p:pic>
      <p:pic>
        <p:nvPicPr>
          <p:cNvPr id="12" name="Content Placeholder 11" descr="A graph with red dots&#10;&#10;Description automatically generated">
            <a:extLst>
              <a:ext uri="{FF2B5EF4-FFF2-40B4-BE49-F238E27FC236}">
                <a16:creationId xmlns:a16="http://schemas.microsoft.com/office/drawing/2014/main" id="{4EFCA08B-583A-B84F-3443-8D2A2E1899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6632"/>
            <a:ext cx="4352416" cy="6741368"/>
          </a:xfrm>
        </p:spPr>
      </p:pic>
    </p:spTree>
    <p:extLst>
      <p:ext uri="{BB962C8B-B14F-4D97-AF65-F5344CB8AC3E}">
        <p14:creationId xmlns:p14="http://schemas.microsoft.com/office/powerpoint/2010/main" val="795918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93BC6-4B8F-0148-2A01-E5C1276B5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u="sng" dirty="0"/>
              <a:t>My Sequential Model Ideal Case</a:t>
            </a:r>
            <a:endParaRPr lang="en-CA" sz="40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69425-6D41-D91C-D979-49D7A4157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Inability to track past values or patterns</a:t>
            </a:r>
          </a:p>
          <a:p>
            <a:r>
              <a:rPr lang="en-CA" dirty="0"/>
              <a:t>Works best with linear, simpler data</a:t>
            </a:r>
          </a:p>
          <a:p>
            <a:r>
              <a:rPr lang="en-CA" dirty="0"/>
              <a:t>Data complexity, irregularity can hinder performance</a:t>
            </a:r>
          </a:p>
          <a:p>
            <a:r>
              <a:rPr lang="en-CA" dirty="0"/>
              <a:t> e.g. </a:t>
            </a:r>
            <a:r>
              <a:rPr lang="en-CA" dirty="0" err="1"/>
              <a:t>XGBoost</a:t>
            </a:r>
            <a:r>
              <a:rPr lang="en-CA" dirty="0"/>
              <a:t> worked better as it is designed for non-linear data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37425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with red lines&#10;&#10;Description automatically generated">
            <a:extLst>
              <a:ext uri="{FF2B5EF4-FFF2-40B4-BE49-F238E27FC236}">
                <a16:creationId xmlns:a16="http://schemas.microsoft.com/office/drawing/2014/main" id="{9C47B926-2C64-BF85-51DC-57509830D0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83768"/>
            <a:ext cx="6552728" cy="3374232"/>
          </a:xfrm>
        </p:spPr>
      </p:pic>
      <p:pic>
        <p:nvPicPr>
          <p:cNvPr id="7" name="Picture 6" descr="A graph with red lines&#10;&#10;Description automatically generated">
            <a:extLst>
              <a:ext uri="{FF2B5EF4-FFF2-40B4-BE49-F238E27FC236}">
                <a16:creationId xmlns:a16="http://schemas.microsoft.com/office/drawing/2014/main" id="{9E2D558F-5D23-6F4F-B495-B66789A05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552728" cy="34837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78330C-4692-1DB2-5FF1-8346B41ACDA8}"/>
              </a:ext>
            </a:extLst>
          </p:cNvPr>
          <p:cNvSpPr txBox="1"/>
          <p:nvPr/>
        </p:nvSpPr>
        <p:spPr>
          <a:xfrm>
            <a:off x="6732240" y="764704"/>
            <a:ext cx="20882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More linear shape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Similar price range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Predictable patterns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547091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showing the price of training data&#10;&#10;Description automatically generated">
            <a:extLst>
              <a:ext uri="{FF2B5EF4-FFF2-40B4-BE49-F238E27FC236}">
                <a16:creationId xmlns:a16="http://schemas.microsoft.com/office/drawing/2014/main" id="{85B3D0A2-6A0E-5F68-DD8E-8E5BCD710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709" y="39687"/>
            <a:ext cx="6078518" cy="3874432"/>
          </a:xfrm>
        </p:spPr>
      </p:pic>
      <p:pic>
        <p:nvPicPr>
          <p:cNvPr id="7" name="Picture 6" descr="A graph with red line&#10;&#10;Description automatically generated">
            <a:extLst>
              <a:ext uri="{FF2B5EF4-FFF2-40B4-BE49-F238E27FC236}">
                <a16:creationId xmlns:a16="http://schemas.microsoft.com/office/drawing/2014/main" id="{57A00FAB-CB7F-1D67-9964-A6A8F308CC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" y="3914119"/>
            <a:ext cx="6078519" cy="29145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B8E982-E640-EEC9-8275-ECDC9CC9FBCE}"/>
              </a:ext>
            </a:extLst>
          </p:cNvPr>
          <p:cNvSpPr txBox="1"/>
          <p:nvPr/>
        </p:nvSpPr>
        <p:spPr>
          <a:xfrm>
            <a:off x="6430352" y="548680"/>
            <a:ext cx="2462127" cy="5262979"/>
          </a:xfrm>
          <a:custGeom>
            <a:avLst/>
            <a:gdLst>
              <a:gd name="connsiteX0" fmla="*/ 0 w 2448272"/>
              <a:gd name="connsiteY0" fmla="*/ 0 h 1938992"/>
              <a:gd name="connsiteX1" fmla="*/ 2448272 w 2448272"/>
              <a:gd name="connsiteY1" fmla="*/ 0 h 1938992"/>
              <a:gd name="connsiteX2" fmla="*/ 2448272 w 2448272"/>
              <a:gd name="connsiteY2" fmla="*/ 1938992 h 1938992"/>
              <a:gd name="connsiteX3" fmla="*/ 0 w 2448272"/>
              <a:gd name="connsiteY3" fmla="*/ 1938992 h 1938992"/>
              <a:gd name="connsiteX4" fmla="*/ 0 w 2448272"/>
              <a:gd name="connsiteY4" fmla="*/ 0 h 1938992"/>
              <a:gd name="connsiteX0" fmla="*/ 13855 w 2462127"/>
              <a:gd name="connsiteY0" fmla="*/ 0 h 2659428"/>
              <a:gd name="connsiteX1" fmla="*/ 2462127 w 2462127"/>
              <a:gd name="connsiteY1" fmla="*/ 0 h 2659428"/>
              <a:gd name="connsiteX2" fmla="*/ 2462127 w 2462127"/>
              <a:gd name="connsiteY2" fmla="*/ 1938992 h 2659428"/>
              <a:gd name="connsiteX3" fmla="*/ 0 w 2462127"/>
              <a:gd name="connsiteY3" fmla="*/ 2659428 h 2659428"/>
              <a:gd name="connsiteX4" fmla="*/ 13855 w 2462127"/>
              <a:gd name="connsiteY4" fmla="*/ 0 h 2659428"/>
              <a:gd name="connsiteX0" fmla="*/ 13855 w 2462127"/>
              <a:gd name="connsiteY0" fmla="*/ 0 h 2659428"/>
              <a:gd name="connsiteX1" fmla="*/ 2462127 w 2462127"/>
              <a:gd name="connsiteY1" fmla="*/ 0 h 2659428"/>
              <a:gd name="connsiteX2" fmla="*/ 2462127 w 2462127"/>
              <a:gd name="connsiteY2" fmla="*/ 2631719 h 2659428"/>
              <a:gd name="connsiteX3" fmla="*/ 0 w 2462127"/>
              <a:gd name="connsiteY3" fmla="*/ 2659428 h 2659428"/>
              <a:gd name="connsiteX4" fmla="*/ 13855 w 2462127"/>
              <a:gd name="connsiteY4" fmla="*/ 0 h 2659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2127" h="2659428">
                <a:moveTo>
                  <a:pt x="13855" y="0"/>
                </a:moveTo>
                <a:lnTo>
                  <a:pt x="2462127" y="0"/>
                </a:lnTo>
                <a:lnTo>
                  <a:pt x="2462127" y="2631719"/>
                </a:lnTo>
                <a:lnTo>
                  <a:pt x="0" y="2659428"/>
                </a:lnTo>
                <a:cubicBezTo>
                  <a:pt x="4618" y="1772952"/>
                  <a:pt x="9237" y="886476"/>
                  <a:pt x="13855" y="0"/>
                </a:cubicBez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Irregular Shape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 clear patterns/</a:t>
            </a:r>
          </a:p>
          <a:p>
            <a:r>
              <a:rPr lang="en-US" sz="2400" dirty="0"/>
              <a:t>   trends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Mostly different price ranges</a:t>
            </a:r>
            <a:endParaRPr lang="en-CA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5330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E4439-23B3-6F33-0EC4-B4A0D7249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u="sng" dirty="0"/>
              <a:t>Conclusion &amp; Going Forward</a:t>
            </a:r>
            <a:endParaRPr lang="en-CA" sz="36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0D2EB-5194-D05C-1645-2525A943C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Data distribution plays significant role in learning ability of models</a:t>
            </a:r>
          </a:p>
          <a:p>
            <a:r>
              <a:rPr lang="en-US" sz="2400" dirty="0"/>
              <a:t>More memory-oriented models would likely work best with time-series data</a:t>
            </a:r>
          </a:p>
          <a:p>
            <a:r>
              <a:rPr lang="en-US" sz="2400" dirty="0"/>
              <a:t>LSTM (long short term memory) may be an ideal choice</a:t>
            </a:r>
          </a:p>
          <a:p>
            <a:r>
              <a:rPr lang="en-US" sz="2400" dirty="0"/>
              <a:t>Other optimization methods such as:</a:t>
            </a:r>
          </a:p>
          <a:p>
            <a:pPr lvl="1"/>
            <a:r>
              <a:rPr lang="en-US" sz="2000" dirty="0"/>
              <a:t>Reducing potentially noisy features (Volume)</a:t>
            </a:r>
          </a:p>
          <a:p>
            <a:pPr lvl="1"/>
            <a:r>
              <a:rPr lang="en-US" sz="2000" dirty="0"/>
              <a:t>Increasing training data significantly</a:t>
            </a:r>
          </a:p>
          <a:p>
            <a:pPr lvl="1"/>
            <a:r>
              <a:rPr lang="en-US" sz="2000" dirty="0"/>
              <a:t>Selecting shorter periods of data</a:t>
            </a:r>
          </a:p>
          <a:p>
            <a:pPr lvl="1"/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784741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A222B-B695-A60F-3815-B670A2F15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u="sng" cap="small" dirty="0"/>
              <a:t>Summary</a:t>
            </a:r>
            <a:endParaRPr lang="en-CA" u="sng" cap="small" dirty="0"/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6F56E1D4-8397-D53D-2A63-494957C1B9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altLang="en-US" cap="small" dirty="0"/>
              <a:t>Answer to the question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D1236-1586-7F44-D1A9-98D06170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u="sng" cap="small" dirty="0"/>
              <a:t>Team Members</a:t>
            </a:r>
            <a:endParaRPr lang="en-CA" u="sng" cap="smal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C856A-EA90-CB0B-62AB-2EF3637A5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11350"/>
            <a:ext cx="8229600" cy="2909888"/>
          </a:xfrm>
        </p:spPr>
        <p:txBody>
          <a:bodyPr/>
          <a:lstStyle/>
          <a:p>
            <a:pPr marL="0" indent="0" algn="ctr">
              <a:buFontTx/>
              <a:buNone/>
              <a:defRPr/>
            </a:pPr>
            <a:r>
              <a:rPr lang="en-CA" cap="small" dirty="0"/>
              <a:t>Dario </a:t>
            </a:r>
            <a:r>
              <a:rPr lang="en-CA" cap="small" dirty="0" err="1"/>
              <a:t>Micucci</a:t>
            </a:r>
            <a:endParaRPr lang="en-CA" cap="small" dirty="0"/>
          </a:p>
          <a:p>
            <a:pPr marL="0" indent="0" algn="ctr">
              <a:buFontTx/>
              <a:buNone/>
              <a:defRPr/>
            </a:pPr>
            <a:r>
              <a:rPr lang="en-CA" cap="small" dirty="0"/>
              <a:t>Brett Chau-dang</a:t>
            </a:r>
          </a:p>
          <a:p>
            <a:pPr marL="0" indent="0" algn="ctr">
              <a:buFontTx/>
              <a:buNone/>
              <a:defRPr/>
            </a:pPr>
            <a:r>
              <a:rPr lang="en-CA" cap="small" dirty="0"/>
              <a:t>Justin Butler</a:t>
            </a:r>
          </a:p>
          <a:p>
            <a:pPr marL="0" indent="0" algn="ctr">
              <a:buFontTx/>
              <a:buNone/>
              <a:defRPr/>
            </a:pPr>
            <a:r>
              <a:rPr lang="en-CA" cap="small" dirty="0"/>
              <a:t>Rebeca Perez</a:t>
            </a:r>
          </a:p>
          <a:p>
            <a:pPr marL="0" indent="0" algn="ctr">
              <a:buFontTx/>
              <a:buNone/>
              <a:defRPr/>
            </a:pPr>
            <a:r>
              <a:rPr lang="en-CA" cap="small" dirty="0"/>
              <a:t>Ron Brennan</a:t>
            </a:r>
          </a:p>
          <a:p>
            <a:pPr marL="0" indent="0">
              <a:buFontTx/>
              <a:buNone/>
              <a:defRPr/>
            </a:pPr>
            <a:endParaRPr lang="en-CA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C7EF2-0E54-5E9A-3136-03198846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u="sng" cap="small" dirty="0"/>
              <a:t>Challenges</a:t>
            </a:r>
            <a:endParaRPr lang="en-CA" u="sng" dirty="0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F0BDFA57-D998-96BD-107D-11C36075E2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altLang="en-US" cap="small" dirty="0"/>
              <a:t>Model selections</a:t>
            </a:r>
          </a:p>
          <a:p>
            <a:pPr>
              <a:defRPr/>
            </a:pPr>
            <a:r>
              <a:rPr lang="en-CA" altLang="en-US" cap="small" dirty="0"/>
              <a:t>Complexity and shape of the data</a:t>
            </a:r>
          </a:p>
          <a:p>
            <a:pPr>
              <a:defRPr/>
            </a:pPr>
            <a:r>
              <a:rPr lang="en-CA" altLang="en-US" cap="small" dirty="0"/>
              <a:t>Limited experience level of Models</a:t>
            </a:r>
          </a:p>
          <a:p>
            <a:pPr>
              <a:defRPr/>
            </a:pPr>
            <a:r>
              <a:rPr lang="en-CA" altLang="en-US" cap="small" dirty="0"/>
              <a:t>More advanced engineered features required</a:t>
            </a:r>
          </a:p>
          <a:p>
            <a:pPr>
              <a:defRPr/>
            </a:pPr>
            <a:endParaRPr lang="en-CA" altLang="en-US" cap="small" dirty="0"/>
          </a:p>
          <a:p>
            <a:pPr>
              <a:defRPr/>
            </a:pPr>
            <a:endParaRPr lang="en-CA" altLang="en-US" cap="small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2D163-3B09-4CCD-F375-BCBDA58EC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u="sng" cap="small" dirty="0"/>
              <a:t>Further Analysis</a:t>
            </a:r>
            <a:endParaRPr lang="en-CA" u="sng" dirty="0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CCD80D42-35AA-40C4-5FF8-60C030BC9B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altLang="en-US" cap="small" dirty="0"/>
              <a:t>Use the LSTM Model</a:t>
            </a:r>
          </a:p>
          <a:p>
            <a:pPr>
              <a:defRPr/>
            </a:pPr>
            <a:r>
              <a:rPr lang="en-CA" altLang="en-US" cap="small" dirty="0"/>
              <a:t>Investigate stock performance with factors that was not effect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87DB8FB5-50C8-1CD7-9D9A-86C4D3144C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u="sng" cap="small" dirty="0"/>
              <a:t>Resources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258FB103-64D2-34BB-C875-8D97DDA703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altLang="en-US" cap="small" dirty="0"/>
              <a:t>The following resources were leveraged in this project</a:t>
            </a:r>
          </a:p>
          <a:p>
            <a:pPr eaLnBrk="1" hangingPunct="1">
              <a:defRPr/>
            </a:pPr>
            <a:r>
              <a:rPr lang="en-US" altLang="en-US" sz="2400" cap="small" dirty="0"/>
              <a:t>Yahoo Finance - </a:t>
            </a:r>
            <a:r>
              <a:rPr lang="en-US" altLang="en-US" sz="2400" dirty="0">
                <a:hlinkClick r:id="rId2"/>
              </a:rPr>
              <a:t>https://ca.finance.yahoo.com/</a:t>
            </a:r>
            <a:r>
              <a:rPr lang="en-US" altLang="en-US" sz="2400" dirty="0"/>
              <a:t> </a:t>
            </a:r>
          </a:p>
          <a:p>
            <a:pPr eaLnBrk="1" hangingPunct="1">
              <a:defRPr/>
            </a:pPr>
            <a:r>
              <a:rPr lang="en-US" altLang="en-US" sz="2400" cap="small" dirty="0"/>
              <a:t>Tutors</a:t>
            </a:r>
          </a:p>
          <a:p>
            <a:pPr eaLnBrk="1" hangingPunct="1">
              <a:defRPr/>
            </a:pPr>
            <a:r>
              <a:rPr lang="en-US" altLang="en-US" sz="2400" cap="small" dirty="0"/>
              <a:t>Kaggle</a:t>
            </a:r>
          </a:p>
          <a:p>
            <a:pPr eaLnBrk="1" hangingPunct="1">
              <a:defRPr/>
            </a:pPr>
            <a:r>
              <a:rPr lang="en-US" altLang="en-US" sz="2400" cap="small" dirty="0" err="1"/>
              <a:t>MySql</a:t>
            </a:r>
            <a:endParaRPr lang="en-US" altLang="en-US" sz="2400" cap="small" dirty="0"/>
          </a:p>
          <a:p>
            <a:pPr eaLnBrk="1" hangingPunct="1">
              <a:defRPr/>
            </a:pPr>
            <a:r>
              <a:rPr lang="en-US" altLang="en-US" sz="2400" cap="small" dirty="0"/>
              <a:t>Tableau</a:t>
            </a:r>
          </a:p>
          <a:p>
            <a:pPr eaLnBrk="1" hangingPunct="1"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9ED94-F419-09EA-72DF-E3BAC44FD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u="sng" cap="small" dirty="0"/>
              <a:t>The Question</a:t>
            </a:r>
            <a:endParaRPr lang="en-CA" u="sng" cap="smal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C6AEE-E59A-4113-FDC0-BE6F4DEA8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sz="2800" cap="small" dirty="0"/>
              <a:t>The question our team set out to answer was:</a:t>
            </a:r>
          </a:p>
          <a:p>
            <a:pPr marL="0" indent="0" eaLnBrk="1" hangingPunct="1">
              <a:buFontTx/>
              <a:buNone/>
              <a:defRPr/>
            </a:pPr>
            <a:endParaRPr lang="en-US" dirty="0"/>
          </a:p>
          <a:p>
            <a:pPr marL="0" indent="0" algn="ctr" eaLnBrk="1" hangingPunct="1">
              <a:buFontTx/>
              <a:buNone/>
              <a:defRPr/>
            </a:pPr>
            <a:r>
              <a:rPr lang="en-US" cap="small" dirty="0"/>
              <a:t>The continued impact of COVID-19 on stock market performance</a:t>
            </a:r>
          </a:p>
          <a:p>
            <a:pPr marL="0" indent="0" algn="ctr" eaLnBrk="1" hangingPunct="1">
              <a:buFontTx/>
              <a:buNone/>
              <a:defRPr/>
            </a:pPr>
            <a:endParaRPr lang="en-CA" cap="smal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155E4-81D9-5349-9DA1-9F8440F4D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1908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u="sng" cap="small" dirty="0"/>
              <a:t>Stocks Chosen</a:t>
            </a:r>
            <a:endParaRPr lang="en-CA" u="sng" cap="small" dirty="0"/>
          </a:p>
        </p:txBody>
      </p:sp>
      <p:sp>
        <p:nvSpPr>
          <p:cNvPr id="5123" name="TextBox 3">
            <a:extLst>
              <a:ext uri="{FF2B5EF4-FFF2-40B4-BE49-F238E27FC236}">
                <a16:creationId xmlns:a16="http://schemas.microsoft.com/office/drawing/2014/main" id="{46C1A3DE-8801-D120-124C-CEC569E4E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4688" y="5194300"/>
            <a:ext cx="5616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/>
              <a:t>These stocks are listed on the NASDAQ Exchange</a:t>
            </a:r>
            <a:endParaRPr lang="en-CA" altLang="en-US" sz="1800" i="1"/>
          </a:p>
        </p:txBody>
      </p:sp>
      <p:pic>
        <p:nvPicPr>
          <p:cNvPr id="5124" name="Picture 10" descr="A logo on a black background&#10;&#10;Description automatically generated">
            <a:extLst>
              <a:ext uri="{FF2B5EF4-FFF2-40B4-BE49-F238E27FC236}">
                <a16:creationId xmlns:a16="http://schemas.microsoft.com/office/drawing/2014/main" id="{6D2083A0-A594-816A-9CE7-16C2CE2C5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0" y="1112838"/>
            <a:ext cx="3706813" cy="231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12" descr="A red and white logo&#10;&#10;Description automatically generated">
            <a:extLst>
              <a:ext uri="{FF2B5EF4-FFF2-40B4-BE49-F238E27FC236}">
                <a16:creationId xmlns:a16="http://schemas.microsoft.com/office/drawing/2014/main" id="{60EF7EC5-53FA-E198-0609-7EC679674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600" y="3238500"/>
            <a:ext cx="2844800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B881D5F1-E254-C7A0-A342-72F2A8D17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781050"/>
            <a:ext cx="4556125" cy="303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91F32-6B72-D91A-D3B3-0D45F58A5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3775"/>
          </a:xfrm>
        </p:spPr>
        <p:txBody>
          <a:bodyPr/>
          <a:lstStyle/>
          <a:p>
            <a:pPr eaLnBrk="1" hangingPunct="1">
              <a:defRPr/>
            </a:pPr>
            <a:r>
              <a:rPr lang="en-US" u="sng" cap="small" dirty="0"/>
              <a:t>Data</a:t>
            </a:r>
            <a:endParaRPr lang="en-CA" u="sng" cap="small" dirty="0"/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2E154B4C-C32D-C1B6-14B9-09AAB359B1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1341438"/>
            <a:ext cx="8229600" cy="25923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cap="small" dirty="0"/>
              <a:t>The stock data was retrieved from Yahoo Finance </a:t>
            </a:r>
            <a:r>
              <a:rPr lang="en-US" altLang="en-US" dirty="0"/>
              <a:t>for the selected stocks.</a:t>
            </a:r>
            <a:endParaRPr lang="en-US" altLang="en-US" sz="2400" dirty="0"/>
          </a:p>
          <a:p>
            <a:pPr eaLnBrk="1" hangingPunct="1">
              <a:defRPr/>
            </a:pPr>
            <a:r>
              <a:rPr lang="en-US" altLang="en-US" cap="small" dirty="0"/>
              <a:t>The time frame selected was Spring 2018 to Fall 2023 for a total of number of  datapoints:</a:t>
            </a:r>
          </a:p>
          <a:p>
            <a:pPr marL="0" indent="0" eaLnBrk="1" hangingPunct="1">
              <a:buFontTx/>
              <a:buNone/>
              <a:defRPr/>
            </a:pPr>
            <a:endParaRPr lang="en-US" altLang="en-US" cap="small" dirty="0"/>
          </a:p>
          <a:p>
            <a:pPr marL="0" indent="0" eaLnBrk="1" hangingPunct="1">
              <a:buFontTx/>
              <a:buNone/>
              <a:defRPr/>
            </a:pPr>
            <a:endParaRPr lang="en-US" altLang="en-US" dirty="0"/>
          </a:p>
          <a:p>
            <a:pPr marL="0" indent="0" eaLnBrk="1" hangingPunct="1">
              <a:buFontTx/>
              <a:buNone/>
              <a:defRPr/>
            </a:pPr>
            <a:endParaRPr lang="en-CA" altLang="en-US" dirty="0"/>
          </a:p>
        </p:txBody>
      </p:sp>
      <p:pic>
        <p:nvPicPr>
          <p:cNvPr id="6148" name="Picture 3" descr="A logo on a black background&#10;&#10;Description automatically generated">
            <a:extLst>
              <a:ext uri="{FF2B5EF4-FFF2-40B4-BE49-F238E27FC236}">
                <a16:creationId xmlns:a16="http://schemas.microsoft.com/office/drawing/2014/main" id="{93EC7B29-B536-2D58-047A-95ABC0AC5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716338"/>
            <a:ext cx="2087562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 descr="A red and white logo&#10;&#10;Description automatically generated">
            <a:extLst>
              <a:ext uri="{FF2B5EF4-FFF2-40B4-BE49-F238E27FC236}">
                <a16:creationId xmlns:a16="http://schemas.microsoft.com/office/drawing/2014/main" id="{343973C3-F0EA-E947-F261-E5DE36E7C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888" y="5643563"/>
            <a:ext cx="1779587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7" descr="A blue and black logo&#10;&#10;Description automatically generated">
            <a:extLst>
              <a:ext uri="{FF2B5EF4-FFF2-40B4-BE49-F238E27FC236}">
                <a16:creationId xmlns:a16="http://schemas.microsoft.com/office/drawing/2014/main" id="{B1DA5C9A-93CB-EBBE-DB37-8EAF4E32E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4148138"/>
            <a:ext cx="2916237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43F354-3965-3A70-CC3F-DB63FF6E5E57}"/>
              </a:ext>
            </a:extLst>
          </p:cNvPr>
          <p:cNvSpPr txBox="1"/>
          <p:nvPr/>
        </p:nvSpPr>
        <p:spPr>
          <a:xfrm>
            <a:off x="3660775" y="3965575"/>
            <a:ext cx="4406900" cy="8620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cap="small" dirty="0"/>
              <a:t>– 1405 Datapoints</a:t>
            </a:r>
          </a:p>
          <a:p>
            <a:pPr>
              <a:defRPr/>
            </a:pPr>
            <a:endParaRPr lang="en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4BFBE4-8C72-0B39-486A-180E8F8CEC5A}"/>
              </a:ext>
            </a:extLst>
          </p:cNvPr>
          <p:cNvSpPr txBox="1"/>
          <p:nvPr/>
        </p:nvSpPr>
        <p:spPr>
          <a:xfrm>
            <a:off x="3201988" y="5648325"/>
            <a:ext cx="4176712" cy="8604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eaLnBrk="1" hangingPunct="1">
              <a:defRPr/>
            </a:pPr>
            <a:r>
              <a:rPr lang="en-US" sz="3200" cap="small" dirty="0"/>
              <a:t>– 1324 Datapoints</a:t>
            </a:r>
            <a:endParaRPr lang="en-US" altLang="en-US" sz="3200" cap="small" dirty="0"/>
          </a:p>
          <a:p>
            <a:pPr>
              <a:defRPr/>
            </a:pP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1EA25A-A8DD-3763-9A80-46123EDA258A}"/>
              </a:ext>
            </a:extLst>
          </p:cNvPr>
          <p:cNvSpPr txBox="1"/>
          <p:nvPr/>
        </p:nvSpPr>
        <p:spPr>
          <a:xfrm>
            <a:off x="3663950" y="4765675"/>
            <a:ext cx="4405313" cy="8620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cap="small" dirty="0"/>
              <a:t>– 1405 Datapoints</a:t>
            </a:r>
          </a:p>
          <a:p>
            <a:pPr>
              <a:defRPr/>
            </a:pPr>
            <a:endParaRPr lang="en-C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B91E3C25-3938-4BE9-6A0B-1CAD950E3B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u="sng" cap="small" dirty="0"/>
              <a:t>Extract-Transform-Load</a:t>
            </a:r>
            <a:endParaRPr lang="en-CA" altLang="en-US" u="sng" cap="small" dirty="0"/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53012D74-04AD-90D3-7148-3FBD73DB26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3700463"/>
          </a:xfrm>
        </p:spPr>
        <p:txBody>
          <a:bodyPr/>
          <a:lstStyle/>
          <a:p>
            <a:pPr eaLnBrk="1" hangingPunct="1"/>
            <a:r>
              <a:rPr lang="en-US" altLang="en-US"/>
              <a:t>The data for each stock was extracted and saved as a .csv file.</a:t>
            </a:r>
          </a:p>
          <a:p>
            <a:pPr eaLnBrk="1" hangingPunct="1"/>
            <a:r>
              <a:rPr lang="en-US" altLang="en-US"/>
              <a:t>Each .csv file was then imported into a hosted MySQL Database for data integrity (everyone using the same data source)</a:t>
            </a:r>
          </a:p>
          <a:p>
            <a:pPr eaLnBrk="1" hangingPunct="1"/>
            <a:r>
              <a:rPr lang="en-US" altLang="en-US"/>
              <a:t>The data was extracted, then converted into dataframe(s)</a:t>
            </a:r>
            <a:endParaRPr lang="en-CA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513F8-3B54-40BA-AE9F-BB02C896A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u="sng" cap="small" dirty="0"/>
              <a:t>The Machine Models</a:t>
            </a:r>
            <a:endParaRPr lang="en-CA" u="sng" cap="smal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ECF8F-FF43-ED68-1A30-FA3446904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1511300"/>
            <a:ext cx="8856662" cy="3097213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cap="small" dirty="0"/>
              <a:t>The predictive models used:</a:t>
            </a:r>
          </a:p>
          <a:p>
            <a:pPr marL="0" indent="0" eaLnBrk="1" hangingPunct="1">
              <a:buFontTx/>
              <a:buNone/>
              <a:defRPr/>
            </a:pPr>
            <a:endParaRPr lang="en-US" sz="1800" cap="small" dirty="0"/>
          </a:p>
          <a:p>
            <a:pPr eaLnBrk="1" hangingPunct="1">
              <a:defRPr/>
            </a:pPr>
            <a:r>
              <a:rPr lang="en-US" cap="small" dirty="0"/>
              <a:t>Arima</a:t>
            </a:r>
          </a:p>
          <a:p>
            <a:pPr eaLnBrk="1" hangingPunct="1">
              <a:defRPr/>
            </a:pPr>
            <a:r>
              <a:rPr lang="en-US" cap="small" dirty="0" err="1"/>
              <a:t>XGBoost</a:t>
            </a:r>
            <a:endParaRPr lang="en-US" cap="small" dirty="0"/>
          </a:p>
          <a:p>
            <a:pPr eaLnBrk="1" hangingPunct="1">
              <a:defRPr/>
            </a:pPr>
            <a:r>
              <a:rPr lang="en-US" cap="small" dirty="0"/>
              <a:t>Artificial Neural Network for Regression</a:t>
            </a:r>
          </a:p>
          <a:p>
            <a:pPr eaLnBrk="1" hangingPunct="1">
              <a:defRPr/>
            </a:pPr>
            <a:endParaRPr lang="en-US" cap="small" dirty="0"/>
          </a:p>
          <a:p>
            <a:pPr eaLnBrk="1" hangingPunct="1">
              <a:defRPr/>
            </a:pPr>
            <a:endParaRPr lang="en-CA" cap="smal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C8E33-D414-7602-83C5-00983E95C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u="sng" cap="small" dirty="0"/>
              <a:t>Arima</a:t>
            </a:r>
            <a:endParaRPr lang="en-CA" u="sng" cap="small" dirty="0"/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9C07B817-F385-4C32-6D68-129340C38D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CA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950CB-FC78-F23C-98B9-C9C9B54BC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u="sng" cap="small" dirty="0" err="1"/>
              <a:t>XGBoost</a:t>
            </a:r>
            <a:endParaRPr lang="en-CA" u="sng" cap="small" dirty="0"/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E98429D7-8EAD-8F9A-1EAE-8C11F0C796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CA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3383</TotalTime>
  <Words>386</Words>
  <Application>Microsoft Office PowerPoint</Application>
  <PresentationFormat>On-screen Show (4:3)</PresentationFormat>
  <Paragraphs>88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Diseño predeterminado</vt:lpstr>
      <vt:lpstr>Stock Market Predictive Modeling Spanning the COVID-19 Global Pandemic</vt:lpstr>
      <vt:lpstr>Team Members</vt:lpstr>
      <vt:lpstr>The Question</vt:lpstr>
      <vt:lpstr>Stocks Chosen</vt:lpstr>
      <vt:lpstr>Data</vt:lpstr>
      <vt:lpstr>Extract-Transform-Load</vt:lpstr>
      <vt:lpstr>The Machine Models</vt:lpstr>
      <vt:lpstr>Arima</vt:lpstr>
      <vt:lpstr>XGBoost</vt:lpstr>
      <vt:lpstr>Artificial Neural Network for Regression – Seqential model</vt:lpstr>
      <vt:lpstr>Model Pipeline</vt:lpstr>
      <vt:lpstr>Defining &amp; Optimizing</vt:lpstr>
      <vt:lpstr>PowerPoint Presentation</vt:lpstr>
      <vt:lpstr>PowerPoint Presentation</vt:lpstr>
      <vt:lpstr>My Sequential Model Ideal Case</vt:lpstr>
      <vt:lpstr>PowerPoint Presentation</vt:lpstr>
      <vt:lpstr>PowerPoint Presentation</vt:lpstr>
      <vt:lpstr>Conclusion &amp; Going Forward</vt:lpstr>
      <vt:lpstr>Summary</vt:lpstr>
      <vt:lpstr>Challenges</vt:lpstr>
      <vt:lpstr>Further Analysis</vt:lpstr>
      <vt:lpstr>Resources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Justin Butler</cp:lastModifiedBy>
  <cp:revision>475</cp:revision>
  <dcterms:created xsi:type="dcterms:W3CDTF">2010-05-23T14:28:12Z</dcterms:created>
  <dcterms:modified xsi:type="dcterms:W3CDTF">2023-09-28T01:15:16Z</dcterms:modified>
</cp:coreProperties>
</file>