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9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0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1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2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3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4.xml" ContentType="application/vnd.openxmlformats-officedocument.presentationml.notesSlide+xml"/>
  <Override PartName="/ppt/tags/tag59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60.xml" ContentType="application/vnd.openxmlformats-officedocument.presentationml.tags+xml"/>
  <Override PartName="/ppt/notesSlides/notesSlide21.xml" ContentType="application/vnd.openxmlformats-officedocument.presentationml.notesSlide+xml"/>
  <Override PartName="/ppt/tags/tag61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6" r:id="rId2"/>
    <p:sldId id="323" r:id="rId3"/>
    <p:sldId id="282" r:id="rId4"/>
    <p:sldId id="285" r:id="rId5"/>
    <p:sldId id="260" r:id="rId6"/>
    <p:sldId id="293" r:id="rId7"/>
    <p:sldId id="267" r:id="rId8"/>
    <p:sldId id="294" r:id="rId9"/>
    <p:sldId id="291" r:id="rId10"/>
    <p:sldId id="261" r:id="rId11"/>
    <p:sldId id="295" r:id="rId12"/>
    <p:sldId id="262" r:id="rId13"/>
    <p:sldId id="279" r:id="rId14"/>
    <p:sldId id="309" r:id="rId15"/>
    <p:sldId id="303" r:id="rId16"/>
    <p:sldId id="318" r:id="rId17"/>
    <p:sldId id="263" r:id="rId18"/>
    <p:sldId id="305" r:id="rId19"/>
    <p:sldId id="317" r:id="rId20"/>
    <p:sldId id="272" r:id="rId21"/>
    <p:sldId id="307" r:id="rId22"/>
    <p:sldId id="306" r:id="rId23"/>
    <p:sldId id="320" r:id="rId24"/>
    <p:sldId id="324" r:id="rId25"/>
    <p:sldId id="321" r:id="rId26"/>
    <p:sldId id="311" r:id="rId27"/>
    <p:sldId id="312" r:id="rId28"/>
    <p:sldId id="313" r:id="rId29"/>
    <p:sldId id="314" r:id="rId30"/>
    <p:sldId id="315" r:id="rId31"/>
    <p:sldId id="316" r:id="rId32"/>
    <p:sldId id="27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45" autoAdjust="0"/>
    <p:restoredTop sz="89127" autoAdjust="0"/>
  </p:normalViewPr>
  <p:slideViewPr>
    <p:cSldViewPr>
      <p:cViewPr varScale="1">
        <p:scale>
          <a:sx n="57" d="100"/>
          <a:sy n="57" d="100"/>
        </p:scale>
        <p:origin x="-17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1C201-66C3-4D72-9EFD-3A715235F63E}" type="datetimeFigureOut">
              <a:rPr lang="en-US" smtClean="0"/>
              <a:pPr/>
              <a:t>4/17/11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7AAC4-C305-4EB1-881A-F595229D1C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09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IPSN 2011. </a:t>
            </a:r>
            <a:r>
              <a:rPr lang="en-US" baseline="0" dirty="0" smtClean="0"/>
              <a:t> Equations rendered with </a:t>
            </a:r>
            <a:r>
              <a:rPr lang="en-US" baseline="0" dirty="0" err="1" smtClean="0"/>
              <a:t>IguanaTex</a:t>
            </a:r>
            <a:r>
              <a:rPr lang="en-US" baseline="0" dirty="0" smtClean="0"/>
              <a:t> 1.04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Notes: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7AAC4-C305-4EB1-881A-F595229D1C3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7AAC4-C305-4EB1-881A-F595229D1C3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7AAC4-C305-4EB1-881A-F595229D1C3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7AAC4-C305-4EB1-881A-F595229D1C3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7AAC4-C305-4EB1-881A-F595229D1C3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7AAC4-C305-4EB1-881A-F595229D1C3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7AAC4-C305-4EB1-881A-F595229D1C3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39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7AAC4-C305-4EB1-881A-F595229D1C3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7AAC4-C305-4EB1-881A-F595229D1C3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7AAC4-C305-4EB1-881A-F595229D1C3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7AAC4-C305-4EB1-881A-F595229D1C3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7AAC4-C305-4EB1-881A-F595229D1C3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7AAC4-C305-4EB1-881A-F595229D1C3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7AAC4-C305-4EB1-881A-F595229D1C3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7AAC4-C305-4EB1-881A-F595229D1C3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7AAC4-C305-4EB1-881A-F595229D1C3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7AAC4-C305-4EB1-881A-F595229D1C3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7AAC4-C305-4EB1-881A-F595229D1C3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7AAC4-C305-4EB1-881A-F595229D1C3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7AAC4-C305-4EB1-881A-F595229D1C3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7AAC4-C305-4EB1-881A-F595229D1C3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7AAC4-C305-4EB1-881A-F595229D1C3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7AAC4-C305-4EB1-881A-F595229D1C3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7AAC4-C305-4EB1-881A-F595229D1C3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1842-5998-49A9-B81E-026DB31C3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1842-5998-49A9-B81E-026DB31C3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1842-5998-49A9-B81E-026DB31C3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1842-5998-49A9-B81E-026DB31C3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1842-5998-49A9-B81E-026DB31C3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1842-5998-49A9-B81E-026DB31C3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1842-5998-49A9-B81E-026DB31C3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sn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64680" y="6447790"/>
            <a:ext cx="2133600" cy="365125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fld id="{F15E1842-5998-49A9-B81E-026DB31C38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9144000" cy="8302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71120"/>
            <a:ext cx="8229600" cy="7620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9600" y="1295400"/>
            <a:ext cx="5486400" cy="19050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sn-content-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64680" y="6447790"/>
            <a:ext cx="2133600" cy="365125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fld id="{F15E1842-5998-49A9-B81E-026DB31C38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52400" y="1295400"/>
            <a:ext cx="8229600" cy="1905000"/>
          </a:xfrm>
        </p:spPr>
        <p:txBody>
          <a:bodyPr/>
          <a:lstStyle>
            <a:lvl1pPr marL="182880" indent="0">
              <a:spcBef>
                <a:spcPts val="0"/>
              </a:spcBef>
              <a:buNone/>
              <a:defRPr sz="2800"/>
            </a:lvl1pPr>
            <a:lvl2pPr indent="0">
              <a:defRPr/>
            </a:lvl2pPr>
            <a:lvl3pPr indent="0">
              <a:defRPr/>
            </a:lvl3pPr>
            <a:lvl4pPr indent="0">
              <a:defRPr/>
            </a:lvl4pPr>
            <a:lvl5pPr indent="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tech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5897563"/>
            <a:ext cx="9144000" cy="960437"/>
          </a:xfrm>
          <a:prstGeom prst="rect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7" name="Picture 11" descr="caltech.png"/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5246688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7"/>
          <p:cNvSpPr txBox="1">
            <a:spLocks noChangeArrowheads="1"/>
          </p:cNvSpPr>
          <p:nvPr userDrawn="1"/>
        </p:nvSpPr>
        <p:spPr bwMode="auto">
          <a:xfrm>
            <a:off x="6248400" y="5943600"/>
            <a:ext cx="2692400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0800" tIns="50400" rIns="100800" bIns="50400">
            <a:spAutoFit/>
          </a:bodyPr>
          <a:lstStyle/>
          <a:p>
            <a:pPr>
              <a:tabLst>
                <a:tab pos="723900" algn="l"/>
                <a:tab pos="1447800" algn="l"/>
              </a:tabLst>
            </a:pPr>
            <a:r>
              <a:rPr lang="en-US" sz="2800" b="1" dirty="0" err="1">
                <a:solidFill>
                  <a:schemeClr val="bg1"/>
                </a:solidFill>
                <a:latin typeface="Trebuchet MS" pitchFamily="34" charset="0"/>
              </a:rPr>
              <a:t>rsrg</a:t>
            </a:r>
            <a:r>
              <a:rPr lang="en-US" sz="2800" b="1" dirty="0">
                <a:solidFill>
                  <a:schemeClr val="bg1"/>
                </a:solidFill>
                <a:latin typeface="Trebuchet MS" pitchFamily="34" charset="0"/>
              </a:rPr>
              <a:t> @</a:t>
            </a:r>
            <a:r>
              <a:rPr lang="en-US" sz="2800" b="1" dirty="0" err="1">
                <a:solidFill>
                  <a:schemeClr val="bg1"/>
                </a:solidFill>
                <a:latin typeface="Trebuchet MS" pitchFamily="34" charset="0"/>
              </a:rPr>
              <a:t>caltech</a:t>
            </a:r>
            <a:endParaRPr lang="en-US" sz="28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5410200" y="6357938"/>
            <a:ext cx="3352800" cy="317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0800" tIns="50400" rIns="100800" bIns="50400">
            <a:spAutoFit/>
          </a:bodyPr>
          <a:lstStyle/>
          <a:p>
            <a:pPr algn="r">
              <a:tabLst>
                <a:tab pos="723900" algn="l"/>
                <a:tab pos="1447800" algn="l"/>
                <a:tab pos="2171700" algn="l"/>
              </a:tabLst>
            </a:pPr>
            <a:r>
              <a:rPr lang="en-US" sz="1400" b="1" dirty="0">
                <a:solidFill>
                  <a:schemeClr val="bg1"/>
                </a:solidFill>
                <a:latin typeface="Trebuchet MS" pitchFamily="34" charset="0"/>
              </a:rPr>
              <a:t>..where theory and practice collide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1143000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1905000" y="3200400"/>
            <a:ext cx="5486400" cy="137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ltech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5897563"/>
            <a:ext cx="9144000" cy="960437"/>
          </a:xfrm>
          <a:prstGeom prst="rect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7" name="Picture 11" descr="caltech.png"/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5246688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7"/>
          <p:cNvSpPr txBox="1">
            <a:spLocks noChangeArrowheads="1"/>
          </p:cNvSpPr>
          <p:nvPr userDrawn="1"/>
        </p:nvSpPr>
        <p:spPr bwMode="auto">
          <a:xfrm>
            <a:off x="6248400" y="5943600"/>
            <a:ext cx="2692400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0800" tIns="50400" rIns="100800" bIns="50400">
            <a:spAutoFit/>
          </a:bodyPr>
          <a:lstStyle/>
          <a:p>
            <a:pPr>
              <a:tabLst>
                <a:tab pos="723900" algn="l"/>
                <a:tab pos="1447800" algn="l"/>
              </a:tabLst>
            </a:pPr>
            <a:r>
              <a:rPr lang="en-US" sz="2800" b="1" dirty="0" err="1">
                <a:solidFill>
                  <a:schemeClr val="bg1"/>
                </a:solidFill>
                <a:latin typeface="Trebuchet MS" pitchFamily="34" charset="0"/>
              </a:rPr>
              <a:t>rsrg</a:t>
            </a:r>
            <a:r>
              <a:rPr lang="en-US" sz="2800" b="1" dirty="0">
                <a:solidFill>
                  <a:schemeClr val="bg1"/>
                </a:solidFill>
                <a:latin typeface="Trebuchet MS" pitchFamily="34" charset="0"/>
              </a:rPr>
              <a:t> @</a:t>
            </a:r>
            <a:r>
              <a:rPr lang="en-US" sz="2800" b="1" dirty="0" err="1">
                <a:solidFill>
                  <a:schemeClr val="bg1"/>
                </a:solidFill>
                <a:latin typeface="Trebuchet MS" pitchFamily="34" charset="0"/>
              </a:rPr>
              <a:t>caltech</a:t>
            </a:r>
            <a:endParaRPr lang="en-US" sz="28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5410200" y="6357938"/>
            <a:ext cx="3352800" cy="317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0800" tIns="50400" rIns="100800" bIns="50400">
            <a:spAutoFit/>
          </a:bodyPr>
          <a:lstStyle/>
          <a:p>
            <a:pPr algn="r">
              <a:tabLst>
                <a:tab pos="723900" algn="l"/>
                <a:tab pos="1447800" algn="l"/>
                <a:tab pos="2171700" algn="l"/>
              </a:tabLst>
            </a:pPr>
            <a:r>
              <a:rPr lang="en-US" sz="1400" b="1" dirty="0">
                <a:solidFill>
                  <a:schemeClr val="bg1"/>
                </a:solidFill>
                <a:latin typeface="Trebuchet MS" pitchFamily="34" charset="0"/>
              </a:rPr>
              <a:t>..where theory and practice collide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1842-5998-49A9-B81E-026DB31C3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1842-5998-49A9-B81E-026DB31C3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1842-5998-49A9-B81E-026DB31C3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E1842-5998-49A9-B81E-026DB31C3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9" r:id="rId3"/>
    <p:sldLayoutId id="2147483685" r:id="rId4"/>
    <p:sldLayoutId id="2147483684" r:id="rId5"/>
    <p:sldLayoutId id="2147483687" r:id="rId6"/>
    <p:sldLayoutId id="2147483675" r:id="rId7"/>
    <p:sldLayoutId id="2147483676" r:id="rId8"/>
    <p:sldLayoutId id="2147483677" r:id="rId9"/>
    <p:sldLayoutId id="2147483678" r:id="rId10"/>
    <p:sldLayoutId id="2147483680" r:id="rId11"/>
    <p:sldLayoutId id="2147483681" r:id="rId12"/>
    <p:sldLayoutId id="2147483682" r:id="rId13"/>
    <p:sldLayoutId id="2147483683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20" Type="http://schemas.openxmlformats.org/officeDocument/2006/relationships/image" Target="../media/image9.jpeg"/><Relationship Id="rId21" Type="http://schemas.openxmlformats.org/officeDocument/2006/relationships/image" Target="../media/image10.jpeg"/><Relationship Id="rId22" Type="http://schemas.openxmlformats.org/officeDocument/2006/relationships/image" Target="../media/image37.png"/><Relationship Id="rId23" Type="http://schemas.openxmlformats.org/officeDocument/2006/relationships/image" Target="../media/image38.png"/><Relationship Id="rId24" Type="http://schemas.openxmlformats.org/officeDocument/2006/relationships/image" Target="../media/image16.jpeg"/><Relationship Id="rId10" Type="http://schemas.openxmlformats.org/officeDocument/2006/relationships/slideLayout" Target="../slideLayouts/slideLayout4.xml"/><Relationship Id="rId11" Type="http://schemas.openxmlformats.org/officeDocument/2006/relationships/notesSlide" Target="../notesSlides/notesSlide10.xml"/><Relationship Id="rId12" Type="http://schemas.openxmlformats.org/officeDocument/2006/relationships/image" Target="../media/image14.gif"/><Relationship Id="rId13" Type="http://schemas.openxmlformats.org/officeDocument/2006/relationships/image" Target="../media/image18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8.jpeg"/><Relationship Id="rId1" Type="http://schemas.openxmlformats.org/officeDocument/2006/relationships/tags" Target="../tags/tag29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jpeg"/><Relationship Id="rId12" Type="http://schemas.openxmlformats.org/officeDocument/2006/relationships/image" Target="../media/image9.jpeg"/><Relationship Id="rId13" Type="http://schemas.openxmlformats.org/officeDocument/2006/relationships/image" Target="../media/image10.jpeg"/><Relationship Id="rId14" Type="http://schemas.openxmlformats.org/officeDocument/2006/relationships/image" Target="../media/image37.png"/><Relationship Id="rId15" Type="http://schemas.openxmlformats.org/officeDocument/2006/relationships/image" Target="../media/image16.jpeg"/><Relationship Id="rId16" Type="http://schemas.openxmlformats.org/officeDocument/2006/relationships/image" Target="../media/image35.png"/><Relationship Id="rId1" Type="http://schemas.openxmlformats.org/officeDocument/2006/relationships/tags" Target="../tags/tag38.xml"/><Relationship Id="rId2" Type="http://schemas.openxmlformats.org/officeDocument/2006/relationships/tags" Target="../tags/tag39.xml"/><Relationship Id="rId3" Type="http://schemas.openxmlformats.org/officeDocument/2006/relationships/tags" Target="../tags/tag40.xml"/><Relationship Id="rId4" Type="http://schemas.openxmlformats.org/officeDocument/2006/relationships/tags" Target="../tags/tag41.xml"/><Relationship Id="rId5" Type="http://schemas.openxmlformats.org/officeDocument/2006/relationships/tags" Target="../tags/tag42.xml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11.xml"/><Relationship Id="rId8" Type="http://schemas.openxmlformats.org/officeDocument/2006/relationships/image" Target="../media/image14.gif"/><Relationship Id="rId9" Type="http://schemas.openxmlformats.org/officeDocument/2006/relationships/image" Target="../media/image18.png"/><Relationship Id="rId10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Relationship Id="rId1" Type="http://schemas.openxmlformats.org/officeDocument/2006/relationships/tags" Target="../tags/tag43.xml"/><Relationship Id="rId2" Type="http://schemas.openxmlformats.org/officeDocument/2006/relationships/tags" Target="../tags/tag44.xml"/><Relationship Id="rId3" Type="http://schemas.openxmlformats.org/officeDocument/2006/relationships/tags" Target="../tags/tag45.xml"/><Relationship Id="rId4" Type="http://schemas.openxmlformats.org/officeDocument/2006/relationships/tags" Target="../tags/tag46.xml"/><Relationship Id="rId5" Type="http://schemas.openxmlformats.org/officeDocument/2006/relationships/tags" Target="../tags/tag47.xml"/><Relationship Id="rId6" Type="http://schemas.openxmlformats.org/officeDocument/2006/relationships/tags" Target="../tags/tag48.xml"/><Relationship Id="rId7" Type="http://schemas.openxmlformats.org/officeDocument/2006/relationships/tags" Target="../tags/tag49.xml"/><Relationship Id="rId8" Type="http://schemas.openxmlformats.org/officeDocument/2006/relationships/slideLayout" Target="../slideLayouts/slideLayout4.xml"/><Relationship Id="rId9" Type="http://schemas.openxmlformats.org/officeDocument/2006/relationships/notesSlide" Target="../notesSlides/notesSlide12.xml"/><Relationship Id="rId10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5.png"/><Relationship Id="rId12" Type="http://schemas.openxmlformats.org/officeDocument/2006/relationships/image" Target="../media/image48.jpeg"/><Relationship Id="rId13" Type="http://schemas.openxmlformats.org/officeDocument/2006/relationships/image" Target="../media/image49.png"/><Relationship Id="rId14" Type="http://schemas.openxmlformats.org/officeDocument/2006/relationships/image" Target="../media/image50.png"/><Relationship Id="rId15" Type="http://schemas.openxmlformats.org/officeDocument/2006/relationships/image" Target="../media/image51.jpeg"/><Relationship Id="rId1" Type="http://schemas.openxmlformats.org/officeDocument/2006/relationships/tags" Target="../tags/tag50.xml"/><Relationship Id="rId2" Type="http://schemas.openxmlformats.org/officeDocument/2006/relationships/tags" Target="../tags/tag51.xml"/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13.xml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3.png"/><Relationship Id="rId12" Type="http://schemas.openxmlformats.org/officeDocument/2006/relationships/image" Target="../media/image47.png"/><Relationship Id="rId13" Type="http://schemas.openxmlformats.org/officeDocument/2006/relationships/image" Target="../media/image54.jpeg"/><Relationship Id="rId1" Type="http://schemas.openxmlformats.org/officeDocument/2006/relationships/tags" Target="../tags/tag54.xml"/><Relationship Id="rId2" Type="http://schemas.openxmlformats.org/officeDocument/2006/relationships/tags" Target="../tags/tag55.xml"/><Relationship Id="rId3" Type="http://schemas.openxmlformats.org/officeDocument/2006/relationships/tags" Target="../tags/tag56.xml"/><Relationship Id="rId4" Type="http://schemas.openxmlformats.org/officeDocument/2006/relationships/tags" Target="../tags/tag57.xml"/><Relationship Id="rId5" Type="http://schemas.openxmlformats.org/officeDocument/2006/relationships/tags" Target="../tags/tag58.xml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14.xml"/><Relationship Id="rId8" Type="http://schemas.openxmlformats.org/officeDocument/2006/relationships/image" Target="../media/image45.png"/><Relationship Id="rId9" Type="http://schemas.openxmlformats.org/officeDocument/2006/relationships/image" Target="../media/image35.png"/><Relationship Id="rId10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3.png"/><Relationship Id="rId8" Type="http://schemas.openxmlformats.org/officeDocument/2006/relationships/image" Target="../media/image51.jpeg"/><Relationship Id="rId9" Type="http://schemas.openxmlformats.org/officeDocument/2006/relationships/image" Target="../media/image54.jpeg"/><Relationship Id="rId10" Type="http://schemas.openxmlformats.org/officeDocument/2006/relationships/image" Target="../media/image40.png"/><Relationship Id="rId1" Type="http://schemas.openxmlformats.org/officeDocument/2006/relationships/tags" Target="../tags/tag59.x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51.jpeg"/><Relationship Id="rId5" Type="http://schemas.openxmlformats.org/officeDocument/2006/relationships/image" Target="../media/image53.png"/><Relationship Id="rId6" Type="http://schemas.openxmlformats.org/officeDocument/2006/relationships/image" Target="../media/image58.png"/><Relationship Id="rId7" Type="http://schemas.openxmlformats.org/officeDocument/2006/relationships/image" Target="../media/image54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4" Type="http://schemas.openxmlformats.org/officeDocument/2006/relationships/image" Target="../media/image60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4" Type="http://schemas.openxmlformats.org/officeDocument/2006/relationships/image" Target="../media/image63.jpeg"/><Relationship Id="rId5" Type="http://schemas.openxmlformats.org/officeDocument/2006/relationships/image" Target="../media/image64.jpeg"/><Relationship Id="rId6" Type="http://schemas.openxmlformats.org/officeDocument/2006/relationships/image" Target="../media/image65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image" Target="../media/image18.png"/><Relationship Id="rId5" Type="http://schemas.openxmlformats.org/officeDocument/2006/relationships/image" Target="../media/image8.jpeg"/><Relationship Id="rId6" Type="http://schemas.openxmlformats.org/officeDocument/2006/relationships/image" Target="../media/image37.png"/><Relationship Id="rId1" Type="http://schemas.openxmlformats.org/officeDocument/2006/relationships/tags" Target="../tags/tag60.xml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image" Target="../media/image74.png"/><Relationship Id="rId5" Type="http://schemas.openxmlformats.org/officeDocument/2006/relationships/image" Target="../media/image75.jpeg"/><Relationship Id="rId6" Type="http://schemas.openxmlformats.org/officeDocument/2006/relationships/image" Target="../media/image28.png"/><Relationship Id="rId7" Type="http://schemas.openxmlformats.org/officeDocument/2006/relationships/image" Target="../media/image76.png"/><Relationship Id="rId1" Type="http://schemas.openxmlformats.org/officeDocument/2006/relationships/tags" Target="../tags/tag61.x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67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8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image" Target="../media/image82.png"/><Relationship Id="rId1" Type="http://schemas.microsoft.com/office/2007/relationships/media" Target="file:///\\VBOXSVR\presentations\2011_IPSN\300adroid_200phidget.avi" TargetMode="External"/><Relationship Id="rId2" Type="http://schemas.openxmlformats.org/officeDocument/2006/relationships/video" Target="file:///\\VBOXSVR\presentations\2011_IPSN\300adroid_200phidget.av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3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gif"/><Relationship Id="rId12" Type="http://schemas.openxmlformats.org/officeDocument/2006/relationships/image" Target="../media/image15.png"/><Relationship Id="rId13" Type="http://schemas.openxmlformats.org/officeDocument/2006/relationships/image" Target="../media/image16.jpeg"/><Relationship Id="rId14" Type="http://schemas.openxmlformats.org/officeDocument/2006/relationships/image" Target="../media/image17.png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4.xml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8" Type="http://schemas.openxmlformats.org/officeDocument/2006/relationships/image" Target="../media/image11.jpeg"/><Relationship Id="rId9" Type="http://schemas.openxmlformats.org/officeDocument/2006/relationships/image" Target="../media/image12.jpeg"/><Relationship Id="rId10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20" Type="http://schemas.openxmlformats.org/officeDocument/2006/relationships/image" Target="../media/image22.png"/><Relationship Id="rId21" Type="http://schemas.openxmlformats.org/officeDocument/2006/relationships/image" Target="../media/image16.jpeg"/><Relationship Id="rId22" Type="http://schemas.openxmlformats.org/officeDocument/2006/relationships/image" Target="../media/image14.gif"/><Relationship Id="rId23" Type="http://schemas.openxmlformats.org/officeDocument/2006/relationships/image" Target="../media/image23.png"/><Relationship Id="rId10" Type="http://schemas.openxmlformats.org/officeDocument/2006/relationships/image" Target="../media/image18.png"/><Relationship Id="rId11" Type="http://schemas.openxmlformats.org/officeDocument/2006/relationships/image" Target="../media/image8.jpeg"/><Relationship Id="rId12" Type="http://schemas.openxmlformats.org/officeDocument/2006/relationships/image" Target="../media/image9.jpeg"/><Relationship Id="rId13" Type="http://schemas.openxmlformats.org/officeDocument/2006/relationships/image" Target="../media/image10.jpe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11.jpeg"/><Relationship Id="rId18" Type="http://schemas.openxmlformats.org/officeDocument/2006/relationships/image" Target="../media/image12.jpeg"/><Relationship Id="rId19" Type="http://schemas.openxmlformats.org/officeDocument/2006/relationships/image" Target="../media/image13.jpeg"/><Relationship Id="rId1" Type="http://schemas.openxmlformats.org/officeDocument/2006/relationships/tags" Target="../tags/tag3.xml"/><Relationship Id="rId2" Type="http://schemas.openxmlformats.org/officeDocument/2006/relationships/tags" Target="../tags/tag4.xml"/><Relationship Id="rId3" Type="http://schemas.openxmlformats.org/officeDocument/2006/relationships/tags" Target="../tags/tag5.xml"/><Relationship Id="rId4" Type="http://schemas.openxmlformats.org/officeDocument/2006/relationships/tags" Target="../tags/tag6.xml"/><Relationship Id="rId5" Type="http://schemas.openxmlformats.org/officeDocument/2006/relationships/tags" Target="../tags/tag7.xml"/><Relationship Id="rId6" Type="http://schemas.openxmlformats.org/officeDocument/2006/relationships/tags" Target="../tags/tag8.xml"/><Relationship Id="rId7" Type="http://schemas.openxmlformats.org/officeDocument/2006/relationships/tags" Target="../tags/tag9.xml"/><Relationship Id="rId8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jpeg"/><Relationship Id="rId12" Type="http://schemas.openxmlformats.org/officeDocument/2006/relationships/image" Target="../media/image10.jpeg"/><Relationship Id="rId13" Type="http://schemas.openxmlformats.org/officeDocument/2006/relationships/image" Target="../media/image23.png"/><Relationship Id="rId14" Type="http://schemas.openxmlformats.org/officeDocument/2006/relationships/image" Target="../media/image16.jpeg"/><Relationship Id="rId1" Type="http://schemas.openxmlformats.org/officeDocument/2006/relationships/tags" Target="../tags/tag10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6.xml"/><Relationship Id="rId7" Type="http://schemas.openxmlformats.org/officeDocument/2006/relationships/image" Target="../media/image18.png"/><Relationship Id="rId8" Type="http://schemas.openxmlformats.org/officeDocument/2006/relationships/image" Target="../media/image22.png"/><Relationship Id="rId9" Type="http://schemas.openxmlformats.org/officeDocument/2006/relationships/image" Target="../media/image14.gif"/><Relationship Id="rId10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" Type="http://schemas.openxmlformats.org/officeDocument/2006/relationships/tags" Target="../tags/tag14.xml"/><Relationship Id="rId2" Type="http://schemas.openxmlformats.org/officeDocument/2006/relationships/tags" Target="../tags/tag15.xml"/><Relationship Id="rId3" Type="http://schemas.openxmlformats.org/officeDocument/2006/relationships/tags" Target="../tags/tag16.xml"/><Relationship Id="rId4" Type="http://schemas.openxmlformats.org/officeDocument/2006/relationships/tags" Target="../tags/tag17.xml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7.xml"/><Relationship Id="rId7" Type="http://schemas.openxmlformats.org/officeDocument/2006/relationships/image" Target="../media/image18.png"/><Relationship Id="rId8" Type="http://schemas.openxmlformats.org/officeDocument/2006/relationships/image" Target="../media/image8.jpeg"/><Relationship Id="rId9" Type="http://schemas.openxmlformats.org/officeDocument/2006/relationships/image" Target="../media/image22.png"/><Relationship Id="rId10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29.png"/><Relationship Id="rId1" Type="http://schemas.openxmlformats.org/officeDocument/2006/relationships/tags" Target="../tags/tag18.xml"/><Relationship Id="rId2" Type="http://schemas.openxmlformats.org/officeDocument/2006/relationships/tags" Target="../tags/tag19.xml"/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tags" Target="../tags/tag22.xml"/><Relationship Id="rId6" Type="http://schemas.openxmlformats.org/officeDocument/2006/relationships/tags" Target="../tags/tag23.xml"/><Relationship Id="rId7" Type="http://schemas.openxmlformats.org/officeDocument/2006/relationships/slideLayout" Target="../slideLayouts/slideLayout4.xml"/><Relationship Id="rId8" Type="http://schemas.openxmlformats.org/officeDocument/2006/relationships/notesSlide" Target="../notesSlides/notesSlide8.xml"/><Relationship Id="rId9" Type="http://schemas.openxmlformats.org/officeDocument/2006/relationships/image" Target="../media/image18.png"/><Relationship Id="rId10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" Type="http://schemas.openxmlformats.org/officeDocument/2006/relationships/tags" Target="../tags/tag24.xml"/><Relationship Id="rId2" Type="http://schemas.openxmlformats.org/officeDocument/2006/relationships/tags" Target="../tags/tag25.xml"/><Relationship Id="rId3" Type="http://schemas.openxmlformats.org/officeDocument/2006/relationships/tags" Target="../tags/tag26.xml"/><Relationship Id="rId4" Type="http://schemas.openxmlformats.org/officeDocument/2006/relationships/tags" Target="../tags/tag27.xml"/><Relationship Id="rId5" Type="http://schemas.openxmlformats.org/officeDocument/2006/relationships/tags" Target="../tags/tag28.xml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9.xml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The Next Big One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4000" b="1" dirty="0" smtClean="0"/>
              <a:t>Detecting Earthquakes and Other Rare Events from Community Sensors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33400" y="3657600"/>
            <a:ext cx="8001000" cy="13716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Matthew Faulkner</a:t>
            </a:r>
            <a:r>
              <a:rPr lang="en-US" dirty="0" smtClean="0"/>
              <a:t>, Michael Olson, </a:t>
            </a:r>
            <a:r>
              <a:rPr lang="en-US" dirty="0" err="1" smtClean="0"/>
              <a:t>Rishi</a:t>
            </a:r>
            <a:r>
              <a:rPr lang="en-US" dirty="0" smtClean="0"/>
              <a:t> </a:t>
            </a:r>
            <a:r>
              <a:rPr lang="en-US" dirty="0" err="1" smtClean="0"/>
              <a:t>Chandy</a:t>
            </a:r>
            <a:r>
              <a:rPr lang="en-US" dirty="0" smtClean="0"/>
              <a:t>, Jonathan Krause, Mani </a:t>
            </a:r>
            <a:r>
              <a:rPr lang="en-US" dirty="0" err="1" smtClean="0"/>
              <a:t>Chandy</a:t>
            </a:r>
            <a:r>
              <a:rPr lang="en-US" dirty="0" smtClean="0"/>
              <a:t>, Andreas Krause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48425"/>
            <a:ext cx="2133600" cy="365125"/>
          </a:xfrm>
        </p:spPr>
        <p:txBody>
          <a:bodyPr/>
          <a:lstStyle/>
          <a:p>
            <a:fld id="{F15E1842-5998-49A9-B81E-026DB31C389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thoughtBubble_Side2.GIF"/>
          <p:cNvPicPr>
            <a:picLocks noChangeAspect="1"/>
          </p:cNvPicPr>
          <p:nvPr/>
        </p:nvPicPr>
        <p:blipFill>
          <a:blip r:embed="rId1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9" r="22240" b="31449"/>
          <a:stretch>
            <a:fillRect/>
          </a:stretch>
        </p:blipFill>
        <p:spPr>
          <a:xfrm flipV="1">
            <a:off x="1902279" y="2286000"/>
            <a:ext cx="5565321" cy="1549282"/>
          </a:xfrm>
          <a:prstGeom prst="rect">
            <a:avLst/>
          </a:prstGeom>
        </p:spPr>
      </p:pic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13" cstate="email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3200" y="4419600"/>
            <a:ext cx="2362200" cy="129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13" cstate="email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4419600"/>
            <a:ext cx="2362200" cy="129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1842-5998-49A9-B81E-026DB31C389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Decentralized Anomaly Detection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52400" y="1219200"/>
            <a:ext cx="8534400" cy="144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fusion center receives                            picks from </a:t>
            </a:r>
            <a:r>
              <a:rPr lang="en-US" i="1" dirty="0" smtClean="0"/>
              <a:t>N</a:t>
            </a:r>
            <a:r>
              <a:rPr lang="en-US" dirty="0" smtClean="0"/>
              <a:t> sensors. The optimal decision rule is the hypothesis test:</a:t>
            </a:r>
            <a:endParaRPr lang="en-US" dirty="0"/>
          </a:p>
        </p:txBody>
      </p:sp>
      <p:pic>
        <p:nvPicPr>
          <p:cNvPr id="23" name="Picture 22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6075" y="2789314"/>
            <a:ext cx="2600325" cy="585788"/>
          </a:xfrm>
          <a:prstGeom prst="rect">
            <a:avLst/>
          </a:prstGeom>
        </p:spPr>
      </p:pic>
      <p:pic>
        <p:nvPicPr>
          <p:cNvPr id="17" name="Picture 1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5047" y="1360025"/>
            <a:ext cx="1862328" cy="368998"/>
          </a:xfrm>
          <a:prstGeom prst="rect">
            <a:avLst/>
          </a:prstGeom>
        </p:spPr>
      </p:pic>
      <p:pic>
        <p:nvPicPr>
          <p:cNvPr id="20" name="Picture 1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3955732"/>
            <a:ext cx="1163003" cy="311468"/>
          </a:xfrm>
          <a:prstGeom prst="rect">
            <a:avLst/>
          </a:prstGeom>
        </p:spPr>
      </p:pic>
      <p:pic>
        <p:nvPicPr>
          <p:cNvPr id="21" name="Picture 2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00" y="3955732"/>
            <a:ext cx="1180148" cy="311468"/>
          </a:xfrm>
          <a:prstGeom prst="rect">
            <a:avLst/>
          </a:prstGeom>
        </p:spPr>
      </p:pic>
      <p:pic>
        <p:nvPicPr>
          <p:cNvPr id="22" name="Picture 21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3955732"/>
            <a:ext cx="1163003" cy="317183"/>
          </a:xfrm>
          <a:prstGeom prst="rect">
            <a:avLst/>
          </a:prstGeom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13" cstate="email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4419600"/>
            <a:ext cx="2362200" cy="129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9" name="Picture 38" descr="motorola-droid2.jpg"/>
          <p:cNvPicPr>
            <a:picLocks noChangeAspect="1"/>
          </p:cNvPicPr>
          <p:nvPr/>
        </p:nvPicPr>
        <p:blipFill>
          <a:blip r:embed="rId19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800" y="5613400"/>
            <a:ext cx="564515" cy="990600"/>
          </a:xfrm>
          <a:prstGeom prst="rect">
            <a:avLst/>
          </a:prstGeom>
        </p:spPr>
      </p:pic>
      <p:pic>
        <p:nvPicPr>
          <p:cNvPr id="40" name="Picture 39" descr="htc.jpeg"/>
          <p:cNvPicPr>
            <a:picLocks noChangeAspect="1"/>
          </p:cNvPicPr>
          <p:nvPr/>
        </p:nvPicPr>
        <p:blipFill>
          <a:blip r:embed="rId20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201844" y="5613400"/>
            <a:ext cx="619026" cy="1072242"/>
          </a:xfrm>
          <a:prstGeom prst="rect">
            <a:avLst/>
          </a:prstGeom>
        </p:spPr>
      </p:pic>
      <p:pic>
        <p:nvPicPr>
          <p:cNvPr id="42" name="Picture 41" descr="iphone4.jpg"/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91400" y="5562600"/>
            <a:ext cx="609600" cy="1168400"/>
          </a:xfrm>
          <a:prstGeom prst="rect">
            <a:avLst/>
          </a:prstGeom>
        </p:spPr>
      </p:pic>
      <p:pic>
        <p:nvPicPr>
          <p:cNvPr id="50" name="Picture 49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203" y="4824604"/>
            <a:ext cx="1957197" cy="280797"/>
          </a:xfrm>
          <a:prstGeom prst="rect">
            <a:avLst/>
          </a:prstGeom>
        </p:spPr>
      </p:pic>
      <p:pic>
        <p:nvPicPr>
          <p:cNvPr id="51" name="Picture 50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9204" y="4824604"/>
            <a:ext cx="1957197" cy="280797"/>
          </a:xfrm>
          <a:prstGeom prst="rect">
            <a:avLst/>
          </a:prstGeom>
        </p:spPr>
      </p:pic>
      <p:pic>
        <p:nvPicPr>
          <p:cNvPr id="52" name="Picture 51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29604" y="4824604"/>
            <a:ext cx="1957197" cy="280797"/>
          </a:xfrm>
          <a:prstGeom prst="rect">
            <a:avLst/>
          </a:prstGeom>
        </p:spPr>
      </p:pic>
      <p:pic>
        <p:nvPicPr>
          <p:cNvPr id="26" name="Picture 25" descr="addin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565" y="2743200"/>
            <a:ext cx="1855661" cy="663893"/>
          </a:xfrm>
          <a:prstGeom prst="rect">
            <a:avLst/>
          </a:prstGeom>
        </p:spPr>
      </p:pic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2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32121" y="2895600"/>
            <a:ext cx="2511879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42368E-6 L 0.14479 -0.1771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0" y="-89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022E-16 L -0.35521 -0.1777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00" y="-89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thoughtBubble_Side2.GIF"/>
          <p:cNvPicPr>
            <a:picLocks noChangeAspect="1"/>
          </p:cNvPicPr>
          <p:nvPr/>
        </p:nvPicPr>
        <p:blipFill>
          <a:blip r:embed="rId8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9" r="22240" b="31449"/>
          <a:stretch>
            <a:fillRect/>
          </a:stretch>
        </p:blipFill>
        <p:spPr>
          <a:xfrm flipV="1">
            <a:off x="1905000" y="2286000"/>
            <a:ext cx="5565321" cy="1549282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810000" y="2839845"/>
            <a:ext cx="3810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9" cstate="email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3200" y="4419600"/>
            <a:ext cx="2362200" cy="129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9" cstate="email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4419600"/>
            <a:ext cx="2362200" cy="129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1842-5998-49A9-B81E-026DB31C389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Decentralized Anomaly Detection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52400" y="1219200"/>
            <a:ext cx="8534400" cy="144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fusion center receives                            picks from </a:t>
            </a:r>
            <a:r>
              <a:rPr lang="en-US" i="1" dirty="0" smtClean="0"/>
              <a:t>N</a:t>
            </a:r>
            <a:r>
              <a:rPr lang="en-US" dirty="0" smtClean="0"/>
              <a:t> sensors. The optimal decision rule is the hypothesis test:</a:t>
            </a:r>
            <a:endParaRPr lang="en-US" dirty="0"/>
          </a:p>
        </p:txBody>
      </p:sp>
      <p:pic>
        <p:nvPicPr>
          <p:cNvPr id="17" name="Picture 1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5047" y="1354836"/>
            <a:ext cx="1862328" cy="368998"/>
          </a:xfrm>
          <a:prstGeom prst="rect">
            <a:avLst/>
          </a:prstGeom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9" cstate="email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4419600"/>
            <a:ext cx="2362200" cy="129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9" name="Picture 38" descr="motorola-droid2.jpg"/>
          <p:cNvPicPr>
            <a:picLocks noChangeAspect="1"/>
          </p:cNvPicPr>
          <p:nvPr/>
        </p:nvPicPr>
        <p:blipFill>
          <a:blip r:embed="rId11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800" y="5613400"/>
            <a:ext cx="564515" cy="990600"/>
          </a:xfrm>
          <a:prstGeom prst="rect">
            <a:avLst/>
          </a:prstGeom>
        </p:spPr>
      </p:pic>
      <p:pic>
        <p:nvPicPr>
          <p:cNvPr id="40" name="Picture 39" descr="htc.jpeg"/>
          <p:cNvPicPr>
            <a:picLocks noChangeAspect="1"/>
          </p:cNvPicPr>
          <p:nvPr/>
        </p:nvPicPr>
        <p:blipFill>
          <a:blip r:embed="rId1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201844" y="5613400"/>
            <a:ext cx="619026" cy="1072242"/>
          </a:xfrm>
          <a:prstGeom prst="rect">
            <a:avLst/>
          </a:prstGeom>
        </p:spPr>
      </p:pic>
      <p:pic>
        <p:nvPicPr>
          <p:cNvPr id="42" name="Picture 41" descr="iphone4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91400" y="5562600"/>
            <a:ext cx="609600" cy="1168400"/>
          </a:xfrm>
          <a:prstGeom prst="rect">
            <a:avLst/>
          </a:prstGeom>
        </p:spPr>
      </p:pic>
      <p:pic>
        <p:nvPicPr>
          <p:cNvPr id="50" name="Picture 4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203" y="4824604"/>
            <a:ext cx="1957197" cy="280797"/>
          </a:xfrm>
          <a:prstGeom prst="rect">
            <a:avLst/>
          </a:prstGeom>
        </p:spPr>
      </p:pic>
      <p:pic>
        <p:nvPicPr>
          <p:cNvPr id="51" name="Picture 5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9204" y="4824604"/>
            <a:ext cx="1957197" cy="280797"/>
          </a:xfrm>
          <a:prstGeom prst="rect">
            <a:avLst/>
          </a:prstGeom>
        </p:spPr>
      </p:pic>
      <p:pic>
        <p:nvPicPr>
          <p:cNvPr id="52" name="Picture 51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29604" y="4824604"/>
            <a:ext cx="1957197" cy="280797"/>
          </a:xfrm>
          <a:prstGeom prst="rect">
            <a:avLst/>
          </a:prstGeom>
        </p:spPr>
      </p:pic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1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32121" y="2895600"/>
            <a:ext cx="2511879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76200" y="3733800"/>
            <a:ext cx="4343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0000FF"/>
                </a:solidFill>
              </a:rPr>
              <a:t>True and false pick rates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3506012" y="3467100"/>
            <a:ext cx="533400" cy="45720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6075" y="2789314"/>
            <a:ext cx="2600325" cy="5857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1842-5998-49A9-B81E-026DB31C389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Controlling False Positive Rates</a:t>
            </a:r>
            <a:endParaRPr lang="en-US" dirty="0"/>
          </a:p>
        </p:txBody>
      </p:sp>
      <p:pic>
        <p:nvPicPr>
          <p:cNvPr id="24" name="Picture 2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0" y="4707296"/>
            <a:ext cx="3972306" cy="713232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52400" y="1219200"/>
            <a:ext cx="8229600" cy="1066800"/>
          </a:xfrm>
        </p:spPr>
        <p:txBody>
          <a:bodyPr/>
          <a:lstStyle/>
          <a:p>
            <a:r>
              <a:rPr lang="en-US" dirty="0" smtClean="0"/>
              <a:t>For rare events, nearly all picks are false positives.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2133600"/>
            <a:ext cx="7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1. False Pick rate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677180"/>
            <a:ext cx="7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2. System-wide False Alarm rate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257800" y="4648200"/>
            <a:ext cx="3536164" cy="523220"/>
            <a:chOff x="5257800" y="4267200"/>
            <a:chExt cx="3536164" cy="523220"/>
          </a:xfrm>
        </p:grpSpPr>
        <p:cxnSp>
          <p:nvCxnSpPr>
            <p:cNvPr id="14" name="Straight Arrow Connector 13"/>
            <p:cNvCxnSpPr/>
            <p:nvPr/>
          </p:nvCxnSpPr>
          <p:spPr>
            <a:xfrm rot="10800000">
              <a:off x="5257800" y="4518666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334000" y="4267200"/>
              <a:ext cx="3429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0070C0"/>
                  </a:solidFill>
                </a:rPr>
                <a:t>Doesn’t depend on     </a:t>
              </a:r>
            </a:p>
          </p:txBody>
        </p:sp>
        <p:pic>
          <p:nvPicPr>
            <p:cNvPr id="19" name="Picture 18" descr="addin_tmp.pn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1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06690" y="4451553"/>
              <a:ext cx="287274" cy="210502"/>
            </a:xfrm>
            <a:prstGeom prst="rect">
              <a:avLst/>
            </a:prstGeom>
          </p:spPr>
        </p:pic>
      </p:grpSp>
      <p:pic>
        <p:nvPicPr>
          <p:cNvPr id="22" name="Picture 2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0" y="2819400"/>
            <a:ext cx="2296287" cy="357378"/>
          </a:xfrm>
          <a:prstGeom prst="rect">
            <a:avLst/>
          </a:prstGeom>
        </p:spPr>
      </p:pic>
      <p:pic>
        <p:nvPicPr>
          <p:cNvPr id="28" name="Picture 2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0200" y="2347911"/>
            <a:ext cx="320040" cy="226695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4281060" y="2753380"/>
            <a:ext cx="4634340" cy="523220"/>
            <a:chOff x="4031675" y="6019800"/>
            <a:chExt cx="4100940" cy="523220"/>
          </a:xfrm>
        </p:grpSpPr>
        <p:pic>
          <p:nvPicPr>
            <p:cNvPr id="29" name="Picture 28" descr="addin_tmp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95800" y="6231295"/>
              <a:ext cx="173355" cy="15735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4703615" y="6019800"/>
              <a:ext cx="3429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70C0"/>
                  </a:solidFill>
                </a:rPr>
                <a:t>controls false pick rate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0800000">
              <a:off x="4031675" y="6309156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228600" y="5791200"/>
            <a:ext cx="8915400" cy="523220"/>
            <a:chOff x="228600" y="5791200"/>
            <a:chExt cx="8915400" cy="523220"/>
          </a:xfrm>
        </p:grpSpPr>
        <p:sp>
          <p:nvSpPr>
            <p:cNvPr id="36" name="TextBox 35"/>
            <p:cNvSpPr txBox="1"/>
            <p:nvPr/>
          </p:nvSpPr>
          <p:spPr>
            <a:xfrm>
              <a:off x="228600" y="5791200"/>
              <a:ext cx="8915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0000FF"/>
                  </a:solidFill>
                </a:rPr>
                <a:t>Controls messages and false alarms without                         !</a:t>
              </a:r>
            </a:p>
          </p:txBody>
        </p:sp>
        <p:pic>
          <p:nvPicPr>
            <p:cNvPr id="39" name="Picture 38" descr="addin_tmp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82690" y="5895110"/>
              <a:ext cx="1802892" cy="357378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1066800" y="3394365"/>
            <a:ext cx="8229600" cy="523220"/>
            <a:chOff x="1066800" y="3394365"/>
            <a:chExt cx="8229600" cy="523220"/>
          </a:xfrm>
        </p:grpSpPr>
        <p:sp>
          <p:nvSpPr>
            <p:cNvPr id="35" name="TextBox 34"/>
            <p:cNvSpPr txBox="1"/>
            <p:nvPr/>
          </p:nvSpPr>
          <p:spPr>
            <a:xfrm>
              <a:off x="1066800" y="3394365"/>
              <a:ext cx="822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Can learn   , e.g. online percentile estimation</a:t>
              </a:r>
            </a:p>
          </p:txBody>
        </p:sp>
        <p:pic>
          <p:nvPicPr>
            <p:cNvPr id="25" name="Picture 24" descr="addin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11579" y="3597226"/>
              <a:ext cx="198120" cy="17983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1937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pointOneFivePointTwoFive.png"/>
          <p:cNvPicPr>
            <a:picLocks noChangeAspect="1"/>
          </p:cNvPicPr>
          <p:nvPr/>
        </p:nvPicPr>
        <p:blipFill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035" t="10551" r="22398" b="5365"/>
          <a:stretch>
            <a:fillRect/>
          </a:stretch>
        </p:blipFill>
        <p:spPr>
          <a:xfrm>
            <a:off x="4572000" y="4114800"/>
            <a:ext cx="3581400" cy="18796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1842-5998-49A9-B81E-026DB31C389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Performance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52400" y="1219200"/>
            <a:ext cx="8229600" cy="1905000"/>
          </a:xfrm>
        </p:spPr>
        <p:txBody>
          <a:bodyPr/>
          <a:lstStyle/>
          <a:p>
            <a:r>
              <a:rPr lang="en-US" dirty="0" smtClean="0"/>
              <a:t>Also want to maximize detection rate.</a:t>
            </a:r>
          </a:p>
          <a:p>
            <a:endParaRPr lang="en-US" dirty="0"/>
          </a:p>
        </p:txBody>
      </p:sp>
      <p:pic>
        <p:nvPicPr>
          <p:cNvPr id="5" name="Picture 4" descr="roc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12" t="4167" r="7813"/>
          <a:stretch>
            <a:fillRect/>
          </a:stretch>
        </p:blipFill>
        <p:spPr>
          <a:xfrm>
            <a:off x="381000" y="2743200"/>
            <a:ext cx="4114800" cy="3505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4400" y="5943600"/>
            <a:ext cx="32004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False Pick Rate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771555" y="4333845"/>
            <a:ext cx="2362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True Pick Rate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2543784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Sensor ROC curve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62000" y="4495800"/>
            <a:ext cx="1343025" cy="382905"/>
            <a:chOff x="762000" y="4495800"/>
            <a:chExt cx="1343025" cy="382905"/>
          </a:xfrm>
        </p:grpSpPr>
        <p:sp>
          <p:nvSpPr>
            <p:cNvPr id="12" name="Oval 11"/>
            <p:cNvSpPr/>
            <p:nvPr/>
          </p:nvSpPr>
          <p:spPr>
            <a:xfrm>
              <a:off x="762000" y="4572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addin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0600" y="4495800"/>
              <a:ext cx="1114425" cy="382905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1143000" y="3810000"/>
            <a:ext cx="1343025" cy="459105"/>
            <a:chOff x="1143000" y="3810000"/>
            <a:chExt cx="1343025" cy="459105"/>
          </a:xfrm>
        </p:grpSpPr>
        <p:sp>
          <p:nvSpPr>
            <p:cNvPr id="14" name="Oval 13"/>
            <p:cNvSpPr/>
            <p:nvPr/>
          </p:nvSpPr>
          <p:spPr>
            <a:xfrm>
              <a:off x="1143000" y="3810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addin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71600" y="3886200"/>
              <a:ext cx="1114425" cy="382905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1752600" y="3329151"/>
            <a:ext cx="1371600" cy="436245"/>
            <a:chOff x="1752600" y="3299460"/>
            <a:chExt cx="1371600" cy="436245"/>
          </a:xfrm>
        </p:grpSpPr>
        <p:sp>
          <p:nvSpPr>
            <p:cNvPr id="16" name="Oval 15"/>
            <p:cNvSpPr/>
            <p:nvPr/>
          </p:nvSpPr>
          <p:spPr>
            <a:xfrm>
              <a:off x="1752600" y="329946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 descr="addin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09775" y="3352800"/>
              <a:ext cx="1114425" cy="382905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4495800" y="1828800"/>
            <a:ext cx="3886200" cy="1940417"/>
            <a:chOff x="4495800" y="1828800"/>
            <a:chExt cx="3886200" cy="1940417"/>
          </a:xfrm>
        </p:grpSpPr>
        <p:pic>
          <p:nvPicPr>
            <p:cNvPr id="26" name="Picture 5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495800" y="1828800"/>
              <a:ext cx="3886200" cy="12954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25" name="Picture 24" descr="addin_tmp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48275" y="2057400"/>
              <a:ext cx="2600325" cy="585788"/>
            </a:xfrm>
            <a:prstGeom prst="rect">
              <a:avLst/>
            </a:prstGeom>
          </p:spPr>
        </p:pic>
        <p:pic>
          <p:nvPicPr>
            <p:cNvPr id="27" name="Picture 11"/>
            <p:cNvPicPr>
              <a:picLocks noChangeAspect="1" noChangeArrowheads="1"/>
            </p:cNvPicPr>
            <p:nvPr/>
          </p:nvPicPr>
          <p:blipFill>
            <a:blip r:embed="rId12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0" y="3048000"/>
              <a:ext cx="1981200" cy="72121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pic>
        <p:nvPicPr>
          <p:cNvPr id="32" name="Picture 31" descr="pointThreePointFiveFive.png"/>
          <p:cNvPicPr>
            <a:picLocks noChangeAspect="1"/>
          </p:cNvPicPr>
          <p:nvPr/>
        </p:nvPicPr>
        <p:blipFill>
          <a:blip r:embed="rId1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035" t="12388" r="21924" b="5365"/>
          <a:stretch>
            <a:fillRect/>
          </a:stretch>
        </p:blipFill>
        <p:spPr>
          <a:xfrm>
            <a:off x="4606504" y="4211084"/>
            <a:ext cx="3546896" cy="1782838"/>
          </a:xfrm>
          <a:prstGeom prst="rect">
            <a:avLst/>
          </a:prstGeom>
        </p:spPr>
      </p:pic>
      <p:pic>
        <p:nvPicPr>
          <p:cNvPr id="33" name="Picture 32" descr="pointTwoFivePointFourFive.png"/>
          <p:cNvPicPr>
            <a:picLocks noChangeAspect="1"/>
          </p:cNvPicPr>
          <p:nvPr/>
        </p:nvPicPr>
        <p:blipFill>
          <a:blip r:embed="rId1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035" t="10788" r="22199" b="5365"/>
          <a:stretch>
            <a:fillRect/>
          </a:stretch>
        </p:blipFill>
        <p:spPr>
          <a:xfrm>
            <a:off x="4597878" y="4242756"/>
            <a:ext cx="3555522" cy="17526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5257800" y="2362200"/>
            <a:ext cx="1752600" cy="3048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257800" y="2057400"/>
            <a:ext cx="1752600" cy="3048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nexus.png"/>
          <p:cNvPicPr>
            <a:picLocks noChangeAspect="1"/>
          </p:cNvPicPr>
          <p:nvPr/>
        </p:nvPicPr>
        <p:blipFill>
          <a:blip r:embed="rId1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2800" y="4724400"/>
            <a:ext cx="561975" cy="1024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pointOneFivePointTwoFive.png"/>
          <p:cNvPicPr>
            <a:picLocks noChangeAspect="1"/>
          </p:cNvPicPr>
          <p:nvPr/>
        </p:nvPicPr>
        <p:blipFill>
          <a:blip r:embed="rId8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035" t="31572" r="39520" b="5365"/>
          <a:stretch>
            <a:fillRect/>
          </a:stretch>
        </p:blipFill>
        <p:spPr>
          <a:xfrm>
            <a:off x="152400" y="2529840"/>
            <a:ext cx="4191000" cy="204216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1842-5998-49A9-B81E-026DB31C389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Performance</a:t>
            </a:r>
            <a:endParaRPr lang="en-US" dirty="0"/>
          </a:p>
        </p:txBody>
      </p:sp>
      <p:pic>
        <p:nvPicPr>
          <p:cNvPr id="25" name="Picture 2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0" y="2286000"/>
            <a:ext cx="2600325" cy="585788"/>
          </a:xfrm>
          <a:prstGeom prst="rect">
            <a:avLst/>
          </a:prstGeom>
        </p:spPr>
      </p:pic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52400" y="1219200"/>
            <a:ext cx="8229600" cy="533400"/>
          </a:xfrm>
        </p:spPr>
        <p:txBody>
          <a:bodyPr/>
          <a:lstStyle/>
          <a:p>
            <a:r>
              <a:rPr lang="en-US" dirty="0" smtClean="0"/>
              <a:t>Also want to maximize detection rate.</a:t>
            </a:r>
          </a:p>
          <a:p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1548765" y="4588192"/>
            <a:ext cx="280035" cy="669608"/>
            <a:chOff x="1524000" y="4495800"/>
            <a:chExt cx="280035" cy="669608"/>
          </a:xfrm>
        </p:grpSpPr>
        <p:pic>
          <p:nvPicPr>
            <p:cNvPr id="35" name="Picture 34" descr="addin_tmp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24000" y="4876800"/>
              <a:ext cx="280035" cy="288608"/>
            </a:xfrm>
            <a:prstGeom prst="rect">
              <a:avLst/>
            </a:prstGeom>
          </p:spPr>
        </p:pic>
        <p:cxnSp>
          <p:nvCxnSpPr>
            <p:cNvPr id="37" name="Straight Arrow Connector 36"/>
            <p:cNvCxnSpPr/>
            <p:nvPr/>
          </p:nvCxnSpPr>
          <p:spPr>
            <a:xfrm rot="5400000" flipH="1" flipV="1">
              <a:off x="1473517" y="4685506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Right Triangle 39"/>
          <p:cNvSpPr/>
          <p:nvPr/>
        </p:nvSpPr>
        <p:spPr>
          <a:xfrm>
            <a:off x="1752600" y="3657600"/>
            <a:ext cx="609600" cy="762000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Triangle 40"/>
          <p:cNvSpPr/>
          <p:nvPr/>
        </p:nvSpPr>
        <p:spPr>
          <a:xfrm rot="16200000">
            <a:off x="1181100" y="3848100"/>
            <a:ext cx="609600" cy="533400"/>
          </a:xfrm>
          <a:prstGeom prst="rt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905000" y="2590800"/>
            <a:ext cx="1752600" cy="3048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905000" y="2286000"/>
            <a:ext cx="1752600" cy="3048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76200" y="4267200"/>
            <a:ext cx="1524000" cy="918865"/>
            <a:chOff x="76200" y="4267200"/>
            <a:chExt cx="1524000" cy="918865"/>
          </a:xfrm>
        </p:grpSpPr>
        <p:sp>
          <p:nvSpPr>
            <p:cNvPr id="44" name="TextBox 43"/>
            <p:cNvSpPr txBox="1"/>
            <p:nvPr/>
          </p:nvSpPr>
          <p:spPr>
            <a:xfrm>
              <a:off x="76200" y="4724400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Miss rate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rot="5400000" flipH="1" flipV="1">
              <a:off x="1066800" y="4267200"/>
              <a:ext cx="5334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1905000" y="4191000"/>
            <a:ext cx="2667000" cy="990600"/>
            <a:chOff x="1905000" y="4191000"/>
            <a:chExt cx="2667000" cy="990600"/>
          </a:xfrm>
        </p:grpSpPr>
        <p:cxnSp>
          <p:nvCxnSpPr>
            <p:cNvPr id="49" name="Straight Arrow Connector 48"/>
            <p:cNvCxnSpPr/>
            <p:nvPr/>
          </p:nvCxnSpPr>
          <p:spPr>
            <a:xfrm rot="16200000" flipV="1">
              <a:off x="1905000" y="4191000"/>
              <a:ext cx="5334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286000" y="4719935"/>
              <a:ext cx="228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False alarm rate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705290" y="1962090"/>
            <a:ext cx="4057710" cy="3543420"/>
            <a:chOff x="4705290" y="1962090"/>
            <a:chExt cx="4057710" cy="3543420"/>
          </a:xfrm>
        </p:grpSpPr>
        <p:pic>
          <p:nvPicPr>
            <p:cNvPr id="30" name="Picture 29" descr="roc3.png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147" t="5361" r="8486" b="3575"/>
            <a:stretch>
              <a:fillRect/>
            </a:stretch>
          </p:blipFill>
          <p:spPr>
            <a:xfrm>
              <a:off x="4876800" y="2188028"/>
              <a:ext cx="3886200" cy="3145972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5105400" y="1962090"/>
              <a:ext cx="320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Fusion Center ROC curve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410200" y="5105400"/>
              <a:ext cx="32004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False Alarm Rate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3724245" y="3495645"/>
              <a:ext cx="23622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Detection Rate</a:t>
              </a:r>
            </a:p>
          </p:txBody>
        </p:sp>
      </p:grpSp>
      <p:cxnSp>
        <p:nvCxnSpPr>
          <p:cNvPr id="61" name="Straight Connector 60"/>
          <p:cNvCxnSpPr/>
          <p:nvPr/>
        </p:nvCxnSpPr>
        <p:spPr>
          <a:xfrm rot="5400000">
            <a:off x="4228306" y="3685972"/>
            <a:ext cx="2820194" cy="7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5562600" y="2438400"/>
            <a:ext cx="432435" cy="364808"/>
            <a:chOff x="5562600" y="2438400"/>
            <a:chExt cx="432435" cy="364808"/>
          </a:xfrm>
        </p:grpSpPr>
        <p:sp>
          <p:nvSpPr>
            <p:cNvPr id="64" name="Oval 63"/>
            <p:cNvSpPr/>
            <p:nvPr/>
          </p:nvSpPr>
          <p:spPr>
            <a:xfrm>
              <a:off x="5562600" y="2438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 descr="addin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15000" y="2514600"/>
              <a:ext cx="280035" cy="288608"/>
            </a:xfrm>
            <a:prstGeom prst="rect">
              <a:avLst/>
            </a:prstGeom>
          </p:spPr>
        </p:pic>
      </p:grpSp>
      <p:sp>
        <p:nvSpPr>
          <p:cNvPr id="67" name="TextBox 66"/>
          <p:cNvSpPr txBox="1"/>
          <p:nvPr/>
        </p:nvSpPr>
        <p:spPr>
          <a:xfrm>
            <a:off x="5562600" y="4572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max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152400" y="5715000"/>
            <a:ext cx="8915400" cy="954107"/>
            <a:chOff x="152400" y="5715000"/>
            <a:chExt cx="8915400" cy="954107"/>
          </a:xfrm>
        </p:grpSpPr>
        <p:sp>
          <p:nvSpPr>
            <p:cNvPr id="69" name="TextBox 68"/>
            <p:cNvSpPr txBox="1"/>
            <p:nvPr/>
          </p:nvSpPr>
          <p:spPr>
            <a:xfrm>
              <a:off x="152400" y="5715000"/>
              <a:ext cx="89154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0000FF"/>
                  </a:solidFill>
                </a:rPr>
                <a:t>Optimizes fusion threshold      under constraints,  but requires  sensor operating point </a:t>
              </a:r>
            </a:p>
          </p:txBody>
        </p:sp>
        <p:pic>
          <p:nvPicPr>
            <p:cNvPr id="70" name="Picture 69" descr="addin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68165" y="5778208"/>
              <a:ext cx="280035" cy="288608"/>
            </a:xfrm>
            <a:prstGeom prst="rect">
              <a:avLst/>
            </a:prstGeom>
          </p:spPr>
        </p:pic>
        <p:pic>
          <p:nvPicPr>
            <p:cNvPr id="71" name="Picture 70" descr="addin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8384" y="6201384"/>
              <a:ext cx="1114425" cy="382905"/>
            </a:xfrm>
            <a:prstGeom prst="rect">
              <a:avLst/>
            </a:prstGeom>
          </p:spPr>
        </p:pic>
      </p:grpSp>
      <p:pic>
        <p:nvPicPr>
          <p:cNvPr id="73" name="Picture 11"/>
          <p:cNvPicPr>
            <a:picLocks noChangeAspect="1" noChangeArrowheads="1"/>
          </p:cNvPicPr>
          <p:nvPr/>
        </p:nvPicPr>
        <p:blipFill>
          <a:blip r:embed="rId1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4200" y="4267200"/>
            <a:ext cx="1749879" cy="6370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6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1842-5998-49A9-B81E-026DB31C389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Lower-bounding Detection</a:t>
            </a:r>
            <a:endParaRPr lang="en-US" dirty="0"/>
          </a:p>
        </p:txBody>
      </p:sp>
      <p:pic>
        <p:nvPicPr>
          <p:cNvPr id="5" name="Picture 4" descr="twoCellRocs.png"/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2114550"/>
            <a:ext cx="4292598" cy="3219450"/>
          </a:xfrm>
          <a:prstGeom prst="rect">
            <a:avLst/>
          </a:prstGeom>
        </p:spPr>
      </p:pic>
      <p:pic>
        <p:nvPicPr>
          <p:cNvPr id="6" name="Picture 5" descr="twoSensorRocs.png"/>
          <p:cNvPicPr>
            <a:picLocks noChangeAspect="1"/>
          </p:cNvPicPr>
          <p:nvPr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" y="2114550"/>
            <a:ext cx="4165600" cy="3124200"/>
          </a:xfrm>
          <a:prstGeom prst="rect">
            <a:avLst/>
          </a:prstGeom>
        </p:spPr>
      </p:pic>
      <p:pic>
        <p:nvPicPr>
          <p:cNvPr id="7" name="Picture 6" descr="oneSensorRoc.png"/>
          <p:cNvPicPr>
            <a:picLocks/>
          </p:cNvPicPr>
          <p:nvPr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16" y="2111680"/>
            <a:ext cx="4160520" cy="3136392"/>
          </a:xfrm>
          <a:prstGeom prst="rect">
            <a:avLst/>
          </a:prstGeom>
        </p:spPr>
      </p:pic>
      <p:pic>
        <p:nvPicPr>
          <p:cNvPr id="8" name="Picture 7" descr="roc3.png"/>
          <p:cNvPicPr>
            <a:picLocks noChangeAspect="1"/>
          </p:cNvPicPr>
          <p:nvPr/>
        </p:nvPicPr>
        <p:blipFill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2114550"/>
            <a:ext cx="4292602" cy="3219450"/>
          </a:xfrm>
          <a:prstGeom prst="rect">
            <a:avLst/>
          </a:prstGeom>
        </p:spPr>
      </p:pic>
      <p:sp>
        <p:nvSpPr>
          <p:cNvPr id="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52400" y="1219200"/>
            <a:ext cx="87630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Don’t know sensor true pick rate     , but can lower bound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198120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Sensor ROC curve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05400" y="203829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Fusion Center ROC curve</a:t>
            </a:r>
          </a:p>
        </p:txBody>
      </p:sp>
      <p:pic>
        <p:nvPicPr>
          <p:cNvPr id="14" name="Picture 13" descr="nexus.png"/>
          <p:cNvPicPr>
            <a:picLocks noChangeAspect="1"/>
          </p:cNvPicPr>
          <p:nvPr/>
        </p:nvPicPr>
        <p:blipFill>
          <a:blip r:embed="rId8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71800" y="3733800"/>
            <a:ext cx="561975" cy="1024140"/>
          </a:xfrm>
          <a:prstGeom prst="rect">
            <a:avLst/>
          </a:prstGeom>
        </p:spPr>
      </p:pic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9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4087391"/>
            <a:ext cx="1749879" cy="6370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30" name="Group 29"/>
          <p:cNvGrpSpPr/>
          <p:nvPr/>
        </p:nvGrpSpPr>
        <p:grpSpPr>
          <a:xfrm>
            <a:off x="2057400" y="3048000"/>
            <a:ext cx="2590800" cy="599420"/>
            <a:chOff x="2057400" y="3048000"/>
            <a:chExt cx="2590800" cy="599420"/>
          </a:xfrm>
        </p:grpSpPr>
        <p:cxnSp>
          <p:nvCxnSpPr>
            <p:cNvPr id="19" name="Straight Arrow Connector 18"/>
            <p:cNvCxnSpPr>
              <a:stCxn id="23" idx="1"/>
            </p:cNvCxnSpPr>
            <p:nvPr/>
          </p:nvCxnSpPr>
          <p:spPr>
            <a:xfrm rot="10800000">
              <a:off x="2057400" y="3048000"/>
              <a:ext cx="381000" cy="33781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438400" y="3124200"/>
              <a:ext cx="2209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Lower bound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15000" y="2895600"/>
            <a:ext cx="2590800" cy="599420"/>
            <a:chOff x="5715000" y="2895600"/>
            <a:chExt cx="2590800" cy="599420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rot="10800000">
              <a:off x="5715000" y="2895600"/>
              <a:ext cx="381000" cy="33781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096000" y="2971800"/>
              <a:ext cx="2209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Lower bound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52400" y="54864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Sensor bound gives lower bound on fusion detection rate.</a:t>
            </a:r>
          </a:p>
        </p:txBody>
      </p:sp>
      <p:pic>
        <p:nvPicPr>
          <p:cNvPr id="20" name="Picture 1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9286" y="1440498"/>
            <a:ext cx="287274" cy="2105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771711" y="2580726"/>
            <a:ext cx="762794" cy="2976265"/>
            <a:chOff x="5333206" y="2611050"/>
            <a:chExt cx="762794" cy="2976265"/>
          </a:xfrm>
        </p:grpSpPr>
        <p:cxnSp>
          <p:nvCxnSpPr>
            <p:cNvPr id="21" name="Straight Connector 20"/>
            <p:cNvCxnSpPr/>
            <p:nvPr/>
          </p:nvCxnSpPr>
          <p:spPr>
            <a:xfrm rot="5400000">
              <a:off x="3870960" y="4073296"/>
              <a:ext cx="292608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334000" y="512565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max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1842-5998-49A9-B81E-026DB31C389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Threshold Optimization</a:t>
            </a:r>
            <a:endParaRPr lang="en-US" dirty="0"/>
          </a:p>
        </p:txBody>
      </p:sp>
      <p:pic>
        <p:nvPicPr>
          <p:cNvPr id="5" name="Picture 4" descr="roc.png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12" t="4167" r="7813"/>
          <a:stretch>
            <a:fillRect/>
          </a:stretch>
        </p:blipFill>
        <p:spPr>
          <a:xfrm>
            <a:off x="323911" y="2381310"/>
            <a:ext cx="4114800" cy="3505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7311" y="5505510"/>
            <a:ext cx="32004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False Pick Rate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828644" y="4018971"/>
            <a:ext cx="2362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True Pick Rate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2511" y="2209454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Sensor ROC curve</a:t>
            </a:r>
          </a:p>
        </p:txBody>
      </p:sp>
      <p:pic>
        <p:nvPicPr>
          <p:cNvPr id="18" name="Picture 17" descr="nexus.png"/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5711" y="4409526"/>
            <a:ext cx="561975" cy="1024140"/>
          </a:xfrm>
          <a:prstGeom prst="rect">
            <a:avLst/>
          </a:prstGeom>
        </p:spPr>
      </p:pic>
      <p:sp>
        <p:nvSpPr>
          <p:cNvPr id="1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52400" y="1143000"/>
            <a:ext cx="8229600" cy="990600"/>
          </a:xfrm>
        </p:spPr>
        <p:txBody>
          <a:bodyPr/>
          <a:lstStyle/>
          <a:p>
            <a:r>
              <a:rPr lang="en-US" dirty="0" smtClean="0"/>
              <a:t>Maximize detection performance, under constraints on sensor messages and system false alarm rate</a:t>
            </a:r>
            <a:endParaRPr lang="en-US" dirty="0"/>
          </a:p>
        </p:txBody>
      </p:sp>
      <p:pic>
        <p:nvPicPr>
          <p:cNvPr id="23" name="Picture 22" descr="roc3.png"/>
          <p:cNvPicPr>
            <a:picLocks noChangeAspect="1"/>
          </p:cNvPicPr>
          <p:nvPr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8710" y="2228910"/>
            <a:ext cx="4876803" cy="365760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5638006" y="2609910"/>
            <a:ext cx="762794" cy="2976265"/>
            <a:chOff x="5333206" y="2611050"/>
            <a:chExt cx="762794" cy="2976265"/>
          </a:xfrm>
        </p:grpSpPr>
        <p:cxnSp>
          <p:nvCxnSpPr>
            <p:cNvPr id="29" name="Straight Connector 28"/>
            <p:cNvCxnSpPr/>
            <p:nvPr/>
          </p:nvCxnSpPr>
          <p:spPr>
            <a:xfrm rot="5400000">
              <a:off x="3870960" y="4073296"/>
              <a:ext cx="292608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334000" y="512565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max</a:t>
              </a:r>
            </a:p>
          </p:txBody>
        </p:sp>
      </p:grpSp>
      <p:pic>
        <p:nvPicPr>
          <p:cNvPr id="31" name="Picture 30" descr="roc.png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9478" y="2228910"/>
            <a:ext cx="4876800" cy="3657600"/>
          </a:xfrm>
          <a:prstGeom prst="rect">
            <a:avLst/>
          </a:prstGeom>
        </p:spPr>
      </p:pic>
      <p:pic>
        <p:nvPicPr>
          <p:cNvPr id="32" name="Picture 31" descr="roc4.png"/>
          <p:cNvPicPr>
            <a:picLocks/>
          </p:cNvPicPr>
          <p:nvPr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2750" y="2228910"/>
            <a:ext cx="4876800" cy="3657600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570688" y="4525090"/>
            <a:ext cx="496112" cy="523220"/>
            <a:chOff x="570688" y="4114800"/>
            <a:chExt cx="496112" cy="523220"/>
          </a:xfrm>
        </p:grpSpPr>
        <p:sp>
          <p:nvSpPr>
            <p:cNvPr id="10" name="Oval 9"/>
            <p:cNvSpPr/>
            <p:nvPr/>
          </p:nvSpPr>
          <p:spPr>
            <a:xfrm>
              <a:off x="570688" y="4191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5800" y="41148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0000FF"/>
                  </a:solidFill>
                </a:rPr>
                <a:t>A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914400" y="3666982"/>
            <a:ext cx="457200" cy="523220"/>
            <a:chOff x="762000" y="3505200"/>
            <a:chExt cx="457200" cy="523220"/>
          </a:xfrm>
        </p:grpSpPr>
        <p:sp>
          <p:nvSpPr>
            <p:cNvPr id="13" name="Oval 12"/>
            <p:cNvSpPr/>
            <p:nvPr/>
          </p:nvSpPr>
          <p:spPr>
            <a:xfrm>
              <a:off x="762000" y="3505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38200" y="35052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0000FF"/>
                  </a:solidFill>
                </a:rPr>
                <a:t>B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676400" y="2990910"/>
            <a:ext cx="533400" cy="523220"/>
            <a:chOff x="1143000" y="2819400"/>
            <a:chExt cx="533400" cy="523220"/>
          </a:xfrm>
        </p:grpSpPr>
        <p:sp>
          <p:nvSpPr>
            <p:cNvPr id="16" name="Oval 15"/>
            <p:cNvSpPr/>
            <p:nvPr/>
          </p:nvSpPr>
          <p:spPr>
            <a:xfrm>
              <a:off x="1143000" y="2819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95400" y="28194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0000FF"/>
                  </a:solidFill>
                </a:rPr>
                <a:t>C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 rot="16200000">
            <a:off x="3648045" y="3971956"/>
            <a:ext cx="2362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Detection Rate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34000" y="5504232"/>
            <a:ext cx="32004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False Alarm Rate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05400" y="220980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Fusion Center ROC curve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562600" y="3371910"/>
            <a:ext cx="648512" cy="523220"/>
            <a:chOff x="570688" y="4114800"/>
            <a:chExt cx="648512" cy="523220"/>
          </a:xfrm>
        </p:grpSpPr>
        <p:sp>
          <p:nvSpPr>
            <p:cNvPr id="42" name="Oval 41"/>
            <p:cNvSpPr/>
            <p:nvPr/>
          </p:nvSpPr>
          <p:spPr>
            <a:xfrm>
              <a:off x="570688" y="4191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5800" y="4114800"/>
              <a:ext cx="533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0000FF"/>
                  </a:solidFill>
                </a:rPr>
                <a:t>A’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562600" y="2657378"/>
            <a:ext cx="609600" cy="523220"/>
            <a:chOff x="762000" y="3505200"/>
            <a:chExt cx="609600" cy="523220"/>
          </a:xfrm>
        </p:grpSpPr>
        <p:sp>
          <p:nvSpPr>
            <p:cNvPr id="45" name="Oval 44"/>
            <p:cNvSpPr/>
            <p:nvPr/>
          </p:nvSpPr>
          <p:spPr>
            <a:xfrm>
              <a:off x="762000" y="3505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38200" y="3505200"/>
              <a:ext cx="533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0000FF"/>
                  </a:solidFill>
                </a:rPr>
                <a:t>B’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562600" y="4362510"/>
            <a:ext cx="762000" cy="523220"/>
            <a:chOff x="1143000" y="2819400"/>
            <a:chExt cx="762000" cy="523220"/>
          </a:xfrm>
        </p:grpSpPr>
        <p:sp>
          <p:nvSpPr>
            <p:cNvPr id="48" name="Oval 47"/>
            <p:cNvSpPr/>
            <p:nvPr/>
          </p:nvSpPr>
          <p:spPr>
            <a:xfrm>
              <a:off x="1143000" y="2819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295400" y="28194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0000FF"/>
                  </a:solidFill>
                </a:rPr>
                <a:t>C’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52400" y="5867400"/>
            <a:ext cx="891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Sensor and Fusion Center thresholds are optimized, e.g. by grid search, subject to false positive constraints</a:t>
            </a:r>
          </a:p>
        </p:txBody>
      </p:sp>
      <p:pic>
        <p:nvPicPr>
          <p:cNvPr id="51" name="Picture 11"/>
          <p:cNvPicPr>
            <a:picLocks noChangeAspect="1" noChangeArrowheads="1"/>
          </p:cNvPicPr>
          <p:nvPr/>
        </p:nvPicPr>
        <p:blipFill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3121" y="4544591"/>
            <a:ext cx="1749879" cy="6370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27" grpId="0"/>
      <p:bldP spid="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1842-5998-49A9-B81E-026DB31C389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Community Seismic Network (CSN)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37160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Detect and monitor earthquakes using smart phones, USB sensors, and cloud computing.</a:t>
            </a:r>
          </a:p>
        </p:txBody>
      </p:sp>
      <p:pic>
        <p:nvPicPr>
          <p:cNvPr id="7" name="Picture 7" descr="earthquak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2743200"/>
            <a:ext cx="5562600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 descr="android_vert_v3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4724" y="2711962"/>
            <a:ext cx="1979676" cy="36888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1842-5998-49A9-B81E-026DB31C389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CSN Applications</a:t>
            </a:r>
            <a:endParaRPr lang="en-US" dirty="0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28600" y="2038231"/>
            <a:ext cx="84582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00FF"/>
                </a:solidFill>
              </a:rPr>
              <a:t>Rapid, detailed </a:t>
            </a:r>
            <a:r>
              <a:rPr lang="en-US" sz="2800" b="1" dirty="0" err="1" smtClean="0">
                <a:solidFill>
                  <a:srgbClr val="0000FF"/>
                </a:solidFill>
              </a:rPr>
              <a:t>ShakeMaps</a:t>
            </a:r>
            <a:r>
              <a:rPr lang="en-US" sz="2400" b="1" dirty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b</a:t>
            </a:r>
            <a:r>
              <a:rPr lang="en-US" sz="2400" dirty="0" smtClean="0">
                <a:solidFill>
                  <a:srgbClr val="000000"/>
                </a:solidFill>
              </a:rPr>
              <a:t>lock-by-block maps of acceleration guide emergency teams after quake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228600" y="3140214"/>
            <a:ext cx="533400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00FF"/>
                </a:solidFill>
              </a:rPr>
              <a:t>Detailed </a:t>
            </a:r>
            <a:r>
              <a:rPr lang="en-US" sz="2800" b="1" dirty="0" smtClean="0">
                <a:solidFill>
                  <a:srgbClr val="0000FF"/>
                </a:solidFill>
              </a:rPr>
              <a:t>subsurface maps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Determine subsurface </a:t>
            </a:r>
            <a:r>
              <a:rPr lang="en-US" sz="2400" dirty="0">
                <a:solidFill>
                  <a:srgbClr val="000000"/>
                </a:solidFill>
              </a:rPr>
              <a:t>structures and soil conditions that enhance ground shaking.</a:t>
            </a:r>
          </a:p>
        </p:txBody>
      </p:sp>
      <p:pic>
        <p:nvPicPr>
          <p:cNvPr id="7" name="Picture 6" descr="Northridg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638800" y="3352800"/>
            <a:ext cx="3128319" cy="2596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28600" y="4611529"/>
            <a:ext cx="533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00FF"/>
                </a:solidFill>
              </a:rPr>
              <a:t>Images of Fault Rupture </a:t>
            </a:r>
            <a:endParaRPr lang="en-US" sz="2800" b="1" dirty="0" smtClean="0">
              <a:solidFill>
                <a:srgbClr val="0000FF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228600" y="5344180"/>
            <a:ext cx="5181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00FF"/>
                </a:solidFill>
              </a:rPr>
              <a:t>Building/Structure </a:t>
            </a:r>
            <a:r>
              <a:rPr lang="en-US" sz="2800" b="1" dirty="0" smtClean="0">
                <a:solidFill>
                  <a:srgbClr val="0000FF"/>
                </a:solidFill>
              </a:rPr>
              <a:t>Monitoring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8600" y="130558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00FF"/>
                </a:solidFill>
              </a:rPr>
              <a:t>Earthquake early </a:t>
            </a:r>
            <a:r>
              <a:rPr lang="en-US" sz="2800" b="1" dirty="0" smtClean="0">
                <a:solidFill>
                  <a:srgbClr val="0000FF"/>
                </a:solidFill>
              </a:rPr>
              <a:t>warning </a:t>
            </a:r>
            <a:r>
              <a:rPr lang="en-US" sz="2400" dirty="0" smtClean="0"/>
              <a:t>tens of seconds of warning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934200" y="59436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Didyoufeelit.com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1842-5998-49A9-B81E-026DB31C389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Sensors</a:t>
            </a:r>
            <a:endParaRPr lang="en-US" dirty="0"/>
          </a:p>
        </p:txBody>
      </p:sp>
      <p:pic>
        <p:nvPicPr>
          <p:cNvPr id="5" name="Picture 11" descr="phidgethousing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4298" y="2209800"/>
            <a:ext cx="5454502" cy="3086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5334000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Phidgets</a:t>
            </a:r>
            <a:r>
              <a:rPr lang="en-US" sz="2800" dirty="0" smtClean="0"/>
              <a:t>, Inc. 16-bit USB accelerometer</a:t>
            </a:r>
          </a:p>
        </p:txBody>
      </p:sp>
      <p:pic>
        <p:nvPicPr>
          <p:cNvPr id="10" name="Picture 9" descr="Android-Tablet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437774">
            <a:off x="6749161" y="4387537"/>
            <a:ext cx="1905000" cy="1428750"/>
          </a:xfrm>
          <a:prstGeom prst="rect">
            <a:avLst/>
          </a:prstGeom>
        </p:spPr>
      </p:pic>
      <p:pic>
        <p:nvPicPr>
          <p:cNvPr id="12" name="Picture 11" descr="motorola-droid2.jpg"/>
          <p:cNvPicPr>
            <a:picLocks noChangeAspect="1"/>
          </p:cNvPicPr>
          <p:nvPr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0800" y="2960403"/>
            <a:ext cx="831554" cy="1459197"/>
          </a:xfrm>
          <a:prstGeom prst="rect">
            <a:avLst/>
          </a:prstGeom>
        </p:spPr>
      </p:pic>
      <p:pic>
        <p:nvPicPr>
          <p:cNvPr id="13" name="Picture 12" descr="htc.jpeg"/>
          <p:cNvPicPr>
            <a:picLocks noChangeAspect="1"/>
          </p:cNvPicPr>
          <p:nvPr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696200" y="2494188"/>
            <a:ext cx="990600" cy="171586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72200" y="1447800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Android phones and tablets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CD09-3B73-0E4D-87AE-6F10B1EDCF7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Community-Based Sense &amp;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Research that helps the community detect and respond to rapidly changing situations.</a:t>
            </a:r>
          </a:p>
          <a:p>
            <a:pPr lvl="1"/>
            <a:r>
              <a:rPr lang="en-US" dirty="0" smtClean="0"/>
              <a:t>earthquakes, nuclear radiation, epidemics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39318" y="4799272"/>
            <a:ext cx="2101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Earthquake damage</a:t>
            </a:r>
          </a:p>
          <a:p>
            <a:r>
              <a:rPr lang="en-US" dirty="0" smtClean="0"/>
              <a:t>National Geographic</a:t>
            </a:r>
          </a:p>
        </p:txBody>
      </p:sp>
      <p:pic>
        <p:nvPicPr>
          <p:cNvPr id="9" name="Picture 8" descr="japan_fukushima_nuclear_reactor-150x15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243" y="2894272"/>
            <a:ext cx="21336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6384643" y="4799272"/>
            <a:ext cx="259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Nuclear reactor explosion</a:t>
            </a:r>
          </a:p>
          <a:p>
            <a:pPr algn="ctr"/>
            <a:r>
              <a:rPr lang="en-US" dirty="0" err="1" smtClean="0"/>
              <a:t>tihik.com</a:t>
            </a:r>
            <a:endParaRPr lang="en-US" dirty="0"/>
          </a:p>
        </p:txBody>
      </p:sp>
      <p:pic>
        <p:nvPicPr>
          <p:cNvPr id="11" name="Picture 10" descr="osha-10-hour-construction-safety-training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9175" y="2894272"/>
            <a:ext cx="2540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JapanTestingManForRadiationWashingtonPost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2894272"/>
            <a:ext cx="2865505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628281" y="4799272"/>
            <a:ext cx="2244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Checking for radiation</a:t>
            </a:r>
          </a:p>
          <a:p>
            <a:pPr algn="ctr"/>
            <a:r>
              <a:rPr lang="en-US" dirty="0" smtClean="0"/>
              <a:t>Washington Post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6324600"/>
            <a:ext cx="378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Funded by NSF Cyber Physical Systems</a:t>
            </a:r>
            <a:endParaRPr lang="en-US" dirty="0"/>
          </a:p>
        </p:txBody>
      </p:sp>
      <p:pic>
        <p:nvPicPr>
          <p:cNvPr id="15" name="Picture 14" descr="NSF_logo_hires.jp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" y="6248400"/>
            <a:ext cx="533400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1842-5998-49A9-B81E-026DB31C389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CSN Network Overview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50196" y="1227380"/>
            <a:ext cx="6773067" cy="5554420"/>
            <a:chOff x="903288" y="314325"/>
            <a:chExt cx="7419975" cy="6467475"/>
          </a:xfrm>
        </p:grpSpPr>
        <p:sp>
          <p:nvSpPr>
            <p:cNvPr id="7" name="Cloud 6"/>
            <p:cNvSpPr/>
            <p:nvPr/>
          </p:nvSpPr>
          <p:spPr>
            <a:xfrm>
              <a:off x="1257300" y="1752600"/>
              <a:ext cx="6212052" cy="3429000"/>
            </a:xfrm>
            <a:prstGeom prst="clou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charset="0"/>
                <a:ea typeface="Arial" charset="0"/>
              </a:endParaRPr>
            </a:p>
          </p:txBody>
        </p:sp>
        <p:pic>
          <p:nvPicPr>
            <p:cNvPr id="8" name="Picture 4" descr="htc-hero-pictures-1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6738" y="5257800"/>
              <a:ext cx="1406525" cy="147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288" y="5486400"/>
              <a:ext cx="1566862" cy="129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5384800"/>
              <a:ext cx="914400" cy="139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52" descr="1288213355805_6771b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4463" y="314325"/>
              <a:ext cx="1235075" cy="981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9" name="Straight Arrow Connector 82"/>
            <p:cNvCxnSpPr/>
            <p:nvPr/>
          </p:nvCxnSpPr>
          <p:spPr>
            <a:xfrm rot="10800000">
              <a:off x="2647950" y="1333500"/>
              <a:ext cx="476250" cy="990600"/>
            </a:xfrm>
            <a:prstGeom prst="bentConnector2">
              <a:avLst/>
            </a:prstGeom>
            <a:ln w="57150">
              <a:solidFill>
                <a:schemeClr val="accent4">
                  <a:lumMod val="75000"/>
                </a:schemeClr>
              </a:solidFill>
              <a:prstDash val="solid"/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17" idx="2"/>
            </p:cNvCxnSpPr>
            <p:nvPr/>
          </p:nvCxnSpPr>
          <p:spPr>
            <a:xfrm rot="5400000" flipH="1" flipV="1">
              <a:off x="4167850" y="1675172"/>
              <a:ext cx="783921" cy="24378"/>
            </a:xfrm>
            <a:prstGeom prst="straightConnector1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  <a:headEnd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82"/>
            <p:cNvCxnSpPr/>
            <p:nvPr/>
          </p:nvCxnSpPr>
          <p:spPr>
            <a:xfrm flipV="1">
              <a:off x="6096000" y="1295400"/>
              <a:ext cx="381000" cy="1028700"/>
            </a:xfrm>
            <a:prstGeom prst="bentConnector2">
              <a:avLst/>
            </a:prstGeom>
            <a:ln w="57150">
              <a:solidFill>
                <a:schemeClr val="accent4">
                  <a:lumMod val="75000"/>
                </a:schemeClr>
              </a:solidFill>
              <a:prstDash val="solid"/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5400000" flipH="1" flipV="1">
              <a:off x="5753101" y="5062537"/>
              <a:ext cx="533400" cy="9525"/>
            </a:xfrm>
            <a:prstGeom prst="straightConnector1">
              <a:avLst/>
            </a:prstGeom>
            <a:ln w="57150"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1450182" y="5031582"/>
              <a:ext cx="762000" cy="300036"/>
            </a:xfrm>
            <a:prstGeom prst="straightConnector1">
              <a:avLst/>
            </a:prstGeom>
            <a:ln w="57150"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 flipV="1">
              <a:off x="7008019" y="4650581"/>
              <a:ext cx="762000" cy="452438"/>
            </a:xfrm>
            <a:prstGeom prst="straightConnector1">
              <a:avLst/>
            </a:prstGeom>
            <a:ln w="57150"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8638" y="482252"/>
              <a:ext cx="1584325" cy="654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5486400"/>
              <a:ext cx="1566863" cy="129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8" name="Straight Arrow Connector 27"/>
            <p:cNvCxnSpPr/>
            <p:nvPr/>
          </p:nvCxnSpPr>
          <p:spPr>
            <a:xfrm rot="16200000" flipV="1">
              <a:off x="3284538" y="5249862"/>
              <a:ext cx="609600" cy="15875"/>
            </a:xfrm>
            <a:prstGeom prst="straightConnector1">
              <a:avLst/>
            </a:prstGeom>
            <a:ln w="57150"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7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3282" y="2522951"/>
              <a:ext cx="1123950" cy="865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TextBox 48"/>
            <p:cNvSpPr txBox="1">
              <a:spLocks noChangeArrowheads="1"/>
            </p:cNvSpPr>
            <p:nvPr/>
          </p:nvSpPr>
          <p:spPr bwMode="auto">
            <a:xfrm>
              <a:off x="1792848" y="3223211"/>
              <a:ext cx="1836516" cy="82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accent2"/>
                  </a:solidFill>
                  <a:latin typeface="Calibri" pitchFamily="34" charset="0"/>
                </a:rPr>
                <a:t>Google</a:t>
              </a:r>
            </a:p>
            <a:p>
              <a:pPr algn="ctr"/>
              <a:r>
                <a:rPr lang="en-US" sz="2000" b="1" dirty="0" smtClean="0">
                  <a:solidFill>
                    <a:schemeClr val="accent2"/>
                  </a:solidFill>
                  <a:latin typeface="Calibri" pitchFamily="34" charset="0"/>
                </a:rPr>
                <a:t>App Engine</a:t>
              </a:r>
              <a:endParaRPr lang="en-US" sz="2000" b="1" dirty="0">
                <a:solidFill>
                  <a:schemeClr val="accent2"/>
                </a:solidFill>
                <a:latin typeface="Calibri" pitchFamily="34" charset="0"/>
              </a:endParaRPr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3886200" y="2895600"/>
            <a:ext cx="1981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Event Detection </a:t>
            </a:r>
            <a:endParaRPr lang="en-US" sz="2000" dirty="0"/>
          </a:p>
        </p:txBody>
      </p:sp>
      <p:sp>
        <p:nvSpPr>
          <p:cNvPr id="36" name="Rounded Rectangle 35"/>
          <p:cNvSpPr/>
          <p:nvPr/>
        </p:nvSpPr>
        <p:spPr>
          <a:xfrm>
            <a:off x="3962400" y="3962400"/>
            <a:ext cx="1828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Network Management</a:t>
            </a:r>
            <a:endParaRPr lang="en-US" sz="2000" dirty="0"/>
          </a:p>
        </p:txBody>
      </p:sp>
      <p:pic>
        <p:nvPicPr>
          <p:cNvPr id="37" name="Picture 36" descr="android_vert_v3.jp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5600" y="1143000"/>
            <a:ext cx="507492" cy="945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1842-5998-49A9-B81E-026DB31C389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Engine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Cloud fusion center is Scalable, Secure, Maintainable</a:t>
            </a:r>
            <a:endParaRPr lang="en-US" dirty="0"/>
          </a:p>
        </p:txBody>
      </p:sp>
      <p:pic>
        <p:nvPicPr>
          <p:cNvPr id="5" name="Picture 4" descr="appengine_lowres.gi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13" y="63673"/>
            <a:ext cx="1108287" cy="8507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2133600"/>
            <a:ext cx="8153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Scalable</a:t>
            </a:r>
            <a:r>
              <a:rPr lang="en-US" sz="2800" dirty="0" smtClean="0"/>
              <a:t> </a:t>
            </a:r>
            <a:r>
              <a:rPr lang="en-US" sz="2400" dirty="0" smtClean="0"/>
              <a:t>Automatic load balancing creates and destroys instances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3199656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Secure</a:t>
            </a:r>
            <a:r>
              <a:rPr lang="en-US" sz="2800" dirty="0" smtClean="0"/>
              <a:t> </a:t>
            </a:r>
            <a:r>
              <a:rPr lang="en-US" sz="2400" dirty="0" smtClean="0"/>
              <a:t>Data replicated geographically to different data centers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389638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Maintainable </a:t>
            </a:r>
            <a:r>
              <a:rPr lang="en-US" sz="2400" i="1" dirty="0" smtClean="0"/>
              <a:t>Not our problem!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465838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Design Implications</a:t>
            </a:r>
            <a:endParaRPr lang="en-US" sz="2400" i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38200" y="519178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Sync spatial-temporal data between instances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572518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Loading time of new instances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1842-5998-49A9-B81E-026DB31C389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Decision Rules</a:t>
            </a:r>
            <a:endParaRPr lang="en-US" dirty="0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2311400"/>
            <a:ext cx="2362200" cy="129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2" name="Picture 11" descr="motorola-droid2.jpg"/>
          <p:cNvPicPr>
            <a:picLocks noChangeAspect="1"/>
          </p:cNvPicPr>
          <p:nvPr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3505200"/>
            <a:ext cx="564515" cy="990600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8403" y="2691003"/>
            <a:ext cx="1957197" cy="280797"/>
          </a:xfrm>
          <a:prstGeom prst="rect">
            <a:avLst/>
          </a:prstGeom>
        </p:spPr>
      </p:pic>
      <p:sp>
        <p:nvSpPr>
          <p:cNvPr id="1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1295400"/>
            <a:ext cx="9144000" cy="1524000"/>
          </a:xfrm>
        </p:spPr>
        <p:txBody>
          <a:bodyPr/>
          <a:lstStyle/>
          <a:p>
            <a:r>
              <a:rPr lang="en-US" dirty="0" smtClean="0"/>
              <a:t>Implementing Anomaly Detection on Community Sensors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1842-5998-49A9-B81E-026DB31C389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Anomaly Detection</a:t>
            </a:r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484905" y="2214265"/>
            <a:ext cx="1638300" cy="2527300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2123205" y="2214265"/>
            <a:ext cx="477838" cy="2527300"/>
          </a:xfrm>
          <a:prstGeom prst="rect">
            <a:avLst/>
          </a:prstGeom>
          <a:solidFill>
            <a:srgbClr val="EBE8B3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8" name="Picture 12" descr="quakeAcceleration_2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47" t="3203" r="4352" b="8541"/>
          <a:stretch>
            <a:fillRect/>
          </a:stretch>
        </p:blipFill>
        <p:spPr bwMode="auto">
          <a:xfrm>
            <a:off x="762000" y="2290465"/>
            <a:ext cx="3886200" cy="2362200"/>
          </a:xfrm>
          <a:prstGeom prst="rect">
            <a:avLst/>
          </a:prstGeom>
          <a:noFill/>
        </p:spPr>
      </p:pic>
      <p:pic>
        <p:nvPicPr>
          <p:cNvPr id="10" name="Picture 9" descr="androidIcon.jpeg"/>
          <p:cNvPicPr>
            <a:picLocks noChangeAspect="1"/>
          </p:cNvPicPr>
          <p:nvPr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064859">
            <a:off x="8858570" y="5443362"/>
            <a:ext cx="1524000" cy="1141529"/>
          </a:xfrm>
          <a:prstGeom prst="rect">
            <a:avLst/>
          </a:prstGeom>
        </p:spPr>
      </p:pic>
      <p:sp>
        <p:nvSpPr>
          <p:cNvPr id="1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1295400"/>
            <a:ext cx="9144000" cy="609600"/>
          </a:xfrm>
        </p:spPr>
        <p:txBody>
          <a:bodyPr/>
          <a:lstStyle/>
          <a:p>
            <a:r>
              <a:rPr lang="en-US" dirty="0" smtClean="0"/>
              <a:t>Implementing Anomaly Detection on Community Sensors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2438400" y="1991380"/>
            <a:ext cx="3352800" cy="599420"/>
            <a:chOff x="2438400" y="1991380"/>
            <a:chExt cx="3352800" cy="599420"/>
          </a:xfrm>
        </p:grpSpPr>
        <p:sp>
          <p:nvSpPr>
            <p:cNvPr id="16" name="TextBox 15"/>
            <p:cNvSpPr txBox="1"/>
            <p:nvPr/>
          </p:nvSpPr>
          <p:spPr>
            <a:xfrm>
              <a:off x="3200400" y="1991380"/>
              <a:ext cx="2590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70C0"/>
                  </a:solidFill>
                </a:rPr>
                <a:t>Sliding Window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0800000" flipV="1">
              <a:off x="2438400" y="2286000"/>
              <a:ext cx="8382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010478" y="1828800"/>
            <a:ext cx="1905000" cy="461665"/>
            <a:chOff x="1066800" y="4800600"/>
            <a:chExt cx="1905000" cy="461665"/>
          </a:xfrm>
        </p:grpSpPr>
        <p:sp>
          <p:nvSpPr>
            <p:cNvPr id="21" name="TextBox 20"/>
            <p:cNvSpPr txBox="1"/>
            <p:nvPr/>
          </p:nvSpPr>
          <p:spPr>
            <a:xfrm>
              <a:off x="2057400" y="48006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</a:rPr>
                <a:t>2.5s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6800" y="48006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</a:rPr>
                <a:t>5s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52400" y="53340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Orient, remove gravity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2400" y="5710535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FFT Coefficients, Moments, Max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400" y="60960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PCA linear dimensionality reduction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200" y="49530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 Feature Vector: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029200" y="2438400"/>
            <a:ext cx="4191000" cy="2469696"/>
            <a:chOff x="4724400" y="2438400"/>
            <a:chExt cx="4191000" cy="2469696"/>
          </a:xfrm>
        </p:grpSpPr>
        <p:pic>
          <p:nvPicPr>
            <p:cNvPr id="9" name="Picture 8" descr="thresholdedGMM_view3.png"/>
            <p:cNvPicPr>
              <a:picLocks noChangeAspect="1"/>
            </p:cNvPicPr>
            <p:nvPr/>
          </p:nvPicPr>
          <p:blipFill>
            <a:blip r:embed="rId6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430" t="30480" r="8561" b="6655"/>
            <a:stretch>
              <a:fillRect/>
            </a:stretch>
          </p:blipFill>
          <p:spPr>
            <a:xfrm>
              <a:off x="4724400" y="2438400"/>
              <a:ext cx="4191000" cy="2469696"/>
            </a:xfrm>
            <a:prstGeom prst="rect">
              <a:avLst/>
            </a:prstGeom>
          </p:spPr>
        </p:pic>
        <p:pic>
          <p:nvPicPr>
            <p:cNvPr id="29" name="Picture 28" descr="addin_tmp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55642" y="2895600"/>
              <a:ext cx="1416558" cy="280797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5105400" y="4946373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Mixture of Gaussians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34000" y="53340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Cross Validation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601980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CSN-Droid on Market,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And demo today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075 4.44444E-6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4" grpId="0"/>
      <p:bldP spid="25" grpId="0"/>
      <p:bldP spid="26" grpId="0"/>
      <p:bldP spid="27" grpId="0"/>
      <p:bldP spid="30" grpId="0"/>
      <p:bldP spid="32" grpId="0"/>
      <p:bldP spid="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338934" y="2743200"/>
            <a:ext cx="4424066" cy="3662065"/>
            <a:chOff x="4491334" y="2848584"/>
            <a:chExt cx="4424066" cy="3662065"/>
          </a:xfrm>
        </p:grpSpPr>
        <p:sp>
          <p:nvSpPr>
            <p:cNvPr id="6" name="TextBox 5"/>
            <p:cNvSpPr txBox="1"/>
            <p:nvPr/>
          </p:nvSpPr>
          <p:spPr>
            <a:xfrm>
              <a:off x="5105400" y="2848584"/>
              <a:ext cx="3429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Phone Detection Performance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34000" y="6048984"/>
              <a:ext cx="289672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False Pick Rate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274695" y="4374549"/>
              <a:ext cx="289494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True Pick Rate</a:t>
              </a:r>
            </a:p>
          </p:txBody>
        </p:sp>
        <p:pic>
          <p:nvPicPr>
            <p:cNvPr id="15" name="Picture 14" descr="nexus.png"/>
            <p:cNvPicPr>
              <a:picLocks noChangeAspect="1"/>
            </p:cNvPicPr>
            <p:nvPr/>
          </p:nvPicPr>
          <p:blipFill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53400" y="4953000"/>
              <a:ext cx="561975" cy="1024140"/>
            </a:xfrm>
            <a:prstGeom prst="rect">
              <a:avLst/>
            </a:prstGeom>
          </p:spPr>
        </p:pic>
        <p:pic>
          <p:nvPicPr>
            <p:cNvPr id="19" name="Picture 18" descr="android_roc_curves_v2_simplified_ltasta.png"/>
            <p:cNvPicPr>
              <a:picLocks/>
            </p:cNvPicPr>
            <p:nvPr/>
          </p:nvPicPr>
          <p:blipFill>
            <a:blip r:embed="rId4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2121" t="4386" r="7576" b="10088"/>
            <a:stretch>
              <a:fillRect/>
            </a:stretch>
          </p:blipFill>
          <p:spPr>
            <a:xfrm>
              <a:off x="4876800" y="3124200"/>
              <a:ext cx="4038600" cy="2971800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/>
            <p:nvPr/>
          </p:nvCxnSpPr>
          <p:spPr>
            <a:xfrm rot="16200000" flipV="1">
              <a:off x="6819900" y="4686300"/>
              <a:ext cx="381000" cy="3048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553200" y="5029200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STA/LTA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845271" y="6404928"/>
            <a:ext cx="2253009" cy="407988"/>
          </a:xfrm>
        </p:spPr>
        <p:txBody>
          <a:bodyPr/>
          <a:lstStyle/>
          <a:p>
            <a:fld id="{F15E1842-5998-49A9-B81E-026DB31C389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Experiment: M5-5.5, 0-40km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1295400"/>
            <a:ext cx="9144000" cy="1524000"/>
          </a:xfrm>
        </p:spPr>
        <p:txBody>
          <a:bodyPr/>
          <a:lstStyle/>
          <a:p>
            <a:r>
              <a:rPr lang="en-US" dirty="0" smtClean="0"/>
              <a:t>Sensor pick performance. Phone and </a:t>
            </a:r>
            <a:r>
              <a:rPr lang="en-US" dirty="0" err="1" smtClean="0"/>
              <a:t>Phidget</a:t>
            </a:r>
            <a:r>
              <a:rPr lang="en-US" dirty="0" smtClean="0"/>
              <a:t> noise overlaid on </a:t>
            </a:r>
            <a:r>
              <a:rPr lang="en-US" dirty="0" err="1" smtClean="0"/>
              <a:t>resampled</a:t>
            </a:r>
            <a:r>
              <a:rPr lang="en-US" dirty="0" smtClean="0"/>
              <a:t> historic quake recordings.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-4466" y="2743200"/>
            <a:ext cx="4711537" cy="3662065"/>
            <a:chOff x="-4466" y="2743200"/>
            <a:chExt cx="4711537" cy="3662065"/>
          </a:xfrm>
        </p:grpSpPr>
        <p:sp>
          <p:nvSpPr>
            <p:cNvPr id="11" name="TextBox 10"/>
            <p:cNvSpPr txBox="1"/>
            <p:nvPr/>
          </p:nvSpPr>
          <p:spPr>
            <a:xfrm>
              <a:off x="762000" y="2743200"/>
              <a:ext cx="3733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chemeClr val="bg1">
                      <a:lumMod val="50000"/>
                    </a:schemeClr>
                  </a:solidFill>
                </a:rPr>
                <a:t>Phidget</a:t>
              </a:r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 Detection Performance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-1221105" y="4159911"/>
              <a:ext cx="289494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True Pick Rate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8474" y="5943600"/>
              <a:ext cx="289672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False Pick Rate</a:t>
              </a:r>
            </a:p>
          </p:txBody>
        </p:sp>
        <p:pic>
          <p:nvPicPr>
            <p:cNvPr id="18" name="Picture 17" descr="phidget_roc_curves_v2_stalta.png"/>
            <p:cNvPicPr>
              <a:picLocks/>
            </p:cNvPicPr>
            <p:nvPr/>
          </p:nvPicPr>
          <p:blipFill>
            <a:blip r:embed="rId5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2351" t="6727" b="9940"/>
            <a:stretch>
              <a:fillRect/>
            </a:stretch>
          </p:blipFill>
          <p:spPr>
            <a:xfrm>
              <a:off x="381000" y="3124200"/>
              <a:ext cx="4326071" cy="2895600"/>
            </a:xfrm>
            <a:prstGeom prst="rect">
              <a:avLst/>
            </a:prstGeom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6" cstate="email">
              <a:clrChange>
                <a:clrFrom>
                  <a:srgbClr val="F9F9F9"/>
                </a:clrFrom>
                <a:clrTo>
                  <a:srgbClr val="F9F9F9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344" y="4754880"/>
              <a:ext cx="1430256" cy="1112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5" name="Straight Arrow Connector 24"/>
            <p:cNvCxnSpPr/>
            <p:nvPr/>
          </p:nvCxnSpPr>
          <p:spPr>
            <a:xfrm rot="16200000" flipV="1">
              <a:off x="2209800" y="3429000"/>
              <a:ext cx="609600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86000" y="3962400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STA/LTA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96241" y="2891664"/>
            <a:ext cx="4328159" cy="3139711"/>
            <a:chOff x="-6019800" y="1279889"/>
            <a:chExt cx="4328159" cy="3139711"/>
          </a:xfrm>
        </p:grpSpPr>
        <p:pic>
          <p:nvPicPr>
            <p:cNvPr id="17" name="Picture 16" descr="phidget_roc_curves_v2_gmm.png"/>
            <p:cNvPicPr>
              <a:picLocks/>
            </p:cNvPicPr>
            <p:nvPr/>
          </p:nvPicPr>
          <p:blipFill>
            <a:blip r:embed="rId7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2346" b="9641"/>
            <a:stretch>
              <a:fillRect/>
            </a:stretch>
          </p:blipFill>
          <p:spPr>
            <a:xfrm>
              <a:off x="-6019800" y="1279889"/>
              <a:ext cx="4328159" cy="3139711"/>
            </a:xfrm>
            <a:prstGeom prst="rect">
              <a:avLst/>
            </a:prstGeom>
          </p:spPr>
        </p:pic>
        <p:cxnSp>
          <p:nvCxnSpPr>
            <p:cNvPr id="28" name="Straight Arrow Connector 27"/>
            <p:cNvCxnSpPr/>
            <p:nvPr/>
          </p:nvCxnSpPr>
          <p:spPr>
            <a:xfrm rot="16200000" flipV="1">
              <a:off x="-5806441" y="1664825"/>
              <a:ext cx="609600" cy="45720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-5882641" y="2122025"/>
              <a:ext cx="1828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Anomaly</a:t>
              </a:r>
            </a:p>
            <a:p>
              <a:r>
                <a:rPr lang="en-US" sz="2400" dirty="0" smtClean="0">
                  <a:solidFill>
                    <a:srgbClr val="0000FF"/>
                  </a:solidFill>
                </a:rPr>
                <a:t>Detection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724400" y="2871850"/>
            <a:ext cx="4032504" cy="3124200"/>
            <a:chOff x="9512808" y="777240"/>
            <a:chExt cx="3959352" cy="3124200"/>
          </a:xfrm>
        </p:grpSpPr>
        <p:pic>
          <p:nvPicPr>
            <p:cNvPr id="21" name="Picture 20" descr="android_roc_curves_v2_simplified_gmm.png"/>
            <p:cNvPicPr>
              <a:picLocks/>
            </p:cNvPicPr>
            <p:nvPr/>
          </p:nvPicPr>
          <p:blipFill>
            <a:blip r:embed="rId8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2346" r="7407" b="10088"/>
            <a:stretch>
              <a:fillRect/>
            </a:stretch>
          </p:blipFill>
          <p:spPr>
            <a:xfrm>
              <a:off x="9512808" y="777240"/>
              <a:ext cx="3959352" cy="3124200"/>
            </a:xfrm>
            <a:prstGeom prst="rect">
              <a:avLst/>
            </a:prstGeom>
          </p:spPr>
        </p:pic>
        <p:cxnSp>
          <p:nvCxnSpPr>
            <p:cNvPr id="35" name="Straight Arrow Connector 34"/>
            <p:cNvCxnSpPr/>
            <p:nvPr/>
          </p:nvCxnSpPr>
          <p:spPr>
            <a:xfrm rot="16200000" flipH="1">
              <a:off x="10370447" y="1503213"/>
              <a:ext cx="304800" cy="224453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9517193" y="1021080"/>
              <a:ext cx="3512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Anomaly Detection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24400" y="2879200"/>
            <a:ext cx="4023360" cy="3132454"/>
            <a:chOff x="8229600" y="0"/>
            <a:chExt cx="3962400" cy="3132454"/>
          </a:xfrm>
        </p:grpSpPr>
        <p:pic>
          <p:nvPicPr>
            <p:cNvPr id="20" name="Picture 19" descr="android_roc_curves_v2_simplified_ht.png"/>
            <p:cNvPicPr>
              <a:picLocks/>
            </p:cNvPicPr>
            <p:nvPr/>
          </p:nvPicPr>
          <p:blipFill>
            <a:blip r:embed="rId9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988" r="7765" b="9850"/>
            <a:stretch>
              <a:fillRect/>
            </a:stretch>
          </p:blipFill>
          <p:spPr>
            <a:xfrm>
              <a:off x="8229600" y="0"/>
              <a:ext cx="3962400" cy="3132454"/>
            </a:xfrm>
            <a:prstGeom prst="rect">
              <a:avLst/>
            </a:prstGeom>
          </p:spPr>
        </p:pic>
        <p:cxnSp>
          <p:nvCxnSpPr>
            <p:cNvPr id="40" name="Straight Arrow Connector 39"/>
            <p:cNvCxnSpPr/>
            <p:nvPr/>
          </p:nvCxnSpPr>
          <p:spPr>
            <a:xfrm rot="16200000" flipV="1">
              <a:off x="8791863" y="1426100"/>
              <a:ext cx="381000" cy="30480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9130145" y="1550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B0F0"/>
                  </a:solidFill>
                </a:rPr>
                <a:t>HT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1842-5998-49A9-B81E-026DB31C389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Earthquake Detection in the Cloud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848600" y="1295400"/>
            <a:ext cx="1371600" cy="707886"/>
            <a:chOff x="7848600" y="1295400"/>
            <a:chExt cx="1371600" cy="707886"/>
          </a:xfrm>
        </p:grpSpPr>
        <p:sp>
          <p:nvSpPr>
            <p:cNvPr id="6" name="TextBox 5"/>
            <p:cNvSpPr txBox="1"/>
            <p:nvPr/>
          </p:nvSpPr>
          <p:spPr bwMode="auto">
            <a:xfrm>
              <a:off x="8066088" y="1295400"/>
              <a:ext cx="115411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400">
                <a:defRPr/>
              </a:pPr>
              <a:r>
                <a:rPr lang="en-US" sz="2000" kern="0" dirty="0" smtClean="0">
                  <a:solidFill>
                    <a:sysClr val="windowText" lastClr="000000"/>
                  </a:solidFill>
                </a:rPr>
                <a:t>No pick  </a:t>
              </a:r>
              <a:endParaRPr lang="en-US" sz="2000" kern="0" dirty="0">
                <a:solidFill>
                  <a:sysClr val="windowText" lastClr="000000"/>
                </a:solidFill>
              </a:endParaRPr>
            </a:p>
            <a:p>
              <a:pPr defTabSz="914400">
                <a:defRPr/>
              </a:pPr>
              <a:r>
                <a:rPr lang="en-US" sz="2000" kern="0" dirty="0" smtClean="0">
                  <a:solidFill>
                    <a:sysClr val="windowText" lastClr="000000"/>
                  </a:solidFill>
                </a:rPr>
                <a:t>Pick</a:t>
              </a:r>
              <a:endParaRPr lang="en-US" sz="20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7848600" y="1398588"/>
              <a:ext cx="228600" cy="228600"/>
            </a:xfrm>
            <a:prstGeom prst="ellipse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en-US" sz="2400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7848600" y="1703388"/>
              <a:ext cx="228600" cy="228600"/>
            </a:xfrm>
            <a:prstGeom prst="ellipse">
              <a:avLst/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en-US" sz="2400" kern="0">
                <a:solidFill>
                  <a:sysClr val="window" lastClr="FFFFFF"/>
                </a:solidFill>
              </a:endParaRPr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38200" y="1295400"/>
          <a:ext cx="6858000" cy="4107872"/>
        </p:xfrm>
        <a:graphic>
          <a:graphicData uri="http://schemas.openxmlformats.org/drawingml/2006/table">
            <a:tbl>
              <a:tblPr firstRow="1" bandRow="1"/>
              <a:tblGrid>
                <a:gridCol w="1714500"/>
                <a:gridCol w="1714500"/>
                <a:gridCol w="1714500"/>
                <a:gridCol w="1714500"/>
              </a:tblGrid>
              <a:tr h="102696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8064A2"/>
                      </a:solidFill>
                    </a:lnR>
                    <a:lnT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12700" cmpd="sng">
                      <a:solidFill>
                        <a:srgbClr val="8064A2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8064A2"/>
                      </a:solidFill>
                    </a:lnR>
                    <a:lnT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12700" cmpd="sng">
                      <a:solidFill>
                        <a:srgbClr val="8064A2"/>
                      </a:solidFill>
                    </a:lnL>
                    <a:lnR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</a:tr>
              <a:tr h="102696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12700" cmpd="sng">
                      <a:solidFill>
                        <a:srgbClr val="8064A2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8064A2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12700" cmpd="sng">
                      <a:solidFill>
                        <a:srgbClr val="8064A2"/>
                      </a:solidFill>
                    </a:lnL>
                    <a:lnR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8064A2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</a:tr>
              <a:tr h="102696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8064A2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12700" cmpd="sng">
                      <a:solidFill>
                        <a:srgbClr val="8064A2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8064A2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12700" cmpd="sng">
                      <a:solidFill>
                        <a:srgbClr val="8064A2"/>
                      </a:solidFill>
                    </a:lnL>
                    <a:lnR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</a:tr>
              <a:tr h="102696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12700" cmpd="sng">
                      <a:solidFill>
                        <a:srgbClr val="8064A2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8064A2"/>
                      </a:solidFill>
                    </a:lnT>
                    <a:lnB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/>
                    </a:p>
                  </a:txBody>
                  <a:tcPr marL="85809" marR="85809" marT="42905" marB="4290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12700" cmpd="sng">
                      <a:solidFill>
                        <a:srgbClr val="8064A2"/>
                      </a:solidFill>
                    </a:lnL>
                    <a:lnR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8064A2"/>
                      </a:solidFill>
                    </a:lnT>
                    <a:lnB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</a:tr>
            </a:tbl>
          </a:graphicData>
        </a:graphic>
      </p:graphicFrame>
      <p:sp>
        <p:nvSpPr>
          <p:cNvPr id="10" name="Oval 9"/>
          <p:cNvSpPr/>
          <p:nvPr/>
        </p:nvSpPr>
        <p:spPr>
          <a:xfrm>
            <a:off x="1371600" y="1476375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420813" y="1828800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124200" y="2743200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292350" y="1495425"/>
            <a:ext cx="123825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205163" y="1412875"/>
            <a:ext cx="123825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328988" y="1952625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835150" y="2782888"/>
            <a:ext cx="125413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914650" y="2451100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747963" y="2906713"/>
            <a:ext cx="125412" cy="125412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536950" y="2698750"/>
            <a:ext cx="123825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60775" y="2947988"/>
            <a:ext cx="125413" cy="125412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328988" y="3114675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835150" y="1662113"/>
            <a:ext cx="125413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55925" y="3155950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430713" y="1438275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089525" y="1570038"/>
            <a:ext cx="125413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9525" y="1965325"/>
            <a:ext cx="125413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607175" y="1906588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080125" y="2427288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211888" y="3086100"/>
            <a:ext cx="123825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738938" y="2492375"/>
            <a:ext cx="125412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408738" y="2830513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738938" y="3021013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134225" y="2757488"/>
            <a:ext cx="125413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462088" y="3752850"/>
            <a:ext cx="125412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2055813" y="3752850"/>
            <a:ext cx="125412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660525" y="4075113"/>
            <a:ext cx="123825" cy="125412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2921000" y="3752850"/>
            <a:ext cx="123825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979738" y="4214813"/>
            <a:ext cx="123825" cy="125412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638550" y="4075113"/>
            <a:ext cx="125413" cy="125412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354638" y="3679825"/>
            <a:ext cx="123825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222875" y="4075113"/>
            <a:ext cx="123825" cy="125412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892675" y="4208463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618163" y="4075113"/>
            <a:ext cx="123825" cy="125412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540500" y="3746500"/>
            <a:ext cx="125413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6870700" y="4075113"/>
            <a:ext cx="125413" cy="125412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528763" y="4537075"/>
            <a:ext cx="123825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055813" y="4537075"/>
            <a:ext cx="125412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066800" y="5130800"/>
            <a:ext cx="123825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2319338" y="5197475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3506788" y="4867275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629150" y="4735513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5354638" y="5130800"/>
            <a:ext cx="123825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966913" y="1793875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6738938" y="4933950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5551488" y="2559050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2122488" y="4010025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2716213" y="4083050"/>
            <a:ext cx="123825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3770313" y="3878263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1888" y="4075113"/>
            <a:ext cx="123825" cy="125412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725613" y="4933950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3111500" y="4668838"/>
            <a:ext cx="123825" cy="125412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5551488" y="4603750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5024438" y="4933950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5024438" y="4603750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5551488" y="4933950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4364038" y="4603750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5089525" y="5262563"/>
            <a:ext cx="125413" cy="125412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5287963" y="4800600"/>
            <a:ext cx="123825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69" name="5-Point Star 68"/>
          <p:cNvSpPr/>
          <p:nvPr/>
        </p:nvSpPr>
        <p:spPr>
          <a:xfrm>
            <a:off x="4419600" y="2895600"/>
            <a:ext cx="330200" cy="330200"/>
          </a:xfrm>
          <a:prstGeom prst="star5">
            <a:avLst/>
          </a:prstGeom>
          <a:solidFill>
            <a:srgbClr val="4F81BD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5551488" y="2954338"/>
            <a:ext cx="125412" cy="125412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5029200" y="3048000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4648200" y="2514600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5181600" y="3200400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b="1" kern="0" dirty="0">
              <a:solidFill>
                <a:sysClr val="window" lastClr="FFFFFF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4419600" y="3581400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4876800" y="3838575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4800600" y="3457575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591F7E-FC49-E342-9000-DF598C4A283B}" type="slidenum">
              <a:rPr lang="en-US" smtClean="0">
                <a:solidFill>
                  <a:srgbClr val="000000"/>
                </a:solidFill>
              </a:rPr>
              <a:pPr/>
              <a:t>26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92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Earthquake Detection in the Cloud</a:t>
            </a:r>
          </a:p>
        </p:txBody>
      </p:sp>
      <p:sp>
        <p:nvSpPr>
          <p:cNvPr id="77" name="Text Placeholder 7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2" name="Table 91"/>
          <p:cNvGraphicFramePr>
            <a:graphicFrameLocks noGrp="1"/>
          </p:cNvGraphicFramePr>
          <p:nvPr/>
        </p:nvGraphicFramePr>
        <p:xfrm>
          <a:off x="838200" y="1301750"/>
          <a:ext cx="6858000" cy="4107872"/>
        </p:xfrm>
        <a:graphic>
          <a:graphicData uri="http://schemas.openxmlformats.org/drawingml/2006/table">
            <a:tbl>
              <a:tblPr firstRow="1" bandRow="1"/>
              <a:tblGrid>
                <a:gridCol w="1714500"/>
                <a:gridCol w="1714500"/>
                <a:gridCol w="1714500"/>
                <a:gridCol w="1714500"/>
              </a:tblGrid>
              <a:tr h="102696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8064A2"/>
                      </a:solidFill>
                    </a:lnR>
                    <a:lnT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12700" cmpd="sng">
                      <a:solidFill>
                        <a:srgbClr val="8064A2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8064A2"/>
                      </a:solidFill>
                    </a:lnR>
                    <a:lnT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12700" cmpd="sng">
                      <a:solidFill>
                        <a:srgbClr val="8064A2"/>
                      </a:solidFill>
                    </a:lnL>
                    <a:lnR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</a:tr>
              <a:tr h="102696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12700" cmpd="sng">
                      <a:solidFill>
                        <a:srgbClr val="8064A2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8064A2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12700" cmpd="sng">
                      <a:solidFill>
                        <a:srgbClr val="8064A2"/>
                      </a:solidFill>
                    </a:lnL>
                    <a:lnR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8064A2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</a:tr>
              <a:tr h="102696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8064A2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12700" cmpd="sng">
                      <a:solidFill>
                        <a:srgbClr val="8064A2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8064A2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12700" cmpd="sng">
                      <a:solidFill>
                        <a:srgbClr val="8064A2"/>
                      </a:solidFill>
                    </a:lnL>
                    <a:lnR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</a:tr>
              <a:tr h="102696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12700" cmpd="sng">
                      <a:solidFill>
                        <a:srgbClr val="8064A2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8064A2"/>
                      </a:solidFill>
                    </a:lnT>
                    <a:lnB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/>
                    </a:p>
                  </a:txBody>
                  <a:tcPr marL="85809" marR="85809" marT="42905" marB="4290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12700" cmpd="sng">
                      <a:solidFill>
                        <a:srgbClr val="8064A2"/>
                      </a:solidFill>
                    </a:lnL>
                    <a:lnR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8064A2"/>
                      </a:solidFill>
                    </a:lnT>
                    <a:lnB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</a:tr>
            </a:tbl>
          </a:graphicData>
        </a:graphic>
      </p:graphicFrame>
      <p:sp>
        <p:nvSpPr>
          <p:cNvPr id="93" name="Oval 92"/>
          <p:cNvSpPr/>
          <p:nvPr/>
        </p:nvSpPr>
        <p:spPr>
          <a:xfrm>
            <a:off x="1371600" y="1476375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1420813" y="1828800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3124200" y="2743200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2292350" y="1495425"/>
            <a:ext cx="123825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3205163" y="1412875"/>
            <a:ext cx="123825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3328988" y="1952625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1835150" y="2782888"/>
            <a:ext cx="125413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2914650" y="2451100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2747963" y="2906713"/>
            <a:ext cx="125412" cy="125412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3536950" y="2698750"/>
            <a:ext cx="123825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3660775" y="2947988"/>
            <a:ext cx="125413" cy="125412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3328988" y="3114675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1835150" y="1662113"/>
            <a:ext cx="125413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2955925" y="3155950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4430713" y="1438275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5089525" y="1570038"/>
            <a:ext cx="125413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5089525" y="1965325"/>
            <a:ext cx="125413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6607175" y="1906588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6080125" y="2427288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6211888" y="3086100"/>
            <a:ext cx="123825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6738938" y="2492375"/>
            <a:ext cx="125412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6408738" y="2830513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6738938" y="3021013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7134225" y="2757488"/>
            <a:ext cx="125413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1462088" y="3752850"/>
            <a:ext cx="125412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2055813" y="3752850"/>
            <a:ext cx="125412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1660525" y="4075113"/>
            <a:ext cx="123825" cy="125412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2921000" y="3752850"/>
            <a:ext cx="123825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2979738" y="4214813"/>
            <a:ext cx="123825" cy="125412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3638550" y="4075113"/>
            <a:ext cx="125413" cy="125412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5354638" y="3679825"/>
            <a:ext cx="123825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5222875" y="4075113"/>
            <a:ext cx="123825" cy="125412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4892675" y="4208463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5618163" y="4075113"/>
            <a:ext cx="123825" cy="125412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6540500" y="3746500"/>
            <a:ext cx="125413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6870700" y="4075113"/>
            <a:ext cx="125413" cy="125412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1528763" y="4537075"/>
            <a:ext cx="123825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2055813" y="4537075"/>
            <a:ext cx="125412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1066800" y="5130800"/>
            <a:ext cx="123825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2319338" y="5197475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3506788" y="4867275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4629150" y="4735513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5354638" y="5130800"/>
            <a:ext cx="123825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1966913" y="1793875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6738938" y="4933950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5551488" y="2559050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2122488" y="4010025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2716213" y="4083050"/>
            <a:ext cx="123825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3770313" y="3878263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6211888" y="4075113"/>
            <a:ext cx="123825" cy="125412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1725613" y="4933950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3111500" y="4668838"/>
            <a:ext cx="123825" cy="125412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5551488" y="4603750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5024438" y="4933950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5024438" y="4603750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5551488" y="4933950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4364038" y="4603750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5089525" y="5262563"/>
            <a:ext cx="125413" cy="125412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5287963" y="4800600"/>
            <a:ext cx="123825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74" name="5-Point Star 173"/>
          <p:cNvSpPr/>
          <p:nvPr/>
        </p:nvSpPr>
        <p:spPr>
          <a:xfrm>
            <a:off x="4419600" y="2895600"/>
            <a:ext cx="330200" cy="330200"/>
          </a:xfrm>
          <a:prstGeom prst="star5">
            <a:avLst/>
          </a:prstGeom>
          <a:solidFill>
            <a:srgbClr val="4F81BD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4097338" y="2638425"/>
            <a:ext cx="931862" cy="931863"/>
          </a:xfrm>
          <a:prstGeom prst="ellipse">
            <a:avLst/>
          </a:prstGeom>
          <a:noFill/>
          <a:ln w="76200" cap="flat" cmpd="thickThin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5551488" y="2954338"/>
            <a:ext cx="125412" cy="125412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5029200" y="3048000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4648200" y="2514600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5181600" y="3200400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b="1" kern="0" dirty="0">
              <a:solidFill>
                <a:sysClr val="window" lastClr="FFFFFF"/>
              </a:solidFill>
            </a:endParaRPr>
          </a:p>
        </p:txBody>
      </p:sp>
      <p:sp>
        <p:nvSpPr>
          <p:cNvPr id="183" name="Oval 182"/>
          <p:cNvSpPr/>
          <p:nvPr/>
        </p:nvSpPr>
        <p:spPr>
          <a:xfrm>
            <a:off x="4419600" y="3581400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84" name="Oval 183"/>
          <p:cNvSpPr/>
          <p:nvPr/>
        </p:nvSpPr>
        <p:spPr>
          <a:xfrm>
            <a:off x="4876800" y="3838575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85" name="Oval 184"/>
          <p:cNvSpPr/>
          <p:nvPr/>
        </p:nvSpPr>
        <p:spPr>
          <a:xfrm>
            <a:off x="4800600" y="3457575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7848600" y="1295400"/>
            <a:ext cx="1371600" cy="707886"/>
            <a:chOff x="7848600" y="1295400"/>
            <a:chExt cx="1371600" cy="707886"/>
          </a:xfrm>
        </p:grpSpPr>
        <p:sp>
          <p:nvSpPr>
            <p:cNvPr id="79" name="TextBox 78"/>
            <p:cNvSpPr txBox="1"/>
            <p:nvPr/>
          </p:nvSpPr>
          <p:spPr bwMode="auto">
            <a:xfrm>
              <a:off x="8066088" y="1295400"/>
              <a:ext cx="115411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400">
                <a:defRPr/>
              </a:pPr>
              <a:r>
                <a:rPr lang="en-US" sz="2000" kern="0" dirty="0" smtClean="0">
                  <a:solidFill>
                    <a:sysClr val="windowText" lastClr="000000"/>
                  </a:solidFill>
                </a:rPr>
                <a:t>No pick  </a:t>
              </a:r>
              <a:endParaRPr lang="en-US" sz="2000" kern="0" dirty="0">
                <a:solidFill>
                  <a:sysClr val="windowText" lastClr="000000"/>
                </a:solidFill>
              </a:endParaRPr>
            </a:p>
            <a:p>
              <a:pPr defTabSz="914400">
                <a:defRPr/>
              </a:pPr>
              <a:r>
                <a:rPr lang="en-US" sz="2000" kern="0" dirty="0" smtClean="0">
                  <a:solidFill>
                    <a:sysClr val="windowText" lastClr="000000"/>
                  </a:solidFill>
                </a:rPr>
                <a:t>Pick</a:t>
              </a:r>
              <a:endParaRPr lang="en-US" sz="20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848600" y="1398588"/>
              <a:ext cx="228600" cy="228600"/>
            </a:xfrm>
            <a:prstGeom prst="ellipse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en-US" sz="2400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848600" y="1703388"/>
              <a:ext cx="228600" cy="228600"/>
            </a:xfrm>
            <a:prstGeom prst="ellipse">
              <a:avLst/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en-US" sz="2400" kern="0">
                <a:solidFill>
                  <a:sysClr val="window" lastClr="FFFFFF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advTm="6433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0D47BC-E42C-E54D-B251-F1EB60882A84}" type="slidenum">
              <a:rPr lang="en-US" smtClean="0">
                <a:solidFill>
                  <a:srgbClr val="000000"/>
                </a:solidFill>
              </a:rPr>
              <a:pPr/>
              <a:t>27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02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Earthquake Detection in the Cloud</a:t>
            </a:r>
          </a:p>
        </p:txBody>
      </p:sp>
      <p:graphicFrame>
        <p:nvGraphicFramePr>
          <p:cNvPr id="92" name="Table 91"/>
          <p:cNvGraphicFramePr>
            <a:graphicFrameLocks noGrp="1"/>
          </p:cNvGraphicFramePr>
          <p:nvPr/>
        </p:nvGraphicFramePr>
        <p:xfrm>
          <a:off x="838200" y="1301750"/>
          <a:ext cx="6858000" cy="4107872"/>
        </p:xfrm>
        <a:graphic>
          <a:graphicData uri="http://schemas.openxmlformats.org/drawingml/2006/table">
            <a:tbl>
              <a:tblPr firstRow="1" bandRow="1"/>
              <a:tblGrid>
                <a:gridCol w="1714500"/>
                <a:gridCol w="1714500"/>
                <a:gridCol w="1714500"/>
                <a:gridCol w="1714500"/>
              </a:tblGrid>
              <a:tr h="102696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8064A2"/>
                      </a:solidFill>
                    </a:lnR>
                    <a:lnT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12700" cmpd="sng">
                      <a:solidFill>
                        <a:srgbClr val="8064A2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8064A2"/>
                      </a:solidFill>
                    </a:lnR>
                    <a:lnT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12700" cmpd="sng">
                      <a:solidFill>
                        <a:srgbClr val="8064A2"/>
                      </a:solidFill>
                    </a:lnL>
                    <a:lnR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</a:tr>
              <a:tr h="102696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12700" cmpd="sng">
                      <a:solidFill>
                        <a:srgbClr val="8064A2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8064A2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12700" cmpd="sng">
                      <a:solidFill>
                        <a:srgbClr val="8064A2"/>
                      </a:solidFill>
                    </a:lnL>
                    <a:lnR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8064A2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</a:tr>
              <a:tr h="102696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8064A2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12700" cmpd="sng">
                      <a:solidFill>
                        <a:srgbClr val="8064A2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8064A2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12700" cmpd="sng">
                      <a:solidFill>
                        <a:srgbClr val="8064A2"/>
                      </a:solidFill>
                    </a:lnL>
                    <a:lnR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</a:tr>
              <a:tr h="102696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12700" cmpd="sng">
                      <a:solidFill>
                        <a:srgbClr val="8064A2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8064A2"/>
                      </a:solidFill>
                    </a:lnT>
                    <a:lnB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/>
                    </a:p>
                  </a:txBody>
                  <a:tcPr marL="85809" marR="85809" marT="42905" marB="4290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12700" cmpd="sng">
                      <a:solidFill>
                        <a:srgbClr val="8064A2"/>
                      </a:solidFill>
                    </a:lnL>
                    <a:lnR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8064A2"/>
                      </a:solidFill>
                    </a:lnT>
                    <a:lnB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</a:tr>
            </a:tbl>
          </a:graphicData>
        </a:graphic>
      </p:graphicFrame>
      <p:sp>
        <p:nvSpPr>
          <p:cNvPr id="93" name="Oval 92"/>
          <p:cNvSpPr/>
          <p:nvPr/>
        </p:nvSpPr>
        <p:spPr>
          <a:xfrm>
            <a:off x="1371600" y="1476375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1420813" y="1828800"/>
            <a:ext cx="123825" cy="1238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3124200" y="2743200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2292350" y="1495425"/>
            <a:ext cx="123825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3205163" y="1412875"/>
            <a:ext cx="123825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3328988" y="1952625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1835150" y="2782888"/>
            <a:ext cx="125413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2914650" y="2451100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2747963" y="2906713"/>
            <a:ext cx="125412" cy="125412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3536950" y="2698750"/>
            <a:ext cx="123825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3660775" y="2947988"/>
            <a:ext cx="125413" cy="125412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3328988" y="3114675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1835150" y="1662113"/>
            <a:ext cx="125413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2955925" y="3155950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486400" y="3048000"/>
            <a:ext cx="536575" cy="30797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 defTabSz="914400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2/5</a:t>
            </a:r>
          </a:p>
        </p:txBody>
      </p:sp>
      <p:sp>
        <p:nvSpPr>
          <p:cNvPr id="115" name="Oval 114"/>
          <p:cNvSpPr/>
          <p:nvPr/>
        </p:nvSpPr>
        <p:spPr>
          <a:xfrm>
            <a:off x="4430713" y="1438275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5089525" y="1570038"/>
            <a:ext cx="125413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5089525" y="1965325"/>
            <a:ext cx="125413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6607175" y="1906588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6080125" y="2427288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6211888" y="3086100"/>
            <a:ext cx="123825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6738938" y="2492375"/>
            <a:ext cx="125412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6408738" y="2830513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6738938" y="3021013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7134225" y="2757488"/>
            <a:ext cx="125413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1462088" y="3752850"/>
            <a:ext cx="125412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2055813" y="3752850"/>
            <a:ext cx="125412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1660525" y="4075113"/>
            <a:ext cx="123825" cy="125412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2921000" y="3752850"/>
            <a:ext cx="123825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2979738" y="4214813"/>
            <a:ext cx="123825" cy="125412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3638550" y="4075113"/>
            <a:ext cx="125413" cy="125412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5354638" y="3679825"/>
            <a:ext cx="123825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5222875" y="4075113"/>
            <a:ext cx="123825" cy="125412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4892675" y="4208463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5618163" y="4075113"/>
            <a:ext cx="123825" cy="125412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6540500" y="3746500"/>
            <a:ext cx="125413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6870700" y="4075113"/>
            <a:ext cx="125413" cy="125412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1528763" y="4537075"/>
            <a:ext cx="123825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2055813" y="4537075"/>
            <a:ext cx="125412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1066800" y="5130800"/>
            <a:ext cx="123825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2319338" y="5197475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3506788" y="4867275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4629150" y="4735513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5354638" y="5130800"/>
            <a:ext cx="123825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1966913" y="1793875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6738938" y="4933950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5551488" y="2559050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2122488" y="4010025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2716213" y="4083050"/>
            <a:ext cx="123825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3770313" y="3878263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6211888" y="4075113"/>
            <a:ext cx="123825" cy="125412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1725613" y="4933950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3111500" y="4668838"/>
            <a:ext cx="123825" cy="125412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5551488" y="4603750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5024438" y="4933950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5024438" y="4603750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5551488" y="4933950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4364038" y="4603750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5089525" y="5262563"/>
            <a:ext cx="125413" cy="125412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5287963" y="4800600"/>
            <a:ext cx="123825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74" name="5-Point Star 173"/>
          <p:cNvSpPr/>
          <p:nvPr/>
        </p:nvSpPr>
        <p:spPr>
          <a:xfrm>
            <a:off x="4419600" y="2895600"/>
            <a:ext cx="330200" cy="330200"/>
          </a:xfrm>
          <a:prstGeom prst="star5">
            <a:avLst/>
          </a:prstGeom>
          <a:solidFill>
            <a:srgbClr val="4F81BD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3716338" y="2257425"/>
            <a:ext cx="1693862" cy="1693863"/>
          </a:xfrm>
          <a:prstGeom prst="ellipse">
            <a:avLst/>
          </a:prstGeom>
          <a:noFill/>
          <a:ln w="76200" cap="flat" cmpd="thickThin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5551488" y="2954338"/>
            <a:ext cx="125412" cy="125412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5029200" y="3048000"/>
            <a:ext cx="123825" cy="1238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4648200" y="2514600"/>
            <a:ext cx="123825" cy="1238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5181600" y="3200400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b="1" kern="0" dirty="0">
              <a:solidFill>
                <a:sysClr val="window" lastClr="FFFFFF"/>
              </a:solidFill>
            </a:endParaRPr>
          </a:p>
        </p:txBody>
      </p:sp>
      <p:sp>
        <p:nvSpPr>
          <p:cNvPr id="183" name="Oval 182"/>
          <p:cNvSpPr/>
          <p:nvPr/>
        </p:nvSpPr>
        <p:spPr>
          <a:xfrm>
            <a:off x="4419600" y="3581400"/>
            <a:ext cx="123825" cy="1238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84" name="Oval 183"/>
          <p:cNvSpPr/>
          <p:nvPr/>
        </p:nvSpPr>
        <p:spPr>
          <a:xfrm>
            <a:off x="4876800" y="3838575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85" name="Oval 184"/>
          <p:cNvSpPr/>
          <p:nvPr/>
        </p:nvSpPr>
        <p:spPr>
          <a:xfrm>
            <a:off x="4800600" y="3457575"/>
            <a:ext cx="123825" cy="1238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559425" y="4114800"/>
            <a:ext cx="536575" cy="30797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 defTabSz="914400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2/7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981200" y="1981200"/>
            <a:ext cx="536575" cy="30797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 defTabSz="914400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1/5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7848600" y="1295400"/>
            <a:ext cx="1371600" cy="707886"/>
            <a:chOff x="7848600" y="1295400"/>
            <a:chExt cx="1371600" cy="707886"/>
          </a:xfrm>
        </p:grpSpPr>
        <p:sp>
          <p:nvSpPr>
            <p:cNvPr id="83" name="TextBox 82"/>
            <p:cNvSpPr txBox="1"/>
            <p:nvPr/>
          </p:nvSpPr>
          <p:spPr bwMode="auto">
            <a:xfrm>
              <a:off x="8066088" y="1295400"/>
              <a:ext cx="115411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400">
                <a:defRPr/>
              </a:pPr>
              <a:r>
                <a:rPr lang="en-US" sz="2000" kern="0" dirty="0" smtClean="0">
                  <a:solidFill>
                    <a:sysClr val="windowText" lastClr="000000"/>
                  </a:solidFill>
                </a:rPr>
                <a:t>No pick  </a:t>
              </a:r>
              <a:endParaRPr lang="en-US" sz="2000" kern="0" dirty="0">
                <a:solidFill>
                  <a:sysClr val="windowText" lastClr="000000"/>
                </a:solidFill>
              </a:endParaRPr>
            </a:p>
            <a:p>
              <a:pPr defTabSz="914400">
                <a:defRPr/>
              </a:pPr>
              <a:r>
                <a:rPr lang="en-US" sz="2000" kern="0" dirty="0" smtClean="0">
                  <a:solidFill>
                    <a:sysClr val="windowText" lastClr="000000"/>
                  </a:solidFill>
                </a:rPr>
                <a:t>Pick</a:t>
              </a:r>
              <a:endParaRPr lang="en-US" sz="20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848600" y="1398588"/>
              <a:ext cx="228600" cy="228600"/>
            </a:xfrm>
            <a:prstGeom prst="ellipse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en-US" sz="2400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7848600" y="1703388"/>
              <a:ext cx="228600" cy="228600"/>
            </a:xfrm>
            <a:prstGeom prst="ellipse">
              <a:avLst/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en-US" sz="2400" kern="0">
                <a:solidFill>
                  <a:sysClr val="window" lastClr="FFFFFF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advTm="7683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4E6F79-0402-D149-96CF-936E2FBA7503}" type="slidenum">
              <a:rPr lang="en-US" smtClean="0">
                <a:solidFill>
                  <a:srgbClr val="000000"/>
                </a:solidFill>
              </a:rPr>
              <a:pPr/>
              <a:t>28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13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Earthquake Detection in the Cloud</a:t>
            </a:r>
          </a:p>
        </p:txBody>
      </p:sp>
      <p:graphicFrame>
        <p:nvGraphicFramePr>
          <p:cNvPr id="92" name="Table 91"/>
          <p:cNvGraphicFramePr>
            <a:graphicFrameLocks noGrp="1"/>
          </p:cNvGraphicFramePr>
          <p:nvPr/>
        </p:nvGraphicFramePr>
        <p:xfrm>
          <a:off x="838200" y="1301750"/>
          <a:ext cx="6858000" cy="4107872"/>
        </p:xfrm>
        <a:graphic>
          <a:graphicData uri="http://schemas.openxmlformats.org/drawingml/2006/table">
            <a:tbl>
              <a:tblPr firstRow="1" bandRow="1"/>
              <a:tblGrid>
                <a:gridCol w="1714500"/>
                <a:gridCol w="1714500"/>
                <a:gridCol w="1714500"/>
                <a:gridCol w="1714500"/>
              </a:tblGrid>
              <a:tr h="102696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8064A2"/>
                      </a:solidFill>
                    </a:lnR>
                    <a:lnT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12700" cmpd="sng">
                      <a:solidFill>
                        <a:srgbClr val="8064A2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8064A2"/>
                      </a:solidFill>
                    </a:lnR>
                    <a:lnT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12700" cmpd="sng">
                      <a:solidFill>
                        <a:srgbClr val="8064A2"/>
                      </a:solidFill>
                    </a:lnL>
                    <a:lnR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</a:tr>
              <a:tr h="102696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12700" cmpd="sng">
                      <a:solidFill>
                        <a:srgbClr val="8064A2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8064A2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8C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12700" cmpd="sng">
                      <a:solidFill>
                        <a:srgbClr val="8064A2"/>
                      </a:solidFill>
                    </a:lnL>
                    <a:lnR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8064A2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</a:tr>
              <a:tr h="102696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8064A2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12700" cmpd="sng">
                      <a:solidFill>
                        <a:srgbClr val="8064A2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8064A2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8C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12700" cmpd="sng">
                      <a:solidFill>
                        <a:srgbClr val="8064A2"/>
                      </a:solidFill>
                    </a:lnL>
                    <a:lnR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</a:tr>
              <a:tr h="102696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12700" cmpd="sng">
                      <a:solidFill>
                        <a:srgbClr val="8064A2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8064A2"/>
                      </a:solidFill>
                    </a:lnT>
                    <a:lnB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/>
                    </a:p>
                  </a:txBody>
                  <a:tcPr marL="85809" marR="85809" marT="42905" marB="4290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/>
                    </a:p>
                  </a:txBody>
                  <a:tcPr marL="85809" marR="85809" marT="42905" marB="42905">
                    <a:lnL w="12700" cmpd="sng">
                      <a:solidFill>
                        <a:srgbClr val="8064A2"/>
                      </a:solidFill>
                    </a:lnL>
                    <a:lnR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8064A2"/>
                      </a:solidFill>
                    </a:lnT>
                    <a:lnB w="381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F3"/>
                    </a:solidFill>
                  </a:tcPr>
                </a:tc>
              </a:tr>
            </a:tbl>
          </a:graphicData>
        </a:graphic>
      </p:graphicFrame>
      <p:sp>
        <p:nvSpPr>
          <p:cNvPr id="93" name="Oval 92"/>
          <p:cNvSpPr/>
          <p:nvPr/>
        </p:nvSpPr>
        <p:spPr>
          <a:xfrm>
            <a:off x="1371600" y="1476375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1420813" y="1828800"/>
            <a:ext cx="123825" cy="1238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3124200" y="2743200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2292350" y="1495425"/>
            <a:ext cx="123825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3205163" y="1412875"/>
            <a:ext cx="123825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3328988" y="1952625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1835150" y="2782888"/>
            <a:ext cx="125413" cy="1238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2914650" y="2451100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2747963" y="2906713"/>
            <a:ext cx="125412" cy="125412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3536950" y="2698750"/>
            <a:ext cx="123825" cy="125413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3660775" y="2947988"/>
            <a:ext cx="125413" cy="125412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3328988" y="3114675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1835150" y="1662113"/>
            <a:ext cx="125413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2955925" y="3155950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486400" y="3048000"/>
            <a:ext cx="536575" cy="30797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 defTabSz="914400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4/5</a:t>
            </a:r>
          </a:p>
        </p:txBody>
      </p:sp>
      <p:sp>
        <p:nvSpPr>
          <p:cNvPr id="115" name="Oval 114"/>
          <p:cNvSpPr/>
          <p:nvPr/>
        </p:nvSpPr>
        <p:spPr>
          <a:xfrm>
            <a:off x="4430713" y="1438275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5089525" y="1570038"/>
            <a:ext cx="125413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5089525" y="1965325"/>
            <a:ext cx="125413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6607175" y="1906588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6080125" y="2427288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6211888" y="3086100"/>
            <a:ext cx="123825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6738938" y="2492375"/>
            <a:ext cx="125412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6408738" y="2830513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6738938" y="3021013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7134225" y="2757488"/>
            <a:ext cx="125413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1462088" y="3752850"/>
            <a:ext cx="125412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2055813" y="3752850"/>
            <a:ext cx="125412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1660525" y="4075113"/>
            <a:ext cx="123825" cy="125412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2921000" y="3752850"/>
            <a:ext cx="123825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2979738" y="4214813"/>
            <a:ext cx="123825" cy="125412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3638550" y="4075113"/>
            <a:ext cx="125413" cy="125412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5354638" y="3679825"/>
            <a:ext cx="123825" cy="125413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5222875" y="4075113"/>
            <a:ext cx="123825" cy="125412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4892675" y="4208463"/>
            <a:ext cx="123825" cy="1238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5618163" y="4075113"/>
            <a:ext cx="123825" cy="125412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6540500" y="3746500"/>
            <a:ext cx="125413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6870700" y="4075113"/>
            <a:ext cx="125413" cy="125412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1528763" y="4537075"/>
            <a:ext cx="123825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2055813" y="4537075"/>
            <a:ext cx="125412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1066800" y="5130800"/>
            <a:ext cx="123825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2319338" y="5197475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3506788" y="4867275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4629150" y="4735513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5354638" y="5130800"/>
            <a:ext cx="123825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1966913" y="1793875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6738938" y="4933950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5551488" y="2559050"/>
            <a:ext cx="125412" cy="1238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2122488" y="4010025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2716213" y="4083050"/>
            <a:ext cx="123825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3770313" y="3878263"/>
            <a:ext cx="125412" cy="1238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6211888" y="4075113"/>
            <a:ext cx="123825" cy="125412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1725613" y="4933950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3111500" y="4668838"/>
            <a:ext cx="123825" cy="125412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5551488" y="4603750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5024438" y="4933950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5024438" y="4603750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5551488" y="4933950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4364038" y="4603750"/>
            <a:ext cx="125412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5089525" y="5262563"/>
            <a:ext cx="125413" cy="125412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5287963" y="4800600"/>
            <a:ext cx="123825" cy="125413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74" name="5-Point Star 173"/>
          <p:cNvSpPr/>
          <p:nvPr/>
        </p:nvSpPr>
        <p:spPr>
          <a:xfrm>
            <a:off x="4419600" y="2895600"/>
            <a:ext cx="330200" cy="330200"/>
          </a:xfrm>
          <a:prstGeom prst="star5">
            <a:avLst/>
          </a:prstGeom>
          <a:solidFill>
            <a:srgbClr val="4F81BD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3171825" y="1712913"/>
            <a:ext cx="2782888" cy="2782887"/>
          </a:xfrm>
          <a:prstGeom prst="ellipse">
            <a:avLst/>
          </a:prstGeom>
          <a:noFill/>
          <a:ln w="76200" cap="flat" cmpd="thickThin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5551488" y="2954338"/>
            <a:ext cx="125412" cy="125412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5029200" y="3048000"/>
            <a:ext cx="123825" cy="1238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4648200" y="2514600"/>
            <a:ext cx="123825" cy="1238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5181600" y="3200400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b="1" kern="0" dirty="0">
              <a:solidFill>
                <a:sysClr val="window" lastClr="FFFFFF"/>
              </a:solidFill>
            </a:endParaRPr>
          </a:p>
        </p:txBody>
      </p:sp>
      <p:sp>
        <p:nvSpPr>
          <p:cNvPr id="183" name="Oval 182"/>
          <p:cNvSpPr/>
          <p:nvPr/>
        </p:nvSpPr>
        <p:spPr>
          <a:xfrm>
            <a:off x="4419600" y="3581400"/>
            <a:ext cx="123825" cy="1238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84" name="Oval 183"/>
          <p:cNvSpPr/>
          <p:nvPr/>
        </p:nvSpPr>
        <p:spPr>
          <a:xfrm>
            <a:off x="4876800" y="3838575"/>
            <a:ext cx="123825" cy="123825"/>
          </a:xfrm>
          <a:prstGeom prst="ellipse">
            <a:avLst/>
          </a:prstGeom>
          <a:solidFill>
            <a:srgbClr val="AAC477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85" name="Oval 184"/>
          <p:cNvSpPr/>
          <p:nvPr/>
        </p:nvSpPr>
        <p:spPr>
          <a:xfrm>
            <a:off x="4800600" y="3457575"/>
            <a:ext cx="123825" cy="1238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559425" y="4114800"/>
            <a:ext cx="536575" cy="30797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 defTabSz="914400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5/7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981200" y="1981200"/>
            <a:ext cx="536575" cy="30797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 defTabSz="914400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1/5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981200" y="3044825"/>
            <a:ext cx="536575" cy="30797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 defTabSz="914400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1/1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730625" y="3048000"/>
            <a:ext cx="536575" cy="30797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 defTabSz="914400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2/8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03650" y="4011613"/>
            <a:ext cx="536575" cy="30797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 defTabSz="914400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1/5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7848600" y="1295400"/>
            <a:ext cx="1371600" cy="707886"/>
            <a:chOff x="7848600" y="1295400"/>
            <a:chExt cx="1371600" cy="707886"/>
          </a:xfrm>
        </p:grpSpPr>
        <p:sp>
          <p:nvSpPr>
            <p:cNvPr id="87" name="TextBox 86"/>
            <p:cNvSpPr txBox="1"/>
            <p:nvPr/>
          </p:nvSpPr>
          <p:spPr bwMode="auto">
            <a:xfrm>
              <a:off x="8066088" y="1295400"/>
              <a:ext cx="115411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400">
                <a:defRPr/>
              </a:pPr>
              <a:r>
                <a:rPr lang="en-US" sz="2000" kern="0" dirty="0" smtClean="0">
                  <a:solidFill>
                    <a:sysClr val="windowText" lastClr="000000"/>
                  </a:solidFill>
                </a:rPr>
                <a:t>No pick  </a:t>
              </a:r>
              <a:endParaRPr lang="en-US" sz="2000" kern="0" dirty="0">
                <a:solidFill>
                  <a:sysClr val="windowText" lastClr="000000"/>
                </a:solidFill>
              </a:endParaRPr>
            </a:p>
            <a:p>
              <a:pPr defTabSz="914400">
                <a:defRPr/>
              </a:pPr>
              <a:r>
                <a:rPr lang="en-US" sz="2000" kern="0" dirty="0" smtClean="0">
                  <a:solidFill>
                    <a:sysClr val="windowText" lastClr="000000"/>
                  </a:solidFill>
                </a:rPr>
                <a:t>Pick</a:t>
              </a:r>
              <a:endParaRPr lang="en-US" sz="20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7848600" y="1398588"/>
              <a:ext cx="228600" cy="228600"/>
            </a:xfrm>
            <a:prstGeom prst="ellipse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en-US" sz="2400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7848600" y="1703388"/>
              <a:ext cx="228600" cy="228600"/>
            </a:xfrm>
            <a:prstGeom prst="ellipse">
              <a:avLst/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en-US" sz="2400" kern="0">
                <a:solidFill>
                  <a:sysClr val="window" lastClr="FFFFFF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advTm="6595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1842-5998-49A9-B81E-026DB31C3893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300adroid_200phidget.avi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" y="11582"/>
            <a:ext cx="6860138" cy="68464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31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Earthquake Detection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29400" y="624840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skyhookwireless.com</a:t>
            </a:r>
          </a:p>
        </p:txBody>
      </p:sp>
      <p:pic>
        <p:nvPicPr>
          <p:cNvPr id="7" name="Picture 6" descr="skyhook-newYork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7800" y="3048000"/>
            <a:ext cx="3581400" cy="33009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381000" y="1143000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Smart phones have accelerometers, GPS, gyroscopes. Potentially excellent seismic sensors.</a:t>
            </a:r>
          </a:p>
        </p:txBody>
      </p:sp>
      <p:pic>
        <p:nvPicPr>
          <p:cNvPr id="11" name="Picture 10" descr="htc.jpeg"/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24800" y="1219200"/>
            <a:ext cx="914400" cy="15838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1000" y="2362200"/>
            <a:ext cx="441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Smart phones densely cover urban areas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" y="3581400"/>
            <a:ext cx="457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How to scale to city-wide network? e.g. 1M phones?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4800" y="4837093"/>
            <a:ext cx="457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How to detect rare events from noisy, uncertain sensors?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1842-5998-49A9-B81E-026DB31C389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Shake Table Validation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-76200" y="1371600"/>
            <a:ext cx="5181600" cy="1600200"/>
          </a:xfrm>
        </p:spPr>
        <p:txBody>
          <a:bodyPr/>
          <a:lstStyle/>
          <a:p>
            <a:pPr indent="0">
              <a:buNone/>
            </a:pPr>
            <a:r>
              <a:rPr lang="en-US" dirty="0" smtClean="0"/>
              <a:t>Empirically compared sensors and tested pick algorithm on historic M6-8 quakes.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</p:txBody>
      </p:sp>
      <p:pic>
        <p:nvPicPr>
          <p:cNvPr id="5" name="Picture 4" descr="st_backpack_4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400" y="1295400"/>
            <a:ext cx="3764280" cy="2823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 Placeholder 3"/>
          <p:cNvSpPr txBox="1">
            <a:spLocks/>
          </p:cNvSpPr>
          <p:nvPr/>
        </p:nvSpPr>
        <p:spPr>
          <a:xfrm>
            <a:off x="-152400" y="2971800"/>
            <a:ext cx="48768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6 events triggered picks from the phones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4567535"/>
            <a:ext cx="3124200" cy="2214265"/>
            <a:chOff x="0" y="4567535"/>
            <a:chExt cx="3124200" cy="2214265"/>
          </a:xfrm>
        </p:grpSpPr>
        <p:pic>
          <p:nvPicPr>
            <p:cNvPr id="6" name="Picture 5" descr="episensor_record_2.png"/>
            <p:cNvPicPr>
              <a:picLocks noChangeAspect="1"/>
            </p:cNvPicPr>
            <p:nvPr/>
          </p:nvPicPr>
          <p:blipFill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83" t="21799" r="31314" b="5586"/>
            <a:stretch>
              <a:fillRect/>
            </a:stretch>
          </p:blipFill>
          <p:spPr>
            <a:xfrm>
              <a:off x="0" y="4800600"/>
              <a:ext cx="3124200" cy="19812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81000" y="4567535"/>
              <a:ext cx="175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solidFill>
                    <a:schemeClr val="bg1">
                      <a:lumMod val="50000"/>
                    </a:schemeClr>
                  </a:solidFill>
                </a:rPr>
                <a:t>Episensor</a:t>
              </a:r>
              <a:endParaRPr lang="en-US" sz="24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24200" y="4567535"/>
            <a:ext cx="2895600" cy="2290465"/>
            <a:chOff x="3124200" y="4567535"/>
            <a:chExt cx="2895600" cy="2290465"/>
          </a:xfrm>
        </p:grpSpPr>
        <p:pic>
          <p:nvPicPr>
            <p:cNvPr id="8" name="Picture 7" descr="android_table_record_2.png"/>
            <p:cNvPicPr>
              <a:picLocks noChangeAspect="1"/>
            </p:cNvPicPr>
            <p:nvPr/>
          </p:nvPicPr>
          <p:blipFill>
            <a:blip r:embed="rId4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9366" t="26404" r="31314" b="3774"/>
            <a:stretch>
              <a:fillRect/>
            </a:stretch>
          </p:blipFill>
          <p:spPr>
            <a:xfrm>
              <a:off x="3124200" y="4953000"/>
              <a:ext cx="2895600" cy="19050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276600" y="4567535"/>
              <a:ext cx="2590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Phone on table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150166" y="4567535"/>
            <a:ext cx="2917634" cy="2261090"/>
            <a:chOff x="6150166" y="4567535"/>
            <a:chExt cx="2917634" cy="2261090"/>
          </a:xfrm>
        </p:grpSpPr>
        <p:pic>
          <p:nvPicPr>
            <p:cNvPr id="7" name="Picture 6" descr="android_backpack_record_2.png"/>
            <p:cNvPicPr>
              <a:picLocks noChangeAspect="1"/>
            </p:cNvPicPr>
            <p:nvPr/>
          </p:nvPicPr>
          <p:blipFill>
            <a:blip r:embed="rId5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9366" t="25498" r="31314" b="4680"/>
            <a:stretch>
              <a:fillRect/>
            </a:stretch>
          </p:blipFill>
          <p:spPr>
            <a:xfrm>
              <a:off x="6150166" y="4923625"/>
              <a:ext cx="2895600" cy="19050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248400" y="4567535"/>
              <a:ext cx="2819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Phone in backpack</a:t>
              </a:r>
            </a:p>
          </p:txBody>
        </p:sp>
      </p:grpSp>
      <p:sp>
        <p:nvSpPr>
          <p:cNvPr id="14" name="Oval 13"/>
          <p:cNvSpPr/>
          <p:nvPr/>
        </p:nvSpPr>
        <p:spPr>
          <a:xfrm>
            <a:off x="5791200" y="2667000"/>
            <a:ext cx="838200" cy="76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748051" y="1806766"/>
            <a:ext cx="914400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934200" y="2612834"/>
            <a:ext cx="838200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73617" y="2362200"/>
            <a:ext cx="838200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1842-5998-49A9-B81E-026DB31C389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Baja 7.2 Simulation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April 4, 2010 Baja M7.2. 60-160km</a:t>
            </a:r>
            <a:endParaRPr lang="en-US" dirty="0"/>
          </a:p>
        </p:txBody>
      </p:sp>
      <p:pic>
        <p:nvPicPr>
          <p:cNvPr id="5" name="Picture 4" descr="detect_baja_100_v2.png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84" t="4639" r="6959"/>
          <a:stretch>
            <a:fillRect/>
          </a:stretch>
        </p:blipFill>
        <p:spPr>
          <a:xfrm>
            <a:off x="1676400" y="1868509"/>
            <a:ext cx="6000924" cy="46846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0" y="3124200"/>
            <a:ext cx="1066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Anomaly</a:t>
            </a:r>
          </a:p>
        </p:txBody>
      </p:sp>
      <p:sp>
        <p:nvSpPr>
          <p:cNvPr id="7" name="Rectangle 6"/>
          <p:cNvSpPr/>
          <p:nvPr/>
        </p:nvSpPr>
        <p:spPr>
          <a:xfrm>
            <a:off x="3962400" y="4976150"/>
            <a:ext cx="20574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43400" y="47244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Anticipated Anomaly Detection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1842-5998-49A9-B81E-026DB31C389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28600" y="1295400"/>
            <a:ext cx="8229600" cy="609600"/>
          </a:xfrm>
        </p:spPr>
        <p:txBody>
          <a:bodyPr/>
          <a:lstStyle/>
          <a:p>
            <a:pPr marL="173038">
              <a:buFont typeface="Arial" pitchFamily="34" charset="0"/>
              <a:buChar char="•"/>
            </a:pPr>
            <a:r>
              <a:rPr lang="en-US" dirty="0" smtClean="0"/>
              <a:t> Decentralized Anomaly Detection for Rare Events.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286000" y="5867400"/>
            <a:ext cx="441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 sure to visit the demo!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18440" y="2008771"/>
            <a:ext cx="8544560" cy="648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6075" marR="0" lvl="0" indent="-1635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Learn decision rules to control messages, false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alarms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840" y="2761045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lvl="0" indent="-173038">
              <a:buFont typeface="Arial" pitchFamily="34" charset="0"/>
              <a:buChar char="•"/>
            </a:pPr>
            <a:r>
              <a:rPr lang="en-US" sz="2800" dirty="0" smtClean="0"/>
              <a:t>Conservative estimates of sensor performance lower bounds system detection rate.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0840" y="3818923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lvl="0" indent="-173038">
              <a:buFont typeface="Arial" pitchFamily="34" charset="0"/>
              <a:buChar char="•"/>
            </a:pPr>
            <a:r>
              <a:rPr lang="en-US" sz="2800" dirty="0" smtClean="0"/>
              <a:t>Network implemented with USB sensors, Android phones, App Engine cloud fusion center.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0840" y="4876801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lvl="0" indent="-173038">
              <a:buFont typeface="Arial" pitchFamily="34" charset="0"/>
              <a:buChar char="•"/>
            </a:pPr>
            <a:r>
              <a:rPr lang="en-US" sz="2800" dirty="0" smtClean="0"/>
              <a:t> Performs well on simulations and shake table experiments.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1842-5998-49A9-B81E-026DB31C389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Classical Hypothesis Testing</a:t>
            </a:r>
            <a:endParaRPr lang="en-US" dirty="0"/>
          </a:p>
        </p:txBody>
      </p:sp>
      <p:pic>
        <p:nvPicPr>
          <p:cNvPr id="7" name="Picture 6" descr="motorola-droid2.jpg"/>
          <p:cNvPicPr>
            <a:picLocks noChangeAspect="1"/>
          </p:cNvPicPr>
          <p:nvPr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800" y="5461000"/>
            <a:ext cx="564515" cy="990600"/>
          </a:xfrm>
          <a:prstGeom prst="rect">
            <a:avLst/>
          </a:prstGeom>
        </p:spPr>
      </p:pic>
      <p:pic>
        <p:nvPicPr>
          <p:cNvPr id="8" name="Picture 7" descr="htc.jpeg"/>
          <p:cNvPicPr>
            <a:picLocks noChangeAspect="1"/>
          </p:cNvPicPr>
          <p:nvPr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201844" y="5461000"/>
            <a:ext cx="619026" cy="1072242"/>
          </a:xfrm>
          <a:prstGeom prst="rect">
            <a:avLst/>
          </a:prstGeom>
        </p:spPr>
      </p:pic>
      <p:pic>
        <p:nvPicPr>
          <p:cNvPr id="9" name="Picture 8" descr="iphone4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91400" y="5461000"/>
            <a:ext cx="609600" cy="1168400"/>
          </a:xfrm>
          <a:prstGeom prst="rect">
            <a:avLst/>
          </a:prstGeom>
        </p:spPr>
      </p:pic>
      <p:pic>
        <p:nvPicPr>
          <p:cNvPr id="19" name="Picture 18" descr="timeSeries.jpg"/>
          <p:cNvPicPr>
            <a:picLocks noChangeAspect="1"/>
          </p:cNvPicPr>
          <p:nvPr/>
        </p:nvPicPr>
        <p:blipFill>
          <a:blip r:embed="rId8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5200" y="4672012"/>
            <a:ext cx="838200" cy="838200"/>
          </a:xfrm>
          <a:prstGeom prst="rect">
            <a:avLst/>
          </a:prstGeom>
        </p:spPr>
      </p:pic>
      <p:pic>
        <p:nvPicPr>
          <p:cNvPr id="20" name="Picture 19" descr="timeSeries.jpg"/>
          <p:cNvPicPr>
            <a:picLocks noChangeAspect="1"/>
          </p:cNvPicPr>
          <p:nvPr/>
        </p:nvPicPr>
        <p:blipFill>
          <a:blip r:embed="rId9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178109" y="4343400"/>
            <a:ext cx="711582" cy="1166812"/>
          </a:xfrm>
          <a:prstGeom prst="rect">
            <a:avLst/>
          </a:prstGeom>
        </p:spPr>
      </p:pic>
      <p:pic>
        <p:nvPicPr>
          <p:cNvPr id="25" name="Picture 24" descr="timeSeries.jpg"/>
          <p:cNvPicPr>
            <a:picLocks noChangeAspect="1"/>
          </p:cNvPicPr>
          <p:nvPr/>
        </p:nvPicPr>
        <p:blipFill>
          <a:blip r:embed="rId10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90600" y="4824412"/>
            <a:ext cx="762000" cy="685800"/>
          </a:xfrm>
          <a:prstGeom prst="rect">
            <a:avLst/>
          </a:prstGeom>
        </p:spPr>
      </p:pic>
      <p:pic>
        <p:nvPicPr>
          <p:cNvPr id="48" name="Picture 47" descr="thoughtBubble_Side2.GIF"/>
          <p:cNvPicPr>
            <a:picLocks noChangeAspect="1"/>
          </p:cNvPicPr>
          <p:nvPr/>
        </p:nvPicPr>
        <p:blipFill>
          <a:blip r:embed="rId11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9" r="22240" b="31449"/>
          <a:stretch>
            <a:fillRect/>
          </a:stretch>
        </p:blipFill>
        <p:spPr>
          <a:xfrm flipV="1">
            <a:off x="1295400" y="2209797"/>
            <a:ext cx="6172200" cy="1433047"/>
          </a:xfrm>
          <a:prstGeom prst="rect">
            <a:avLst/>
          </a:prstGeom>
        </p:spPr>
      </p:pic>
      <p:sp>
        <p:nvSpPr>
          <p:cNvPr id="4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28600" y="1143000"/>
            <a:ext cx="8610600" cy="914400"/>
          </a:xfrm>
        </p:spPr>
        <p:txBody>
          <a:bodyPr>
            <a:noAutofit/>
          </a:bodyPr>
          <a:lstStyle/>
          <a:p>
            <a:r>
              <a:rPr lang="en-US" dirty="0" smtClean="0"/>
              <a:t>Naïve: send all accelerometer data to fusion center that decides </a:t>
            </a:r>
            <a:r>
              <a:rPr lang="en-US" b="1" i="1" dirty="0" smtClean="0"/>
              <a:t>Quake</a:t>
            </a:r>
            <a:r>
              <a:rPr lang="en-US" dirty="0" smtClean="0"/>
              <a:t> (</a:t>
            </a:r>
            <a:r>
              <a:rPr lang="en-US" i="1" dirty="0" smtClean="0"/>
              <a:t>E</a:t>
            </a:r>
            <a:r>
              <a:rPr lang="en-US" dirty="0" smtClean="0"/>
              <a:t> = 1) vs. </a:t>
            </a:r>
            <a:r>
              <a:rPr lang="en-US" b="1" i="1" dirty="0" smtClean="0"/>
              <a:t>No Quake </a:t>
            </a:r>
            <a:r>
              <a:rPr lang="en-US" dirty="0" smtClean="0"/>
              <a:t>(</a:t>
            </a:r>
            <a:r>
              <a:rPr lang="en-US" i="1" dirty="0" smtClean="0"/>
              <a:t>E</a:t>
            </a:r>
            <a:r>
              <a:rPr lang="en-US" dirty="0" smtClean="0"/>
              <a:t> = 0) </a:t>
            </a:r>
          </a:p>
        </p:txBody>
      </p:sp>
      <p:pic>
        <p:nvPicPr>
          <p:cNvPr id="17" name="Picture 1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2751" y="2610805"/>
            <a:ext cx="3436049" cy="663893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609600" y="4267200"/>
            <a:ext cx="861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1M phones produce 30TB of acceleration data a day!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Centralized solution does not scale.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15200" y="36576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Fusion Center</a:t>
            </a:r>
          </a:p>
        </p:txBody>
      </p:sp>
      <p:pic>
        <p:nvPicPr>
          <p:cNvPr id="21" name="Picture 11"/>
          <p:cNvPicPr>
            <a:picLocks noChangeAspect="1" noChangeArrowheads="1"/>
          </p:cNvPicPr>
          <p:nvPr/>
        </p:nvPicPr>
        <p:blipFill>
          <a:blip r:embed="rId1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32121" y="2895600"/>
            <a:ext cx="2511879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3" name="Picture 22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0448" y="3733800"/>
            <a:ext cx="3730752" cy="306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2.22222E-6 L 0.125 -0.297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0" y="-149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0.09583 -0.296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00" y="-148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0.3125 -0.3090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00" y="-15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10" cstate="email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3200" y="4419600"/>
            <a:ext cx="2362200" cy="129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2" name="Picture 5"/>
          <p:cNvPicPr>
            <a:picLocks noChangeAspect="1" noChangeArrowheads="1"/>
          </p:cNvPicPr>
          <p:nvPr/>
        </p:nvPicPr>
        <p:blipFill>
          <a:blip r:embed="rId10" cstate="email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4419600"/>
            <a:ext cx="2362200" cy="129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1842-5998-49A9-B81E-026DB31C389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Decentralized Hypothesis Testing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28600" y="1143000"/>
            <a:ext cx="8610600" cy="1066800"/>
          </a:xfrm>
        </p:spPr>
        <p:txBody>
          <a:bodyPr/>
          <a:lstStyle/>
          <a:p>
            <a:r>
              <a:rPr lang="en-US" dirty="0" smtClean="0"/>
              <a:t>Each sensor tests </a:t>
            </a:r>
            <a:r>
              <a:rPr lang="en-US" b="1" i="1" dirty="0" smtClean="0"/>
              <a:t>Quake</a:t>
            </a:r>
            <a:r>
              <a:rPr lang="en-US" dirty="0" smtClean="0"/>
              <a:t> (</a:t>
            </a:r>
            <a:r>
              <a:rPr lang="en-US" i="1" dirty="0" smtClean="0"/>
              <a:t>E</a:t>
            </a:r>
            <a:r>
              <a:rPr lang="en-US" dirty="0" smtClean="0"/>
              <a:t> = 1) vs. </a:t>
            </a:r>
            <a:r>
              <a:rPr lang="en-US" b="1" i="1" dirty="0" smtClean="0"/>
              <a:t>No Quake </a:t>
            </a:r>
            <a:r>
              <a:rPr lang="en-US" dirty="0" smtClean="0"/>
              <a:t>(</a:t>
            </a:r>
            <a:r>
              <a:rPr lang="en-US" i="1" dirty="0" smtClean="0"/>
              <a:t>E</a:t>
            </a:r>
            <a:r>
              <a:rPr lang="en-US" dirty="0" smtClean="0"/>
              <a:t> = 0) and sends a signal </a:t>
            </a:r>
            <a:r>
              <a:rPr lang="en-US" i="1" dirty="0" smtClean="0"/>
              <a:t>m</a:t>
            </a:r>
            <a:r>
              <a:rPr lang="en-US" dirty="0" smtClean="0"/>
              <a:t> to the fusion center. </a:t>
            </a:r>
          </a:p>
        </p:txBody>
      </p:sp>
      <p:pic>
        <p:nvPicPr>
          <p:cNvPr id="7" name="Picture 6" descr="motorola-droid2.jpg"/>
          <p:cNvPicPr>
            <a:picLocks noChangeAspect="1"/>
          </p:cNvPicPr>
          <p:nvPr/>
        </p:nvPicPr>
        <p:blipFill>
          <a:blip r:embed="rId11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800" y="5613400"/>
            <a:ext cx="564515" cy="990600"/>
          </a:xfrm>
          <a:prstGeom prst="rect">
            <a:avLst/>
          </a:prstGeom>
        </p:spPr>
      </p:pic>
      <p:pic>
        <p:nvPicPr>
          <p:cNvPr id="8" name="Picture 7" descr="htc.jpeg"/>
          <p:cNvPicPr>
            <a:picLocks noChangeAspect="1"/>
          </p:cNvPicPr>
          <p:nvPr/>
        </p:nvPicPr>
        <p:blipFill>
          <a:blip r:embed="rId1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201844" y="5613400"/>
            <a:ext cx="619026" cy="1072242"/>
          </a:xfrm>
          <a:prstGeom prst="rect">
            <a:avLst/>
          </a:prstGeom>
        </p:spPr>
      </p:pic>
      <p:pic>
        <p:nvPicPr>
          <p:cNvPr id="9" name="Picture 8" descr="iphone4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91400" y="5562600"/>
            <a:ext cx="609600" cy="1168400"/>
          </a:xfrm>
          <a:prstGeom prst="rect">
            <a:avLst/>
          </a:prstGeom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10" cstate="email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4419600"/>
            <a:ext cx="2362200" cy="129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3" name="Picture 42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3955732"/>
            <a:ext cx="1163003" cy="311468"/>
          </a:xfrm>
          <a:prstGeom prst="rect">
            <a:avLst/>
          </a:prstGeom>
        </p:spPr>
      </p:pic>
      <p:pic>
        <p:nvPicPr>
          <p:cNvPr id="44" name="Picture 43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00" y="3955732"/>
            <a:ext cx="1180148" cy="311468"/>
          </a:xfrm>
          <a:prstGeom prst="rect">
            <a:avLst/>
          </a:prstGeom>
        </p:spPr>
      </p:pic>
      <p:pic>
        <p:nvPicPr>
          <p:cNvPr id="45" name="Picture 44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3955732"/>
            <a:ext cx="1163003" cy="317183"/>
          </a:xfrm>
          <a:prstGeom prst="rect">
            <a:avLst/>
          </a:prstGeom>
        </p:spPr>
      </p:pic>
      <p:pic>
        <p:nvPicPr>
          <p:cNvPr id="46" name="Picture 45" descr="timeSeries.jpg"/>
          <p:cNvPicPr>
            <a:picLocks noChangeAspect="1"/>
          </p:cNvPicPr>
          <p:nvPr/>
        </p:nvPicPr>
        <p:blipFill>
          <a:blip r:embed="rId1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5200" y="4443412"/>
            <a:ext cx="838200" cy="838200"/>
          </a:xfrm>
          <a:prstGeom prst="rect">
            <a:avLst/>
          </a:prstGeom>
        </p:spPr>
      </p:pic>
      <p:pic>
        <p:nvPicPr>
          <p:cNvPr id="47" name="Picture 46" descr="timeSeries.jpg"/>
          <p:cNvPicPr>
            <a:picLocks noChangeAspect="1"/>
          </p:cNvPicPr>
          <p:nvPr/>
        </p:nvPicPr>
        <p:blipFill>
          <a:blip r:embed="rId18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178109" y="4114800"/>
            <a:ext cx="711582" cy="1166812"/>
          </a:xfrm>
          <a:prstGeom prst="rect">
            <a:avLst/>
          </a:prstGeom>
        </p:spPr>
      </p:pic>
      <p:pic>
        <p:nvPicPr>
          <p:cNvPr id="48" name="Picture 47" descr="timeSeries.jpg"/>
          <p:cNvPicPr>
            <a:picLocks noChangeAspect="1"/>
          </p:cNvPicPr>
          <p:nvPr/>
        </p:nvPicPr>
        <p:blipFill>
          <a:blip r:embed="rId19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90600" y="4595812"/>
            <a:ext cx="762000" cy="685800"/>
          </a:xfrm>
          <a:prstGeom prst="rect">
            <a:avLst/>
          </a:prstGeom>
        </p:spPr>
      </p:pic>
      <p:pic>
        <p:nvPicPr>
          <p:cNvPr id="27" name="Picture 26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4648200"/>
            <a:ext cx="1850898" cy="546735"/>
          </a:xfrm>
          <a:prstGeom prst="rect">
            <a:avLst/>
          </a:prstGeom>
        </p:spPr>
      </p:pic>
      <p:pic>
        <p:nvPicPr>
          <p:cNvPr id="28" name="Picture 27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7600" y="4648200"/>
            <a:ext cx="1850898" cy="546735"/>
          </a:xfrm>
          <a:prstGeom prst="rect">
            <a:avLst/>
          </a:prstGeom>
        </p:spPr>
      </p:pic>
      <p:pic>
        <p:nvPicPr>
          <p:cNvPr id="29" name="Picture 28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8856" y="4648200"/>
            <a:ext cx="1850898" cy="546735"/>
          </a:xfrm>
          <a:prstGeom prst="rect">
            <a:avLst/>
          </a:prstGeom>
        </p:spPr>
      </p:pic>
      <p:pic>
        <p:nvPicPr>
          <p:cNvPr id="23" name="Picture 11"/>
          <p:cNvPicPr>
            <a:picLocks noChangeAspect="1" noChangeArrowheads="1"/>
          </p:cNvPicPr>
          <p:nvPr/>
        </p:nvPicPr>
        <p:blipFill>
          <a:blip r:embed="rId21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32121" y="2895600"/>
            <a:ext cx="2511879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5" name="Picture 24" descr="thoughtBubble_Side2.GIF"/>
          <p:cNvPicPr>
            <a:picLocks noChangeAspect="1"/>
          </p:cNvPicPr>
          <p:nvPr/>
        </p:nvPicPr>
        <p:blipFill>
          <a:blip r:embed="rId2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9" r="22240" b="31449"/>
          <a:stretch>
            <a:fillRect/>
          </a:stretch>
        </p:blipFill>
        <p:spPr>
          <a:xfrm flipV="1">
            <a:off x="2743199" y="2286000"/>
            <a:ext cx="4267201" cy="1371600"/>
          </a:xfrm>
          <a:prstGeom prst="rect">
            <a:avLst/>
          </a:prstGeom>
        </p:spPr>
      </p:pic>
      <p:pic>
        <p:nvPicPr>
          <p:cNvPr id="26" name="Picture 25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2419" y="2685670"/>
            <a:ext cx="2487168" cy="66713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33400" y="35814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“pick”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35814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“pick”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0.25313 -0.1662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00" y="-83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022E-16 L -0.23854 -0.1666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00" y="-8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1" grpId="0"/>
      <p:bldP spid="3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"/>
          <p:cNvPicPr>
            <a:picLocks noChangeAspect="1" noChangeArrowheads="1"/>
          </p:cNvPicPr>
          <p:nvPr/>
        </p:nvPicPr>
        <p:blipFill>
          <a:blip r:embed="rId7" cstate="email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4419600"/>
            <a:ext cx="2362200" cy="129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7" cstate="email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4419600"/>
            <a:ext cx="2362200" cy="129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9" name="Rectangle 28"/>
          <p:cNvSpPr/>
          <p:nvPr/>
        </p:nvSpPr>
        <p:spPr>
          <a:xfrm>
            <a:off x="588520" y="4604658"/>
            <a:ext cx="1219200" cy="304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1842-5998-49A9-B81E-026DB31C389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Decentralized Hypothesis Testing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28600" y="1143000"/>
            <a:ext cx="8610600" cy="1066800"/>
          </a:xfrm>
        </p:spPr>
        <p:txBody>
          <a:bodyPr/>
          <a:lstStyle/>
          <a:p>
            <a:r>
              <a:rPr lang="en-US" dirty="0" smtClean="0"/>
              <a:t>Each sensor tests </a:t>
            </a:r>
            <a:r>
              <a:rPr lang="en-US" b="1" i="1" dirty="0" smtClean="0"/>
              <a:t>Quake</a:t>
            </a:r>
            <a:r>
              <a:rPr lang="en-US" dirty="0" smtClean="0"/>
              <a:t> (</a:t>
            </a:r>
            <a:r>
              <a:rPr lang="en-US" i="1" dirty="0" smtClean="0"/>
              <a:t>E</a:t>
            </a:r>
            <a:r>
              <a:rPr lang="en-US" dirty="0" smtClean="0"/>
              <a:t> = 1) vs. </a:t>
            </a:r>
            <a:r>
              <a:rPr lang="en-US" b="1" i="1" dirty="0" smtClean="0"/>
              <a:t>No Quake </a:t>
            </a:r>
            <a:r>
              <a:rPr lang="en-US" dirty="0" smtClean="0"/>
              <a:t>(</a:t>
            </a:r>
            <a:r>
              <a:rPr lang="en-US" i="1" dirty="0" smtClean="0"/>
              <a:t>E</a:t>
            </a:r>
            <a:r>
              <a:rPr lang="en-US" dirty="0" smtClean="0"/>
              <a:t> = 0) and sends a signal </a:t>
            </a:r>
            <a:r>
              <a:rPr lang="en-US" i="1" dirty="0" smtClean="0"/>
              <a:t>m</a:t>
            </a:r>
            <a:r>
              <a:rPr lang="en-US" dirty="0" smtClean="0"/>
              <a:t> to the fusion center. </a:t>
            </a:r>
          </a:p>
        </p:txBody>
      </p:sp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7" cstate="email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3200" y="4419600"/>
            <a:ext cx="2362200" cy="129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8" name="Picture 2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8856" y="4648200"/>
            <a:ext cx="1850898" cy="546735"/>
          </a:xfrm>
          <a:prstGeom prst="rect">
            <a:avLst/>
          </a:prstGeom>
        </p:spPr>
      </p:pic>
      <p:pic>
        <p:nvPicPr>
          <p:cNvPr id="26" name="Picture 2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7600" y="4648200"/>
            <a:ext cx="1850898" cy="546735"/>
          </a:xfrm>
          <a:prstGeom prst="rect">
            <a:avLst/>
          </a:prstGeom>
        </p:spPr>
      </p:pic>
      <p:pic>
        <p:nvPicPr>
          <p:cNvPr id="40" name="Picture 39" descr="thoughtBubble_Side2.GIF"/>
          <p:cNvPicPr>
            <a:picLocks noChangeAspect="1"/>
          </p:cNvPicPr>
          <p:nvPr/>
        </p:nvPicPr>
        <p:blipFill>
          <a:blip r:embed="rId9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9" r="22240" b="31449"/>
          <a:stretch>
            <a:fillRect/>
          </a:stretch>
        </p:blipFill>
        <p:spPr>
          <a:xfrm flipV="1">
            <a:off x="2743199" y="2286000"/>
            <a:ext cx="4267201" cy="1371600"/>
          </a:xfrm>
          <a:prstGeom prst="rect">
            <a:avLst/>
          </a:prstGeom>
        </p:spPr>
      </p:pic>
      <p:pic>
        <p:nvPicPr>
          <p:cNvPr id="7" name="Picture 6" descr="motorola-droid2.jpg"/>
          <p:cNvPicPr>
            <a:picLocks noChangeAspect="1"/>
          </p:cNvPicPr>
          <p:nvPr/>
        </p:nvPicPr>
        <p:blipFill>
          <a:blip r:embed="rId10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800" y="5613400"/>
            <a:ext cx="564515" cy="990600"/>
          </a:xfrm>
          <a:prstGeom prst="rect">
            <a:avLst/>
          </a:prstGeom>
        </p:spPr>
      </p:pic>
      <p:pic>
        <p:nvPicPr>
          <p:cNvPr id="8" name="Picture 7" descr="htc.jpeg"/>
          <p:cNvPicPr>
            <a:picLocks noChangeAspect="1"/>
          </p:cNvPicPr>
          <p:nvPr/>
        </p:nvPicPr>
        <p:blipFill>
          <a:blip r:embed="rId11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201844" y="5613400"/>
            <a:ext cx="619026" cy="1072242"/>
          </a:xfrm>
          <a:prstGeom prst="rect">
            <a:avLst/>
          </a:prstGeom>
        </p:spPr>
      </p:pic>
      <p:pic>
        <p:nvPicPr>
          <p:cNvPr id="9" name="Picture 8" descr="iphone4.jp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91400" y="5562600"/>
            <a:ext cx="609600" cy="1168400"/>
          </a:xfrm>
          <a:prstGeom prst="rect">
            <a:avLst/>
          </a:prstGeom>
        </p:spPr>
      </p:pic>
      <p:pic>
        <p:nvPicPr>
          <p:cNvPr id="23" name="Picture 22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2419" y="2685670"/>
            <a:ext cx="2487168" cy="667131"/>
          </a:xfrm>
          <a:prstGeom prst="rect">
            <a:avLst/>
          </a:prstGeom>
        </p:spPr>
      </p:pic>
      <p:pic>
        <p:nvPicPr>
          <p:cNvPr id="41" name="Picture 11"/>
          <p:cNvPicPr>
            <a:picLocks noChangeAspect="1" noChangeArrowheads="1"/>
          </p:cNvPicPr>
          <p:nvPr/>
        </p:nvPicPr>
        <p:blipFill>
          <a:blip r:embed="rId1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32121" y="2895600"/>
            <a:ext cx="2511879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5" name="Picture 24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4648200"/>
            <a:ext cx="1850898" cy="546735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533400" y="1179493"/>
            <a:ext cx="7924800" cy="954107"/>
            <a:chOff x="533400" y="7046893"/>
            <a:chExt cx="7924800" cy="954107"/>
          </a:xfrm>
        </p:grpSpPr>
        <p:sp>
          <p:nvSpPr>
            <p:cNvPr id="55" name="Rectangle 54"/>
            <p:cNvSpPr/>
            <p:nvPr/>
          </p:nvSpPr>
          <p:spPr>
            <a:xfrm>
              <a:off x="609600" y="7046893"/>
              <a:ext cx="78486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33400" y="7046893"/>
              <a:ext cx="78486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 smtClean="0"/>
                <a:t>Tsitsiklis</a:t>
              </a:r>
              <a:r>
                <a:rPr lang="en-US" sz="2800" b="1" dirty="0" smtClean="0"/>
                <a:t> 88</a:t>
              </a:r>
              <a:r>
                <a:rPr lang="en-US" sz="2800" dirty="0" smtClean="0"/>
                <a:t>: Hierarchical hypothesis test is optimal for decentralized, conditionally </a:t>
              </a:r>
              <a:r>
                <a:rPr lang="en-US" sz="2800" dirty="0" err="1" smtClean="0"/>
                <a:t>i.i.d</a:t>
              </a:r>
              <a:r>
                <a:rPr lang="en-US" sz="2800" dirty="0" smtClean="0"/>
                <a:t>. variables.</a:t>
              </a:r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rot="5400000">
            <a:off x="1027906" y="4380706"/>
            <a:ext cx="533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2400" y="3236893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Likelihood of data during quake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" grpId="0" build="p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7" cstate="email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1930400"/>
            <a:ext cx="3124200" cy="144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2" name="Rectangle 21"/>
          <p:cNvSpPr/>
          <p:nvPr/>
        </p:nvSpPr>
        <p:spPr>
          <a:xfrm>
            <a:off x="685800" y="2514600"/>
            <a:ext cx="19050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85800" y="2172237"/>
            <a:ext cx="1905000" cy="304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1842-5998-49A9-B81E-026DB31C389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Rare Events</a:t>
            </a:r>
            <a:endParaRPr lang="en-US" dirty="0"/>
          </a:p>
        </p:txBody>
      </p:sp>
      <p:pic>
        <p:nvPicPr>
          <p:cNvPr id="16" name="Picture 15" descr="motorola-droid2.jpg"/>
          <p:cNvPicPr>
            <a:picLocks noChangeAspect="1"/>
          </p:cNvPicPr>
          <p:nvPr/>
        </p:nvPicPr>
        <p:blipFill>
          <a:blip r:embed="rId8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7799" y="3200400"/>
            <a:ext cx="564515" cy="990600"/>
          </a:xfrm>
          <a:prstGeom prst="rect">
            <a:avLst/>
          </a:prstGeom>
        </p:spPr>
      </p:pic>
      <p:pic>
        <p:nvPicPr>
          <p:cNvPr id="20" name="Picture 1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600" y="2221863"/>
            <a:ext cx="1850898" cy="546735"/>
          </a:xfrm>
          <a:prstGeom prst="rect">
            <a:avLst/>
          </a:prstGeom>
        </p:spPr>
      </p:pic>
      <p:sp>
        <p:nvSpPr>
          <p:cNvPr id="2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28600" y="1143000"/>
            <a:ext cx="8610600" cy="1066800"/>
          </a:xfrm>
        </p:spPr>
        <p:txBody>
          <a:bodyPr/>
          <a:lstStyle/>
          <a:p>
            <a:r>
              <a:rPr lang="en-US" dirty="0" smtClean="0"/>
              <a:t>Likelihood ratio is difficult to estimate for rare events.</a:t>
            </a:r>
          </a:p>
        </p:txBody>
      </p:sp>
      <p:pic>
        <p:nvPicPr>
          <p:cNvPr id="17" name="Picture 1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270" y="2229256"/>
            <a:ext cx="2512314" cy="546735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810000" y="1865293"/>
            <a:ext cx="4724400" cy="954107"/>
            <a:chOff x="3810000" y="1865293"/>
            <a:chExt cx="4724400" cy="954107"/>
          </a:xfrm>
        </p:grpSpPr>
        <p:sp>
          <p:nvSpPr>
            <p:cNvPr id="36" name="TextBox 35"/>
            <p:cNvSpPr txBox="1"/>
            <p:nvPr/>
          </p:nvSpPr>
          <p:spPr>
            <a:xfrm>
              <a:off x="3810000" y="1865293"/>
              <a:ext cx="47244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Not enough positive examples to estimate</a:t>
              </a:r>
            </a:p>
          </p:txBody>
        </p:sp>
        <p:pic>
          <p:nvPicPr>
            <p:cNvPr id="34" name="Picture 33" descr="addin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15000" y="2438400"/>
              <a:ext cx="2013966" cy="306324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3886200" y="2971800"/>
            <a:ext cx="4953000" cy="954107"/>
            <a:chOff x="3886200" y="2971800"/>
            <a:chExt cx="4953000" cy="954107"/>
          </a:xfrm>
        </p:grpSpPr>
        <p:sp>
          <p:nvSpPr>
            <p:cNvPr id="37" name="TextBox 36"/>
            <p:cNvSpPr txBox="1"/>
            <p:nvPr/>
          </p:nvSpPr>
          <p:spPr>
            <a:xfrm>
              <a:off x="3886200" y="2971800"/>
              <a:ext cx="4953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0000FF"/>
                  </a:solidFill>
                </a:rPr>
                <a:t>Can estimate                           accurately from normal data  </a:t>
              </a:r>
            </a:p>
          </p:txBody>
        </p:sp>
        <p:pic>
          <p:nvPicPr>
            <p:cNvPr id="39" name="Picture 38" descr="addin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87142" y="3113316"/>
              <a:ext cx="2013966" cy="30632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9" cstate="email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1930400"/>
            <a:ext cx="3124200" cy="144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1842-5998-49A9-B81E-026DB31C389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Rare Events</a:t>
            </a:r>
            <a:endParaRPr lang="en-US" dirty="0"/>
          </a:p>
        </p:txBody>
      </p:sp>
      <p:pic>
        <p:nvPicPr>
          <p:cNvPr id="16" name="Picture 15" descr="motorola-droid2.jpg"/>
          <p:cNvPicPr>
            <a:picLocks noChangeAspect="1"/>
          </p:cNvPicPr>
          <p:nvPr/>
        </p:nvPicPr>
        <p:blipFill>
          <a:blip r:embed="rId10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7799" y="3200400"/>
            <a:ext cx="564515" cy="990600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685800" y="2172237"/>
            <a:ext cx="2572893" cy="647163"/>
            <a:chOff x="-2268093" y="2172237"/>
            <a:chExt cx="2572893" cy="647163"/>
          </a:xfrm>
        </p:grpSpPr>
        <p:sp>
          <p:nvSpPr>
            <p:cNvPr id="22" name="Rectangle 21"/>
            <p:cNvSpPr/>
            <p:nvPr/>
          </p:nvSpPr>
          <p:spPr>
            <a:xfrm>
              <a:off x="-2268093" y="2514600"/>
              <a:ext cx="1905000" cy="3048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1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1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-2268093" y="2172237"/>
              <a:ext cx="1905000" cy="3048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 descr="addin_tmp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2207514" y="2221863"/>
              <a:ext cx="2512314" cy="546735"/>
            </a:xfrm>
            <a:prstGeom prst="rect">
              <a:avLst/>
            </a:prstGeom>
          </p:spPr>
        </p:pic>
      </p:grpSp>
      <p:sp>
        <p:nvSpPr>
          <p:cNvPr id="2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28600" y="1143000"/>
            <a:ext cx="8610600" cy="1066800"/>
          </a:xfrm>
        </p:spPr>
        <p:txBody>
          <a:bodyPr/>
          <a:lstStyle/>
          <a:p>
            <a:r>
              <a:rPr lang="en-US" dirty="0" smtClean="0"/>
              <a:t>Likelihood ratio is difficult to estimate for rare events.</a:t>
            </a:r>
          </a:p>
        </p:txBody>
      </p:sp>
      <p:grpSp>
        <p:nvGrpSpPr>
          <p:cNvPr id="4" name="Group 13"/>
          <p:cNvGrpSpPr/>
          <p:nvPr/>
        </p:nvGrpSpPr>
        <p:grpSpPr>
          <a:xfrm>
            <a:off x="3810000" y="1865293"/>
            <a:ext cx="4724400" cy="954107"/>
            <a:chOff x="3810000" y="1865293"/>
            <a:chExt cx="4724400" cy="954107"/>
          </a:xfrm>
        </p:grpSpPr>
        <p:sp>
          <p:nvSpPr>
            <p:cNvPr id="36" name="TextBox 35"/>
            <p:cNvSpPr txBox="1"/>
            <p:nvPr/>
          </p:nvSpPr>
          <p:spPr>
            <a:xfrm>
              <a:off x="3810000" y="1865293"/>
              <a:ext cx="47244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Not enough positive examples to estimate</a:t>
              </a:r>
            </a:p>
          </p:txBody>
        </p:sp>
        <p:pic>
          <p:nvPicPr>
            <p:cNvPr id="34" name="Picture 33" descr="addin_tmp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15000" y="2438400"/>
              <a:ext cx="2013966" cy="306324"/>
            </a:xfrm>
            <a:prstGeom prst="rect">
              <a:avLst/>
            </a:prstGeom>
          </p:spPr>
        </p:pic>
      </p:grpSp>
      <p:grpSp>
        <p:nvGrpSpPr>
          <p:cNvPr id="5" name="Group 22"/>
          <p:cNvGrpSpPr/>
          <p:nvPr/>
        </p:nvGrpSpPr>
        <p:grpSpPr>
          <a:xfrm>
            <a:off x="3886200" y="2971800"/>
            <a:ext cx="4953000" cy="954107"/>
            <a:chOff x="3886200" y="2971800"/>
            <a:chExt cx="4953000" cy="954107"/>
          </a:xfrm>
        </p:grpSpPr>
        <p:sp>
          <p:nvSpPr>
            <p:cNvPr id="37" name="TextBox 36"/>
            <p:cNvSpPr txBox="1"/>
            <p:nvPr/>
          </p:nvSpPr>
          <p:spPr>
            <a:xfrm>
              <a:off x="3886200" y="2971800"/>
              <a:ext cx="4953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0000FF"/>
                  </a:solidFill>
                </a:rPr>
                <a:t>Can estimate                           accurately from normal data  </a:t>
              </a:r>
            </a:p>
          </p:txBody>
        </p:sp>
        <p:pic>
          <p:nvPicPr>
            <p:cNvPr id="39" name="Picture 38" descr="addin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87142" y="3113316"/>
              <a:ext cx="2013966" cy="306324"/>
            </a:xfrm>
            <a:prstGeom prst="rect">
              <a:avLst/>
            </a:prstGeom>
          </p:spPr>
        </p:pic>
      </p:grpSp>
      <p:pic>
        <p:nvPicPr>
          <p:cNvPr id="29" name="Picture 2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2386203"/>
            <a:ext cx="2464308" cy="280797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81000" y="4648200"/>
            <a:ext cx="3200400" cy="1384995"/>
            <a:chOff x="381000" y="4876800"/>
            <a:chExt cx="3200400" cy="1384995"/>
          </a:xfrm>
        </p:grpSpPr>
        <p:sp>
          <p:nvSpPr>
            <p:cNvPr id="26" name="TextBox 25"/>
            <p:cNvSpPr txBox="1"/>
            <p:nvPr/>
          </p:nvSpPr>
          <p:spPr>
            <a:xfrm>
              <a:off x="381000" y="4876800"/>
              <a:ext cx="3200400" cy="13849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Idea: send message when </a:t>
              </a:r>
            </a:p>
            <a:p>
              <a:r>
                <a:rPr lang="en-US" sz="2800" dirty="0" smtClean="0"/>
                <a:t>is sufficiently low</a:t>
              </a:r>
            </a:p>
          </p:txBody>
        </p:sp>
        <p:pic>
          <p:nvPicPr>
            <p:cNvPr id="27" name="Picture 26" descr="addin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71600" y="5441332"/>
              <a:ext cx="2013966" cy="306324"/>
            </a:xfrm>
            <a:prstGeom prst="rect">
              <a:avLst/>
            </a:prstGeom>
          </p:spPr>
        </p:pic>
      </p:grpSp>
      <p:pic>
        <p:nvPicPr>
          <p:cNvPr id="28" name="Picture 27" descr="thresholdedGMM_view3.png"/>
          <p:cNvPicPr>
            <a:picLocks noChangeAspect="1"/>
          </p:cNvPicPr>
          <p:nvPr/>
        </p:nvPicPr>
        <p:blipFill>
          <a:blip r:embed="rId1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430" t="30480" r="8561" b="6655"/>
          <a:stretch>
            <a:fillRect/>
          </a:stretch>
        </p:blipFill>
        <p:spPr>
          <a:xfrm>
            <a:off x="4572000" y="4235904"/>
            <a:ext cx="4191000" cy="2469696"/>
          </a:xfrm>
          <a:prstGeom prst="rect">
            <a:avLst/>
          </a:prstGeom>
        </p:spPr>
      </p:pic>
      <p:pic>
        <p:nvPicPr>
          <p:cNvPr id="30" name="Picture 2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1400" y="4570476"/>
            <a:ext cx="1371600" cy="306324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3886200" y="4191000"/>
            <a:ext cx="1676401" cy="1295399"/>
            <a:chOff x="3886200" y="4191000"/>
            <a:chExt cx="1676401" cy="1295399"/>
          </a:xfrm>
        </p:grpSpPr>
        <p:cxnSp>
          <p:nvCxnSpPr>
            <p:cNvPr id="31" name="Straight Arrow Connector 30"/>
            <p:cNvCxnSpPr>
              <a:stCxn id="38" idx="2"/>
            </p:cNvCxnSpPr>
            <p:nvPr/>
          </p:nvCxnSpPr>
          <p:spPr>
            <a:xfrm rot="16200000" flipH="1">
              <a:off x="4911299" y="4835098"/>
              <a:ext cx="464403" cy="8382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886200" y="4191000"/>
              <a:ext cx="1676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Decision threshold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33400" y="6096000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Is this reasonable?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648200" y="2209800"/>
            <a:ext cx="8382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133600" y="2409700"/>
            <a:ext cx="8382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1842-5998-49A9-B81E-026DB31C389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</a:t>
            </a:r>
            <a:r>
              <a:rPr lang="en-US" dirty="0" err="1" smtClean="0"/>
              <a:t>Monotonicity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11430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Anti-</a:t>
            </a:r>
            <a:r>
              <a:rPr lang="en-US" sz="2800" dirty="0" err="1" smtClean="0"/>
              <a:t>monotonicity</a:t>
            </a:r>
            <a:r>
              <a:rPr lang="en-US" sz="2800" dirty="0" smtClean="0"/>
              <a:t> replaces assumption of</a:t>
            </a:r>
          </a:p>
        </p:txBody>
      </p:sp>
      <p:pic>
        <p:nvPicPr>
          <p:cNvPr id="16" name="Picture 1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400" y="1293876"/>
            <a:ext cx="1371600" cy="306324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1752600" y="1905000"/>
            <a:ext cx="5257800" cy="1371600"/>
            <a:chOff x="1219200" y="2057400"/>
            <a:chExt cx="5257800" cy="1371600"/>
          </a:xfrm>
        </p:grpSpPr>
        <p:pic>
          <p:nvPicPr>
            <p:cNvPr id="20" name="Picture 19" descr="addin_tmp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76400" y="2472050"/>
              <a:ext cx="4562856" cy="72009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219200" y="2057400"/>
              <a:ext cx="2590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Anti-</a:t>
              </a:r>
              <a:r>
                <a:rPr lang="en-US" sz="24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monotonicity</a:t>
              </a:r>
              <a:r>
                <a:rPr lang="en-US" sz="2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: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295400" y="2133600"/>
              <a:ext cx="5181600" cy="1295400"/>
            </a:xfrm>
            <a:prstGeom prst="rect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09600" y="3657600"/>
            <a:ext cx="7772400" cy="1815882"/>
            <a:chOff x="609600" y="3657600"/>
            <a:chExt cx="7772400" cy="1815882"/>
          </a:xfrm>
        </p:grpSpPr>
        <p:sp>
          <p:nvSpPr>
            <p:cNvPr id="36" name="TextBox 35"/>
            <p:cNvSpPr txBox="1"/>
            <p:nvPr/>
          </p:nvSpPr>
          <p:spPr>
            <a:xfrm>
              <a:off x="609600" y="3657600"/>
              <a:ext cx="7772400" cy="181588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Under anti-</a:t>
              </a:r>
              <a:r>
                <a:rPr lang="en-US" sz="2800" dirty="0" err="1" smtClean="0"/>
                <a:t>monotonicity</a:t>
              </a:r>
              <a:r>
                <a:rPr lang="en-US" sz="2800" dirty="0" smtClean="0"/>
                <a:t>, </a:t>
              </a:r>
              <a:r>
                <a:rPr lang="en-US" sz="2800" dirty="0" err="1" smtClean="0"/>
                <a:t>thresholding</a:t>
              </a:r>
              <a:r>
                <a:rPr lang="en-US" sz="2800" dirty="0" smtClean="0"/>
                <a:t>              produces the same decisions as </a:t>
              </a:r>
              <a:r>
                <a:rPr lang="en-US" sz="2800" dirty="0" err="1" smtClean="0"/>
                <a:t>thresholding</a:t>
              </a:r>
              <a:endParaRPr lang="en-US" sz="2800" dirty="0" smtClean="0"/>
            </a:p>
            <a:p>
              <a:endParaRPr lang="en-US" sz="2800" dirty="0" smtClean="0"/>
            </a:p>
            <a:p>
              <a:endParaRPr lang="en-US" sz="2800" dirty="0" smtClean="0"/>
            </a:p>
          </p:txBody>
        </p:sp>
        <p:pic>
          <p:nvPicPr>
            <p:cNvPr id="38" name="Picture 37" descr="addin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43200" y="4648200"/>
              <a:ext cx="3182112" cy="720090"/>
            </a:xfrm>
            <a:prstGeom prst="rect">
              <a:avLst/>
            </a:prstGeom>
          </p:spPr>
        </p:pic>
        <p:pic>
          <p:nvPicPr>
            <p:cNvPr id="39" name="Picture 38" descr="addin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59777" y="4101465"/>
              <a:ext cx="717423" cy="546735"/>
            </a:xfrm>
            <a:prstGeom prst="rect">
              <a:avLst/>
            </a:prstGeom>
          </p:spPr>
        </p:pic>
        <p:pic>
          <p:nvPicPr>
            <p:cNvPr id="41" name="Picture 40" descr="addin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93041" y="3810000"/>
              <a:ext cx="832104" cy="357378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533400" y="579120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The same decentralized framework remains optimal!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2667000" y="4495800"/>
            <a:ext cx="2209800" cy="158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1" grpId="0" animBg="1"/>
      <p:bldP spid="4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\frac{L_1(\text{accelerations}) }&#10;{ L_0 ( \text{accelerations} ) }&#10;&gt; \tau&#10;$&#10;&#10;\end{document}"/>
  <p:tag name="IGUANATEXSIZE" val="3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\frac{L_1(\text{accel}) }&#10;{ L_0 ( \text{accel}) } &gt; \tau&#10;$&#10;&#10;\end{document}"/>
  <p:tag name="IGUANATEXSIZE" val="2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\frac{L_1(\text{accel}) }&#10;{ L_0 ( \text{accel}) } &gt; \tau&#10;$&#10;&#10;\end{document}"/>
  <p:tag name="IGUANATEXSIZE" val="2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\frac{L_1( \sum m_i) }&#10;{ L_0 ( \sum m_i) } &gt; \tau'&#10;$&#10;&#10;\end{document}"/>
  <p:tag name="IGUANATEXSIZE" val="3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\frac{L_1(\text{accel}) }&#10;{ L_0 ( \text{accel}) } &gt; \tau&#10;$&#10;&#10;\end{document}"/>
  <p:tag name="IGUANATEXSIZE" val="2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\frac{L_1(\text{accel}) }&#10;{ L_0 ( \text{accel} ) } &gt; \tau&#10;$&#10;&#10;\end{document}"/>
  <p:tag name="IGUANATEXSIZE" val="2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\frac{\mathbb{P}(\text{accel} \; | E \, = \, 1) }&#10;{ \mathbb{P}( \text{accel} \; | E \, = \,0  ) } &gt; \tau&#10;$&#10;&#10;\end{document}"/>
  <p:tag name="IGUANATEXSIZE" val="2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\mathbb{P}( \text{accel} \, | \,E = 0)&#10;$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\mathbb{P}( \text{accel} \, | \,E = 1)&#10;$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\mathbb{P}( \text{accel} \; | E \, = \,0  ) &lt; \tau&#10;$&#10;&#10;\end{document}"/>
  <p:tag name="IGUANATEXSIZE" val="2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\mathbb{P}[ x | E = 0]&#10;$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L_i(\text{accel.}) = \mathbb{P}[ \text{accel. } | \, E = i]&#10;$&#10;&#10;\end{document}"/>
  <p:tag name="IGUANATEXSIZE" val="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\mathbb{P}( \text{accel} \, | \,E = 0)&#10;$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\mathbb{P}( \text{accel} \, | \,E = 0)&#10;$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\mathbb{P}( \text{accel} \, | \,E = 1)&#10;$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\frac{ \mathbb{P}(\text{accel} \; | E \, = \, 1) }&#10;{ \mathbb{P} ( \text{accel} \; | E \, = \,0  ) } &gt; \tau&#10;$&#10;&#10;\end{document}"/>
  <p:tag name="IGUANATEXSIZE" val="2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\mathbb{P}[ x | E = 1]&#10;$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$&#10;L_0(x) &lt; \tau \equiv &#10;\frac{L_1(x)}{L_0(x)} &gt; \tau'&#10;$$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\frac{L_1(x)}{L_0(x)}&#10;$&#10;&#10;\end{document}"/>
  <p:tag name="IGUANATEXSIZE" val="2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L_0(x)&#10;$&#10;&#10;\end{document}"/>
  <p:tag name="IGUANATEXSIZE" val="2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$&#10;L_0(x) &lt; L_0(x') \Leftrightarrow &#10;\frac{L_1(x)}{L_0(x)} &gt; \frac{L_1(x')}{L_0(x')}&#10;$$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\frac{ \text{Bin}(S \, ; \, p_1, N)}&#10; {\text{Bin}(S \, ; \, p_0, N)}  &gt;  \tau'&#10;$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m_1 = 1$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S = \sum_{i=1}^{n} m_i&#10;$&#10;&#10;\end{document}"/>
  <p:tag name="IGUANATEXSIZE" val="2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m_1 = 1$&#10;&#10;\end{document}"/>
  <p:tag name="IGUANATEXSIZE" val="3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m_2 = 0$&#10;&#10;\end{document}"/>
  <p:tag name="IGUANATEXSIZE" val="3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m_3 = 1$&#10;&#10;\end{document}"/>
  <p:tag name="IGUANATEXSIZE" val="3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\mathbb{P}( x \,|\, E=0) &lt; \tau&#10;$&#10;&#10;\end{document}"/>
  <p:tag name="IGUANATEXSIZE" val="2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\mathbb{P}( x \,|\, E=0) &lt; \tau&#10;$&#10;&#10;\end{document}"/>
  <p:tag name="IGUANATEXSIZE" val="2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\mathbb{P}( x \,|\, E=0) &lt; \tau&#10;$&#10;&#10;\end{document}"/>
  <p:tag name="IGUANATEXSIZE" val="2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\frac{L_1( S ) }&#10;{ L_0 ( S) } &gt; \tau'&#10;$&#10;&#10;\end{document}"/>
  <p:tag name="IGUANATEXSIZE" val="3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S = \sum_{i=1}^{n} m_i&#10;$&#10;&#10;\end{document}"/>
  <p:tag name="IGUANATEXSIZE" val="2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\mathbb{P}( x \,|\, E=0) &lt; \tau&#10;$&#10;&#10;\end{document}"/>
  <p:tag name="IGUANATEXSIZE" val="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m_2 = 0$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\mathbb{P}( x \,|\, E=0) &lt; \tau&#10;$&#10;&#10;\end{document}"/>
  <p:tag name="IGUANATEXSIZE" val="2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\mathbb{P}( x \,|\, E=0) &lt; \tau&#10;$&#10;&#10;\end{document}"/>
  <p:tag name="IGUANATEXSIZE" val="2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\frac{ \text{Bin}(S \, ; \, p_1, N)}&#10; {\text{Bin}(S \, ; \, p_0, N)}  &gt;  \tau'&#10;$&#10;&#10;\end{document}"/>
  <p:tag name="IGUANATEXSIZE" val="3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$&#10;P_F = \sum_{ S \to \text{alarm}}\text{Bin}(S \, ; \, p_0, N)&#10;$$&#10;&#10;\end{document}"/>
  <p:tag name="IGUANATEXSIZE" val="2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\mathbb{P}[x | E = 0 ] &lt; \tau&#10;$&#10;&#10;\end{document}"/>
  <p:tag name="IGUANATEXSIZE" val="2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$&#10;p_0&#10;$$&#10;&#10;\end{document}"/>
  <p:tag name="IGUANATEXSIZE" val="2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\tau&#10;$&#10;&#10;\end{document}"/>
  <p:tag name="IGUANATEXSIZE" val="3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\mathbb{P}( x \, | \,E = 1)&#10;$&#10;&#10;\end{document}"/>
  <p:tag name="IGUANATEXSIZE" val="2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$&#10;\tau&#10;$$&#10;&#10;\end{document}"/>
  <p:tag name="IGUANATEXSIZE" val="2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$&#10;p_1&#10;$$&#10;&#10;\end{document}"/>
  <p:tag name="IGUANATEXSIZE" val="2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m_3 = 1$&#10;&#10;\end{document}"/>
  <p:tag name="IGUANATEXSIZE" val="3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\frac{ \text{Bin}(S \, ; \, p_1, N)}&#10; {\text{Bin}(S \, ; \, p_0, N)}  &gt;  \tau'&#10;$&#10;&#10;\end{document}"/>
  <p:tag name="IGUANATEXSIZE" val="3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(p_0, p_1)&#10;$&#10;&#10;\end{document}"/>
  <p:tag name="IGUANATEXSIZE" val="3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(p_0, p_1)&#10;$&#10;&#10;\end{document}"/>
  <p:tag name="IGUANATEXSIZE" val="3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(p_0, p_1)&#10;$&#10;&#10;\end{document}"/>
  <p:tag name="IGUANATEXSIZE" val="3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\frac{ \text{Bin}(S \, ; \, p_1, N)}&#10; {\text{Bin}(S \, ; \, p_0, N)}  &gt;  \tau'&#10;$&#10;&#10;\end{document}"/>
  <p:tag name="IGUANATEXSIZE" val="3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\tau'&#10;$&#10;&#10;\end{document}"/>
  <p:tag name="IGUANATEXSIZE" val="3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(p_0, p_1)&#10;$&#10;&#10;\end{document}"/>
  <p:tag name="IGUANATEXSIZE" val="3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\tau'&#10;$&#10;&#10;\end{document}"/>
  <p:tag name="IGUANATEXSIZE" val="3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\tau'&#10;$&#10;&#10;\end{document}"/>
  <p:tag name="IGUANATEXSIZE" val="3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$&#10;p_1&#10;$$&#10;&#10;\end{document}"/>
  <p:tag name="IGUANATEXSIZE" val="2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\frac{L_1(\text{accel}) }&#10;{ L_0 ( \text{accel}) } &gt; \tau&#10;$&#10;&#10;\end{document}"/>
  <p:tag name="IGUANATEXSIZE" val="2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\mathbb{P}( x \,|\, E=0) &lt; \tau&#10;$&#10;&#10;\end{document}"/>
  <p:tag name="IGUANATEXSIZE" val="2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\mathbb{P}( x \,|\, E=0)&#10;$&#10;&#10;\end{document}"/>
  <p:tag name="IGUANATEXSIZE" val="2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\frac{L_1(\text{accel}) }&#10;{ L_0 ( \text{accel}) } &gt; \tau&#10;$&#10;&#10;\end{document}"/>
  <p:tag name="IGUANATEXSIZE" val="2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\frac{L_1(\text{accel}) }&#10;{ L_0 ( \text{accel}) } &gt;\tau&#10;$&#10;&#10;\end{document}"/>
  <p:tag name="IGUANATEXSIZE" val="2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begin{document}&#10;&#10;$&#10;\frac{L_1( \sum m_i) }&#10;{ L_0 ( \sum m_i) } &gt; \tau'&#10;$&#10;&#10;\end{document}"/>
  <p:tag name="IGUANATEXSIZE" val="3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2806</TotalTime>
  <Words>1086</Words>
  <Application>Microsoft Macintosh PowerPoint</Application>
  <PresentationFormat>On-screen Show (4:3)</PresentationFormat>
  <Paragraphs>249</Paragraphs>
  <Slides>32</Slides>
  <Notes>24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The Next Big One: Detecting Earthquakes and Other Rare Events from Community Sensors</vt:lpstr>
      <vt:lpstr>Community-Based Sense &amp; Response</vt:lpstr>
      <vt:lpstr>Earthquake Detection</vt:lpstr>
      <vt:lpstr>Classical Hypothesis Testing</vt:lpstr>
      <vt:lpstr>Decentralized Hypothesis Testing</vt:lpstr>
      <vt:lpstr>Decentralized Hypothesis Testing</vt:lpstr>
      <vt:lpstr>Detecting Rare Events</vt:lpstr>
      <vt:lpstr>Detecting Rare Events</vt:lpstr>
      <vt:lpstr>Anti-Monotonicity</vt:lpstr>
      <vt:lpstr>Decentralized Anomaly Detection</vt:lpstr>
      <vt:lpstr>Decentralized Anomaly Detection</vt:lpstr>
      <vt:lpstr>Controlling False Positive Rates</vt:lpstr>
      <vt:lpstr>Detection Performance</vt:lpstr>
      <vt:lpstr>Detection Performance</vt:lpstr>
      <vt:lpstr>Lower-bounding Detection</vt:lpstr>
      <vt:lpstr>Joint Threshold Optimization</vt:lpstr>
      <vt:lpstr>Community Seismic Network (CSN)</vt:lpstr>
      <vt:lpstr>CSN Applications</vt:lpstr>
      <vt:lpstr>Community Sensors</vt:lpstr>
      <vt:lpstr>CSN Network Overview</vt:lpstr>
      <vt:lpstr>App Engine</vt:lpstr>
      <vt:lpstr>Implementing Decision Rules</vt:lpstr>
      <vt:lpstr>Sensor Anomaly Detection</vt:lpstr>
      <vt:lpstr>Experiment: M5-5.5, 0-40km</vt:lpstr>
      <vt:lpstr>Earthquake Detection in the Cloud</vt:lpstr>
      <vt:lpstr>Earthquake Detection in the Cloud</vt:lpstr>
      <vt:lpstr>Earthquake Detection in the Cloud</vt:lpstr>
      <vt:lpstr>Earthquake Detection in the Cloud</vt:lpstr>
      <vt:lpstr>PowerPoint Presentation</vt:lpstr>
      <vt:lpstr>Shake Table Validation</vt:lpstr>
      <vt:lpstr>Baja 7.2 Simulation</vt:lpstr>
      <vt:lpstr>Conclusions</vt:lpstr>
    </vt:vector>
  </TitlesOfParts>
  <Company>Caltech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Next Big One</dc:title>
  <dc:creator>Matt Faulkner</dc:creator>
  <cp:lastModifiedBy>Andreas Krause</cp:lastModifiedBy>
  <cp:revision>395</cp:revision>
  <dcterms:created xsi:type="dcterms:W3CDTF">2011-03-21T04:41:35Z</dcterms:created>
  <dcterms:modified xsi:type="dcterms:W3CDTF">2011-04-17T21:40:30Z</dcterms:modified>
</cp:coreProperties>
</file>