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9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92" r:id="rId3"/>
    <p:sldId id="381" r:id="rId4"/>
    <p:sldId id="261" r:id="rId5"/>
    <p:sldId id="280" r:id="rId6"/>
    <p:sldId id="376" r:id="rId7"/>
    <p:sldId id="379" r:id="rId8"/>
    <p:sldId id="298" r:id="rId9"/>
    <p:sldId id="285" r:id="rId10"/>
    <p:sldId id="286" r:id="rId11"/>
    <p:sldId id="288" r:id="rId12"/>
    <p:sldId id="289" r:id="rId13"/>
    <p:sldId id="291" r:id="rId14"/>
    <p:sldId id="293" r:id="rId15"/>
    <p:sldId id="294" r:id="rId16"/>
    <p:sldId id="295" r:id="rId17"/>
    <p:sldId id="281" r:id="rId18"/>
    <p:sldId id="372" r:id="rId19"/>
    <p:sldId id="373" r:id="rId20"/>
    <p:sldId id="330" r:id="rId21"/>
    <p:sldId id="339" r:id="rId22"/>
    <p:sldId id="387" r:id="rId23"/>
    <p:sldId id="308" r:id="rId24"/>
    <p:sldId id="371" r:id="rId25"/>
    <p:sldId id="378" r:id="rId26"/>
    <p:sldId id="374" r:id="rId27"/>
    <p:sldId id="341" r:id="rId28"/>
    <p:sldId id="342" r:id="rId29"/>
    <p:sldId id="357" r:id="rId30"/>
    <p:sldId id="358" r:id="rId31"/>
    <p:sldId id="361" r:id="rId32"/>
    <p:sldId id="304" r:id="rId33"/>
    <p:sldId id="260" r:id="rId34"/>
    <p:sldId id="269" r:id="rId35"/>
    <p:sldId id="299" r:id="rId36"/>
    <p:sldId id="300" r:id="rId37"/>
    <p:sldId id="270" r:id="rId38"/>
    <p:sldId id="271" r:id="rId39"/>
    <p:sldId id="25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F5EB"/>
    <a:srgbClr val="FF6600"/>
    <a:srgbClr val="006600"/>
    <a:srgbClr val="C00000"/>
    <a:srgbClr val="A50021"/>
    <a:srgbClr val="F3F8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1" autoAdjust="0"/>
    <p:restoredTop sz="75536" autoAdjust="0"/>
  </p:normalViewPr>
  <p:slideViewPr>
    <p:cSldViewPr snapToGrid="0">
      <p:cViewPr varScale="1">
        <p:scale>
          <a:sx n="62" d="100"/>
          <a:sy n="6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47590-4B38-4DE2-9805-9317CC25DB91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FAEB5-0CC9-439A-AC81-E9AE1421DD7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7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7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49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FAEB5-0CC9-439A-AC81-E9AE1421DD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sn-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fld id="{F15E1842-5998-49A9-B81E-026DB31C38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7442"/>
          </a:xfrm>
          <a:gradFill>
            <a:gsLst>
              <a:gs pos="0">
                <a:schemeClr val="tx1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1295400"/>
            <a:ext cx="8229600" cy="1905000"/>
          </a:xfrm>
        </p:spPr>
        <p:txBody>
          <a:bodyPr/>
          <a:lstStyle>
            <a:lvl1pPr marL="182880" indent="0">
              <a:spcBef>
                <a:spcPts val="0"/>
              </a:spcBef>
              <a:buNone/>
              <a:defRPr sz="2800"/>
            </a:lvl1pPr>
            <a:lvl2pPr indent="0">
              <a:defRPr/>
            </a:lvl2pPr>
            <a:lvl3pPr indent="0">
              <a:defRPr/>
            </a:lvl3pPr>
            <a:lvl4pPr indent="0">
              <a:defRPr/>
            </a:lvl4pPr>
            <a:lvl5pPr indent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969-910B-4B0E-8C00-21B2B1AAD8F6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D58-D7C7-441C-B25F-262A0B9AD70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8.xml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25.png"/><Relationship Id="rId8" Type="http://schemas.openxmlformats.org/officeDocument/2006/relationships/image" Target="../media/image28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20" Type="http://schemas.openxmlformats.org/officeDocument/2006/relationships/image" Target="../media/image12.png"/><Relationship Id="rId21" Type="http://schemas.openxmlformats.org/officeDocument/2006/relationships/image" Target="../media/image13.png"/><Relationship Id="rId22" Type="http://schemas.openxmlformats.org/officeDocument/2006/relationships/image" Target="../media/image14.png"/><Relationship Id="rId10" Type="http://schemas.openxmlformats.org/officeDocument/2006/relationships/notesSlide" Target="../notesSlides/notesSlide2.xml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20.xml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10" Type="http://schemas.openxmlformats.org/officeDocument/2006/relationships/tags" Target="../tags/tag42.xml"/><Relationship Id="rId11" Type="http://schemas.openxmlformats.org/officeDocument/2006/relationships/tags" Target="../tags/tag43.xml"/><Relationship Id="rId12" Type="http://schemas.openxmlformats.org/officeDocument/2006/relationships/tags" Target="../tags/tag44.xml"/><Relationship Id="rId13" Type="http://schemas.openxmlformats.org/officeDocument/2006/relationships/slideLayout" Target="../slideLayouts/slideLayout12.xml"/><Relationship Id="rId14" Type="http://schemas.openxmlformats.org/officeDocument/2006/relationships/notesSlide" Target="../notesSlides/notesSlide21.xml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tags" Target="../tags/tag33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10" Type="http://schemas.openxmlformats.org/officeDocument/2006/relationships/tags" Target="../tags/tag59.xml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23.xml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10" Type="http://schemas.openxmlformats.org/officeDocument/2006/relationships/tags" Target="../tags/tag69.xml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24.xml"/><Relationship Id="rId13" Type="http://schemas.openxmlformats.org/officeDocument/2006/relationships/image" Target="../media/image60.png"/><Relationship Id="rId14" Type="http://schemas.openxmlformats.org/officeDocument/2006/relationships/image" Target="../media/image55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1" Type="http://schemas.openxmlformats.org/officeDocument/2006/relationships/tags" Target="../tags/tag60.xml"/><Relationship Id="rId2" Type="http://schemas.openxmlformats.org/officeDocument/2006/relationships/tags" Target="../tags/tag61.xml"/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tags" Target="../tags/tag65.xml"/><Relationship Id="rId7" Type="http://schemas.openxmlformats.org/officeDocument/2006/relationships/tags" Target="../tags/tag66.xml"/><Relationship Id="rId8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20" Type="http://schemas.openxmlformats.org/officeDocument/2006/relationships/image" Target="../media/image74.png"/><Relationship Id="rId21" Type="http://schemas.openxmlformats.org/officeDocument/2006/relationships/image" Target="../media/image60.png"/><Relationship Id="rId22" Type="http://schemas.openxmlformats.org/officeDocument/2006/relationships/image" Target="../media/image62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25.xml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55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1.png"/><Relationship Id="rId1" Type="http://schemas.openxmlformats.org/officeDocument/2006/relationships/tags" Target="../tags/tag81.xml"/><Relationship Id="rId2" Type="http://schemas.openxmlformats.org/officeDocument/2006/relationships/tags" Target="../tags/tag82.xml"/><Relationship Id="rId3" Type="http://schemas.openxmlformats.org/officeDocument/2006/relationships/tags" Target="../tags/tag83.xml"/><Relationship Id="rId4" Type="http://schemas.openxmlformats.org/officeDocument/2006/relationships/tags" Target="../tags/tag84.xml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26.xml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27.xml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7" Type="http://schemas.openxmlformats.org/officeDocument/2006/relationships/image" Target="../media/image88.png"/><Relationship Id="rId8" Type="http://schemas.openxmlformats.org/officeDocument/2006/relationships/image" Target="../media/image87.png"/><Relationship Id="rId9" Type="http://schemas.openxmlformats.org/officeDocument/2006/relationships/image" Target="../media/image86.png"/><Relationship Id="rId10" Type="http://schemas.openxmlformats.org/officeDocument/2006/relationships/image" Target="../media/image89.png"/><Relationship Id="rId11" Type="http://schemas.openxmlformats.org/officeDocument/2006/relationships/image" Target="../media/image91.png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slideLayout" Target="../slideLayouts/slideLayout12.xml"/><Relationship Id="rId6" Type="http://schemas.openxmlformats.org/officeDocument/2006/relationships/image" Target="../media/image88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90.png"/><Relationship Id="rId10" Type="http://schemas.openxmlformats.org/officeDocument/2006/relationships/image" Target="../media/image89.png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2.png"/><Relationship Id="rId12" Type="http://schemas.openxmlformats.org/officeDocument/2006/relationships/image" Target="../media/image90.png"/><Relationship Id="rId13" Type="http://schemas.openxmlformats.org/officeDocument/2006/relationships/image" Target="../media/image89.png"/><Relationship Id="rId1" Type="http://schemas.openxmlformats.org/officeDocument/2006/relationships/tags" Target="../tags/tag97.xml"/><Relationship Id="rId2" Type="http://schemas.openxmlformats.org/officeDocument/2006/relationships/tags" Target="../tags/tag98.xml"/><Relationship Id="rId3" Type="http://schemas.openxmlformats.org/officeDocument/2006/relationships/tags" Target="../tags/tag99.xml"/><Relationship Id="rId4" Type="http://schemas.openxmlformats.org/officeDocument/2006/relationships/tags" Target="../tags/tag100.xml"/><Relationship Id="rId5" Type="http://schemas.openxmlformats.org/officeDocument/2006/relationships/tags" Target="../tags/tag101.xml"/><Relationship Id="rId6" Type="http://schemas.openxmlformats.org/officeDocument/2006/relationships/tags" Target="../tags/tag102.xml"/><Relationship Id="rId7" Type="http://schemas.openxmlformats.org/officeDocument/2006/relationships/slideLayout" Target="../slideLayouts/slideLayout12.xml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0.png"/><Relationship Id="rId14" Type="http://schemas.openxmlformats.org/officeDocument/2006/relationships/image" Target="../media/image89.png"/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tags" Target="../tags/tag107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28.xml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86.png"/><Relationship Id="rId16" Type="http://schemas.openxmlformats.org/officeDocument/2006/relationships/image" Target="../media/image92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" Type="http://schemas.openxmlformats.org/officeDocument/2006/relationships/tags" Target="../tags/tag108.xml"/><Relationship Id="rId2" Type="http://schemas.openxmlformats.org/officeDocument/2006/relationships/tags" Target="../tags/tag109.xml"/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tags" Target="../tags/tag112.xml"/><Relationship Id="rId6" Type="http://schemas.openxmlformats.org/officeDocument/2006/relationships/tags" Target="../tags/tag113.xml"/><Relationship Id="rId7" Type="http://schemas.openxmlformats.org/officeDocument/2006/relationships/tags" Target="../tags/tag114.xml"/><Relationship Id="rId8" Type="http://schemas.openxmlformats.org/officeDocument/2006/relationships/tags" Target="../tags/tag115.xml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86.png"/><Relationship Id="rId16" Type="http://schemas.openxmlformats.org/officeDocument/2006/relationships/image" Target="../media/image92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" Type="http://schemas.openxmlformats.org/officeDocument/2006/relationships/tags" Target="../tags/tag116.xml"/><Relationship Id="rId2" Type="http://schemas.openxmlformats.org/officeDocument/2006/relationships/tags" Target="../tags/tag117.xml"/><Relationship Id="rId3" Type="http://schemas.openxmlformats.org/officeDocument/2006/relationships/tags" Target="../tags/tag118.xml"/><Relationship Id="rId4" Type="http://schemas.openxmlformats.org/officeDocument/2006/relationships/tags" Target="../tags/tag119.xml"/><Relationship Id="rId5" Type="http://schemas.openxmlformats.org/officeDocument/2006/relationships/tags" Target="../tags/tag120.xml"/><Relationship Id="rId6" Type="http://schemas.openxmlformats.org/officeDocument/2006/relationships/tags" Target="../tags/tag121.xml"/><Relationship Id="rId7" Type="http://schemas.openxmlformats.org/officeDocument/2006/relationships/tags" Target="../tags/tag122.xml"/><Relationship Id="rId8" Type="http://schemas.openxmlformats.org/officeDocument/2006/relationships/tags" Target="../tags/tag123.xml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4" Type="http://schemas.openxmlformats.org/officeDocument/2006/relationships/image" Target="../media/image107.jpeg"/><Relationship Id="rId5" Type="http://schemas.openxmlformats.org/officeDocument/2006/relationships/image" Target="../media/image108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09.jpeg"/><Relationship Id="rId6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3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5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0" t="23657" r="6185" b="8663"/>
          <a:stretch/>
        </p:blipFill>
        <p:spPr>
          <a:xfrm>
            <a:off x="639096" y="-76200"/>
            <a:ext cx="8291164" cy="501707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81000" y="228600"/>
            <a:ext cx="8458200" cy="64008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Scalable Training of Mixture Models via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Coresets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599" y="4819672"/>
            <a:ext cx="2652713" cy="13382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Daniel 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Feldman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4819672"/>
            <a:ext cx="23622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Matthew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rgbClr val="0000FF"/>
                </a:solidFill>
              </a:rPr>
              <a:t>Faulkner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67400" y="4819672"/>
            <a:ext cx="2362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Andreas Krause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 descr="eth-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9974" b="66289"/>
          <a:stretch>
            <a:fillRect/>
          </a:stretch>
        </p:blipFill>
        <p:spPr>
          <a:xfrm>
            <a:off x="6658578" y="6143936"/>
            <a:ext cx="779845" cy="263263"/>
          </a:xfrm>
          <a:prstGeom prst="rect">
            <a:avLst/>
          </a:prstGeom>
          <a:noFill/>
        </p:spPr>
      </p:pic>
      <p:pic>
        <p:nvPicPr>
          <p:cNvPr id="15" name="Picture 14" descr="caltech_logo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7500"/>
          <a:stretch>
            <a:fillRect/>
          </a:stretch>
        </p:blipFill>
        <p:spPr>
          <a:xfrm>
            <a:off x="3858272" y="6035063"/>
            <a:ext cx="1503657" cy="4810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55156" y="6029346"/>
            <a:ext cx="7235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</a:rPr>
              <a:t>MIT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79320" y="202283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52600" y="400514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48200" y="2665884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0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9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5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3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200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139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28600" y="6172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Remove half the blue points nearest the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303818" y="3598430"/>
            <a:ext cx="2632364" cy="2072337"/>
            <a:chOff x="6303818" y="3598430"/>
            <a:chExt cx="2632364" cy="2072337"/>
          </a:xfrm>
        </p:grpSpPr>
        <p:sp>
          <p:nvSpPr>
            <p:cNvPr id="55" name="TextBox 54"/>
            <p:cNvSpPr txBox="1"/>
            <p:nvPr/>
          </p:nvSpPr>
          <p:spPr>
            <a:xfrm>
              <a:off x="6303818" y="3598430"/>
              <a:ext cx="2632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FF"/>
                  </a:solidFill>
                </a:rPr>
                <a:t>Small clusters</a:t>
              </a:r>
            </a:p>
            <a:p>
              <a:pPr algn="ctr"/>
              <a:r>
                <a:rPr lang="en-US" sz="2400" b="1" dirty="0" smtClean="0">
                  <a:solidFill>
                    <a:srgbClr val="0000FF"/>
                  </a:solidFill>
                </a:rPr>
                <a:t> are represented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781800" y="4495800"/>
              <a:ext cx="1600200" cy="1174967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28600" y="60299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Partition data via a </a:t>
            </a:r>
            <a:r>
              <a:rPr lang="en-US" sz="2800" dirty="0" err="1" smtClean="0"/>
              <a:t>Voronoi</a:t>
            </a:r>
            <a:r>
              <a:rPr lang="en-US" sz="2800" dirty="0" smtClean="0"/>
              <a:t> diagram centered at      points</a:t>
            </a:r>
            <a:endParaRPr lang="en-US" sz="2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246912"/>
            <a:ext cx="6840902" cy="4267197"/>
            <a:chOff x="685800" y="1676403"/>
            <a:chExt cx="6840902" cy="426719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234440" y="3459480"/>
              <a:ext cx="1165860" cy="8382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5353" y="2109916"/>
              <a:ext cx="1761761" cy="89473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25648" y="2377440"/>
              <a:ext cx="434247" cy="75642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383164" y="2464769"/>
              <a:ext cx="1563325" cy="10323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6275720" y="4191000"/>
              <a:ext cx="1250982" cy="64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 flipV="1">
              <a:off x="2713704" y="3954356"/>
              <a:ext cx="1401099" cy="10766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134129" y="2561620"/>
              <a:ext cx="7342" cy="13169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3371889" y="4726762"/>
              <a:ext cx="1721828" cy="20651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4479949" y="2704302"/>
              <a:ext cx="1740057" cy="7300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438679" y="3596640"/>
              <a:ext cx="419379" cy="6854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2877016" y="3592552"/>
              <a:ext cx="1264455" cy="34680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 flipV="1">
              <a:off x="4141472" y="3910110"/>
              <a:ext cx="1507160" cy="292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447800" y="3116765"/>
              <a:ext cx="113185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85800" y="3454052"/>
              <a:ext cx="548640" cy="1773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275720" y="4845577"/>
              <a:ext cx="0" cy="10980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2625648" y="3116765"/>
              <a:ext cx="232411" cy="47448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5715000" y="3939354"/>
              <a:ext cx="560720" cy="8530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362478" y="5029200"/>
              <a:ext cx="304522" cy="8835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00300" y="4297680"/>
              <a:ext cx="274878" cy="74824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Oval 91"/>
          <p:cNvSpPr/>
          <p:nvPr/>
        </p:nvSpPr>
        <p:spPr>
          <a:xfrm>
            <a:off x="2179320" y="202414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143000" y="16736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79320" y="316714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819400" y="35786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48200" y="26642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522720" y="2740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715000" y="223750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193338" y="25504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751535" y="461643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608535" y="472311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26701" y="493498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420724" y="6217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600200" y="1292629"/>
            <a:ext cx="6414181" cy="4221480"/>
            <a:chOff x="1600200" y="1292629"/>
            <a:chExt cx="6414181" cy="4221480"/>
          </a:xfrm>
        </p:grpSpPr>
        <p:sp>
          <p:nvSpPr>
            <p:cNvPr id="88" name="Oval 87"/>
            <p:cNvSpPr/>
            <p:nvPr/>
          </p:nvSpPr>
          <p:spPr>
            <a:xfrm>
              <a:off x="2026920" y="167362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600200" y="1547620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767348" y="194794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752600" y="240514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752600" y="3336757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627120" y="408154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98299" y="440158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648200" y="205462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092620" y="2395485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320728" y="284710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57400" y="3443437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575560" y="3843285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2057400" y="411202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788920" y="429490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75178" y="2209631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689926" y="2819231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49698" y="2895431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06698" y="3002111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41978" y="2392511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877015" y="393063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395175" y="4271492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877015" y="454023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943815" y="411351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772400" y="533122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831501" y="504166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791200" y="1292629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007630" y="4874030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66710" y="5209310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723910" y="4828310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Oval 133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grpSp>
        <p:nvGrpSpPr>
          <p:cNvPr id="3" name="Group 49"/>
          <p:cNvGrpSpPr/>
          <p:nvPr/>
        </p:nvGrpSpPr>
        <p:grpSpPr>
          <a:xfrm>
            <a:off x="-152399" y="1284524"/>
            <a:ext cx="9220199" cy="4800602"/>
            <a:chOff x="-152399" y="1295398"/>
            <a:chExt cx="9220199" cy="4800602"/>
          </a:xfrm>
          <a:scene3d>
            <a:camera prst="isometricOffAxis2Top"/>
            <a:lightRig rig="threePt" dir="t"/>
          </a:scene3d>
        </p:grpSpPr>
        <p:cxnSp>
          <p:nvCxnSpPr>
            <p:cNvPr id="51" name="Straight Connector 50"/>
            <p:cNvCxnSpPr/>
            <p:nvPr/>
          </p:nvCxnSpPr>
          <p:spPr>
            <a:xfrm rot="5400000">
              <a:off x="-582335" y="1725335"/>
              <a:ext cx="2312616" cy="1452743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1881951" y="3464766"/>
              <a:ext cx="4500557" cy="161824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5774308" y="2802504"/>
              <a:ext cx="4611586" cy="1975399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533400" y="4876800"/>
              <a:ext cx="3742802" cy="992566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4276199" y="5869367"/>
              <a:ext cx="4791601" cy="226633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-467895" y="3875507"/>
              <a:ext cx="1316792" cy="685798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962400" y="192497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009501" y="2591357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3400" y="322037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0800000" flipV="1">
              <a:off x="1295400" y="1295398"/>
              <a:ext cx="2743202" cy="1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>
              <a:off x="4038600" y="1295400"/>
              <a:ext cx="3048000" cy="152402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Oval 62"/>
          <p:cNvSpPr/>
          <p:nvPr/>
        </p:nvSpPr>
        <p:spPr>
          <a:xfrm>
            <a:off x="5529827" y="3376562"/>
            <a:ext cx="534299" cy="513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243364" y="3605162"/>
            <a:ext cx="534299" cy="5134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56265" y="2884724"/>
            <a:ext cx="534299" cy="513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54337" y="3673631"/>
            <a:ext cx="534299" cy="5134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09"/>
          <p:cNvGrpSpPr/>
          <p:nvPr/>
        </p:nvGrpSpPr>
        <p:grpSpPr>
          <a:xfrm>
            <a:off x="216312" y="5029200"/>
            <a:ext cx="3425095" cy="1590020"/>
            <a:chOff x="216312" y="5029200"/>
            <a:chExt cx="3425095" cy="1590020"/>
          </a:xfrm>
        </p:grpSpPr>
        <p:sp>
          <p:nvSpPr>
            <p:cNvPr id="372" name="Oval 371"/>
            <p:cNvSpPr/>
            <p:nvPr/>
          </p:nvSpPr>
          <p:spPr>
            <a:xfrm>
              <a:off x="1428847" y="555606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Cube 372"/>
            <p:cNvSpPr/>
            <p:nvPr/>
          </p:nvSpPr>
          <p:spPr>
            <a:xfrm>
              <a:off x="1447800" y="5029200"/>
              <a:ext cx="457200" cy="450670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/>
            <p:cNvCxnSpPr/>
            <p:nvPr/>
          </p:nvCxnSpPr>
          <p:spPr>
            <a:xfrm rot="5400000">
              <a:off x="1547950" y="5653246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216312" y="6096000"/>
              <a:ext cx="327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800" dirty="0" smtClean="0"/>
                <a:t>Sampling distribution </a:t>
              </a:r>
              <a:endParaRPr lang="en-US" sz="2800" dirty="0"/>
            </a:p>
          </p:txBody>
        </p:sp>
        <p:pic>
          <p:nvPicPr>
            <p:cNvPr id="377" name="Picture 376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057400" y="5029200"/>
              <a:ext cx="602742" cy="357378"/>
            </a:xfrm>
            <a:prstGeom prst="rect">
              <a:avLst/>
            </a:prstGeom>
          </p:spPr>
        </p:pic>
        <p:pic>
          <p:nvPicPr>
            <p:cNvPr id="89" name="Picture 8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505200" y="6266498"/>
              <a:ext cx="136207" cy="210502"/>
            </a:xfrm>
            <a:prstGeom prst="rect">
              <a:avLst/>
            </a:prstGeom>
          </p:spPr>
        </p:pic>
      </p:grpSp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976746" y="1959441"/>
            <a:ext cx="6665363" cy="1953433"/>
            <a:chOff x="976746" y="1654631"/>
            <a:chExt cx="6665363" cy="1953433"/>
          </a:xfrm>
        </p:grpSpPr>
        <p:grpSp>
          <p:nvGrpSpPr>
            <p:cNvPr id="12" name="Group 344"/>
            <p:cNvGrpSpPr/>
            <p:nvPr/>
          </p:nvGrpSpPr>
          <p:grpSpPr>
            <a:xfrm>
              <a:off x="4254674" y="2826327"/>
              <a:ext cx="533400" cy="781737"/>
              <a:chOff x="5092874" y="2925967"/>
              <a:chExt cx="533400" cy="781737"/>
            </a:xfrm>
          </p:grpSpPr>
          <p:sp>
            <p:nvSpPr>
              <p:cNvPr id="81" name="Cube 80"/>
              <p:cNvSpPr/>
              <p:nvPr/>
            </p:nvSpPr>
            <p:spPr>
              <a:xfrm>
                <a:off x="5092874" y="2925967"/>
                <a:ext cx="533400" cy="163994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3"/>
            <p:cNvGrpSpPr/>
            <p:nvPr/>
          </p:nvGrpSpPr>
          <p:grpSpPr>
            <a:xfrm>
              <a:off x="976746" y="1668485"/>
              <a:ext cx="533400" cy="1142574"/>
              <a:chOff x="1396652" y="1905000"/>
              <a:chExt cx="533400" cy="1142574"/>
            </a:xfrm>
          </p:grpSpPr>
          <p:sp>
            <p:nvSpPr>
              <p:cNvPr id="62" name="Cube 61"/>
              <p:cNvSpPr/>
              <p:nvPr/>
            </p:nvSpPr>
            <p:spPr>
              <a:xfrm>
                <a:off x="1396652" y="1905000"/>
                <a:ext cx="533400" cy="528782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344"/>
            <p:cNvGrpSpPr/>
            <p:nvPr/>
          </p:nvGrpSpPr>
          <p:grpSpPr>
            <a:xfrm>
              <a:off x="4642601" y="2105890"/>
              <a:ext cx="533400" cy="781737"/>
              <a:chOff x="5092874" y="2925967"/>
              <a:chExt cx="533400" cy="781737"/>
            </a:xfrm>
          </p:grpSpPr>
          <p:sp>
            <p:nvSpPr>
              <p:cNvPr id="93" name="Cube 92"/>
              <p:cNvSpPr/>
              <p:nvPr/>
            </p:nvSpPr>
            <p:spPr>
              <a:xfrm>
                <a:off x="5092874" y="2925967"/>
                <a:ext cx="533400" cy="163994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344"/>
            <p:cNvGrpSpPr/>
            <p:nvPr/>
          </p:nvGrpSpPr>
          <p:grpSpPr>
            <a:xfrm>
              <a:off x="5529291" y="2521526"/>
              <a:ext cx="533400" cy="781737"/>
              <a:chOff x="5092874" y="2925967"/>
              <a:chExt cx="533400" cy="781737"/>
            </a:xfrm>
          </p:grpSpPr>
          <p:sp>
            <p:nvSpPr>
              <p:cNvPr id="96" name="Cube 95"/>
              <p:cNvSpPr/>
              <p:nvPr/>
            </p:nvSpPr>
            <p:spPr>
              <a:xfrm>
                <a:off x="5092874" y="2925967"/>
                <a:ext cx="533400" cy="163994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344"/>
            <p:cNvGrpSpPr/>
            <p:nvPr/>
          </p:nvGrpSpPr>
          <p:grpSpPr>
            <a:xfrm>
              <a:off x="6235873" y="2757053"/>
              <a:ext cx="533400" cy="781737"/>
              <a:chOff x="5092874" y="2925967"/>
              <a:chExt cx="533400" cy="781737"/>
            </a:xfrm>
          </p:grpSpPr>
          <p:sp>
            <p:nvSpPr>
              <p:cNvPr id="99" name="Cube 98"/>
              <p:cNvSpPr/>
              <p:nvPr/>
            </p:nvSpPr>
            <p:spPr>
              <a:xfrm>
                <a:off x="5092874" y="2925967"/>
                <a:ext cx="533400" cy="163994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344"/>
            <p:cNvGrpSpPr/>
            <p:nvPr/>
          </p:nvGrpSpPr>
          <p:grpSpPr>
            <a:xfrm>
              <a:off x="7108709" y="2729343"/>
              <a:ext cx="533400" cy="781737"/>
              <a:chOff x="5092874" y="2925967"/>
              <a:chExt cx="533400" cy="781737"/>
            </a:xfrm>
          </p:grpSpPr>
          <p:sp>
            <p:nvSpPr>
              <p:cNvPr id="102" name="Cube 101"/>
              <p:cNvSpPr/>
              <p:nvPr/>
            </p:nvSpPr>
            <p:spPr>
              <a:xfrm>
                <a:off x="5092874" y="2925967"/>
                <a:ext cx="533400" cy="163994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313"/>
            <p:cNvGrpSpPr/>
            <p:nvPr/>
          </p:nvGrpSpPr>
          <p:grpSpPr>
            <a:xfrm>
              <a:off x="2348346" y="1654631"/>
              <a:ext cx="533400" cy="1142574"/>
              <a:chOff x="1396652" y="1905000"/>
              <a:chExt cx="533400" cy="1142574"/>
            </a:xfrm>
          </p:grpSpPr>
          <p:sp>
            <p:nvSpPr>
              <p:cNvPr id="105" name="Cube 104"/>
              <p:cNvSpPr/>
              <p:nvPr/>
            </p:nvSpPr>
            <p:spPr>
              <a:xfrm>
                <a:off x="1396652" y="1905000"/>
                <a:ext cx="533400" cy="528782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extBox 108"/>
          <p:cNvSpPr txBox="1"/>
          <p:nvPr/>
        </p:nvSpPr>
        <p:spPr>
          <a:xfrm>
            <a:off x="3048000" y="110836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Points in sparse cells get more mass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976743" y="1842664"/>
            <a:ext cx="6665363" cy="2070210"/>
            <a:chOff x="1101437" y="3990109"/>
            <a:chExt cx="6665363" cy="2070210"/>
          </a:xfrm>
        </p:grpSpPr>
        <p:grpSp>
          <p:nvGrpSpPr>
            <p:cNvPr id="111" name="Group 344"/>
            <p:cNvGrpSpPr/>
            <p:nvPr/>
          </p:nvGrpSpPr>
          <p:grpSpPr>
            <a:xfrm>
              <a:off x="4379365" y="5209309"/>
              <a:ext cx="533400" cy="851010"/>
              <a:chOff x="5092874" y="2856694"/>
              <a:chExt cx="533400" cy="851010"/>
            </a:xfrm>
          </p:grpSpPr>
          <p:sp>
            <p:nvSpPr>
              <p:cNvPr id="130" name="Cube 129"/>
              <p:cNvSpPr/>
              <p:nvPr/>
            </p:nvSpPr>
            <p:spPr>
              <a:xfrm>
                <a:off x="5092874" y="2856694"/>
                <a:ext cx="533400" cy="233267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313"/>
            <p:cNvGrpSpPr/>
            <p:nvPr/>
          </p:nvGrpSpPr>
          <p:grpSpPr>
            <a:xfrm>
              <a:off x="1101437" y="3990109"/>
              <a:ext cx="533400" cy="1273205"/>
              <a:chOff x="1396652" y="1774369"/>
              <a:chExt cx="533400" cy="1273205"/>
            </a:xfrm>
          </p:grpSpPr>
          <p:sp>
            <p:nvSpPr>
              <p:cNvPr id="128" name="Cube 127"/>
              <p:cNvSpPr/>
              <p:nvPr/>
            </p:nvSpPr>
            <p:spPr>
              <a:xfrm>
                <a:off x="1396652" y="1774369"/>
                <a:ext cx="533400" cy="659413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344"/>
            <p:cNvGrpSpPr/>
            <p:nvPr/>
          </p:nvGrpSpPr>
          <p:grpSpPr>
            <a:xfrm>
              <a:off x="4767292" y="4488873"/>
              <a:ext cx="533400" cy="851009"/>
              <a:chOff x="5092874" y="2856695"/>
              <a:chExt cx="533400" cy="851009"/>
            </a:xfrm>
          </p:grpSpPr>
          <p:sp>
            <p:nvSpPr>
              <p:cNvPr id="126" name="Cube 125"/>
              <p:cNvSpPr/>
              <p:nvPr/>
            </p:nvSpPr>
            <p:spPr>
              <a:xfrm>
                <a:off x="5092874" y="2856695"/>
                <a:ext cx="533400" cy="233266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44"/>
            <p:cNvGrpSpPr/>
            <p:nvPr/>
          </p:nvGrpSpPr>
          <p:grpSpPr>
            <a:xfrm>
              <a:off x="5653982" y="5043055"/>
              <a:ext cx="533400" cy="712463"/>
              <a:chOff x="5092874" y="2995241"/>
              <a:chExt cx="533400" cy="712463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5092874" y="2995241"/>
                <a:ext cx="533400" cy="94720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44"/>
            <p:cNvGrpSpPr/>
            <p:nvPr/>
          </p:nvGrpSpPr>
          <p:grpSpPr>
            <a:xfrm>
              <a:off x="6360564" y="5250872"/>
              <a:ext cx="533400" cy="740173"/>
              <a:chOff x="5092874" y="2967531"/>
              <a:chExt cx="533400" cy="740173"/>
            </a:xfrm>
          </p:grpSpPr>
          <p:sp>
            <p:nvSpPr>
              <p:cNvPr id="122" name="Cube 121"/>
              <p:cNvSpPr/>
              <p:nvPr/>
            </p:nvSpPr>
            <p:spPr>
              <a:xfrm>
                <a:off x="5092874" y="2967531"/>
                <a:ext cx="533400" cy="122429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44"/>
            <p:cNvGrpSpPr/>
            <p:nvPr/>
          </p:nvGrpSpPr>
          <p:grpSpPr>
            <a:xfrm>
              <a:off x="7233400" y="5112327"/>
              <a:ext cx="533400" cy="851008"/>
              <a:chOff x="5092874" y="2856696"/>
              <a:chExt cx="533400" cy="851008"/>
            </a:xfrm>
          </p:grpSpPr>
          <p:sp>
            <p:nvSpPr>
              <p:cNvPr id="120" name="Cube 119"/>
              <p:cNvSpPr/>
              <p:nvPr/>
            </p:nvSpPr>
            <p:spPr>
              <a:xfrm>
                <a:off x="5092874" y="2856696"/>
                <a:ext cx="533400" cy="233265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rot="5400000">
                <a:off x="5052679" y="339922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313"/>
            <p:cNvGrpSpPr/>
            <p:nvPr/>
          </p:nvGrpSpPr>
          <p:grpSpPr>
            <a:xfrm>
              <a:off x="2473037" y="4281054"/>
              <a:ext cx="533400" cy="968406"/>
              <a:chOff x="1396652" y="2079168"/>
              <a:chExt cx="533400" cy="968406"/>
            </a:xfrm>
          </p:grpSpPr>
          <p:sp>
            <p:nvSpPr>
              <p:cNvPr id="118" name="Cube 117"/>
              <p:cNvSpPr/>
              <p:nvPr/>
            </p:nvSpPr>
            <p:spPr>
              <a:xfrm>
                <a:off x="1396652" y="2079168"/>
                <a:ext cx="533400" cy="354613"/>
              </a:xfrm>
              <a:prstGeom prst="cub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TextBox 132"/>
          <p:cNvSpPr txBox="1"/>
          <p:nvPr/>
        </p:nvSpPr>
        <p:spPr>
          <a:xfrm>
            <a:off x="4336468" y="1565566"/>
            <a:ext cx="464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and points far from centers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4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Weights</a:t>
            </a:r>
            <a:endParaRPr lang="en-US" dirty="0"/>
          </a:p>
        </p:txBody>
      </p:sp>
      <p:grpSp>
        <p:nvGrpSpPr>
          <p:cNvPr id="3" name="Group 49"/>
          <p:cNvGrpSpPr/>
          <p:nvPr/>
        </p:nvGrpSpPr>
        <p:grpSpPr>
          <a:xfrm>
            <a:off x="-152399" y="1284524"/>
            <a:ext cx="9220199" cy="4800602"/>
            <a:chOff x="-152399" y="1295398"/>
            <a:chExt cx="9220199" cy="4800602"/>
          </a:xfrm>
          <a:scene3d>
            <a:camera prst="isometricOffAxis2Top"/>
            <a:lightRig rig="threePt" dir="t"/>
          </a:scene3d>
        </p:grpSpPr>
        <p:cxnSp>
          <p:nvCxnSpPr>
            <p:cNvPr id="51" name="Straight Connector 50"/>
            <p:cNvCxnSpPr/>
            <p:nvPr/>
          </p:nvCxnSpPr>
          <p:spPr>
            <a:xfrm rot="5400000">
              <a:off x="-582335" y="1725335"/>
              <a:ext cx="2312616" cy="1452743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1881951" y="3464766"/>
              <a:ext cx="4500557" cy="161824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5774308" y="2802504"/>
              <a:ext cx="4611586" cy="1975399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533400" y="4876800"/>
              <a:ext cx="3742802" cy="992566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4276199" y="5869367"/>
              <a:ext cx="4791601" cy="226633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-467895" y="3875507"/>
              <a:ext cx="1316792" cy="685798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962400" y="192497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009501" y="2591357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3400" y="322037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0800000" flipV="1">
              <a:off x="1295400" y="1295398"/>
              <a:ext cx="2743202" cy="1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>
              <a:off x="4038600" y="1295400"/>
              <a:ext cx="3048000" cy="152402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Oval 62"/>
          <p:cNvSpPr/>
          <p:nvPr/>
        </p:nvSpPr>
        <p:spPr>
          <a:xfrm>
            <a:off x="5529827" y="3376562"/>
            <a:ext cx="534299" cy="513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243364" y="3605162"/>
            <a:ext cx="534299" cy="5134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56265" y="2884724"/>
            <a:ext cx="534299" cy="513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54337" y="3673631"/>
            <a:ext cx="534299" cy="5134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222250" h="22225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9"/>
          <p:cNvGrpSpPr/>
          <p:nvPr/>
        </p:nvGrpSpPr>
        <p:grpSpPr>
          <a:xfrm>
            <a:off x="216312" y="5029200"/>
            <a:ext cx="3425095" cy="1590020"/>
            <a:chOff x="216312" y="5029200"/>
            <a:chExt cx="3425095" cy="1590020"/>
          </a:xfrm>
        </p:grpSpPr>
        <p:sp>
          <p:nvSpPr>
            <p:cNvPr id="372" name="Oval 371"/>
            <p:cNvSpPr/>
            <p:nvPr/>
          </p:nvSpPr>
          <p:spPr>
            <a:xfrm>
              <a:off x="1428847" y="555606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Cube 372"/>
            <p:cNvSpPr/>
            <p:nvPr/>
          </p:nvSpPr>
          <p:spPr>
            <a:xfrm>
              <a:off x="1447800" y="5029200"/>
              <a:ext cx="457200" cy="450670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/>
            <p:cNvCxnSpPr/>
            <p:nvPr/>
          </p:nvCxnSpPr>
          <p:spPr>
            <a:xfrm rot="5400000">
              <a:off x="1547950" y="5653246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216312" y="6096000"/>
              <a:ext cx="327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800" dirty="0" smtClean="0"/>
                <a:t>Sampling distribution </a:t>
              </a:r>
              <a:endParaRPr lang="en-US" sz="2800" dirty="0"/>
            </a:p>
          </p:txBody>
        </p:sp>
        <p:pic>
          <p:nvPicPr>
            <p:cNvPr id="377" name="Picture 376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057400" y="5029200"/>
              <a:ext cx="602742" cy="357378"/>
            </a:xfrm>
            <a:prstGeom prst="rect">
              <a:avLst/>
            </a:prstGeom>
          </p:spPr>
        </p:pic>
        <p:pic>
          <p:nvPicPr>
            <p:cNvPr id="89" name="Picture 88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505200" y="6266498"/>
              <a:ext cx="136207" cy="210502"/>
            </a:xfrm>
            <a:prstGeom prst="rect">
              <a:avLst/>
            </a:prstGeom>
          </p:spPr>
        </p:pic>
      </p:grpSp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48000" y="110836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Points in sparse cells get more mass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14" name="Group 344"/>
          <p:cNvGrpSpPr/>
          <p:nvPr/>
        </p:nvGrpSpPr>
        <p:grpSpPr>
          <a:xfrm>
            <a:off x="4254671" y="3089573"/>
            <a:ext cx="533400" cy="851010"/>
            <a:chOff x="5092874" y="2856694"/>
            <a:chExt cx="533400" cy="851010"/>
          </a:xfrm>
        </p:grpSpPr>
        <p:sp>
          <p:nvSpPr>
            <p:cNvPr id="130" name="Cube 129"/>
            <p:cNvSpPr/>
            <p:nvPr/>
          </p:nvSpPr>
          <p:spPr>
            <a:xfrm>
              <a:off x="5092874" y="2856694"/>
              <a:ext cx="533400" cy="233267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 rot="5400000">
              <a:off x="5052679" y="339922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313"/>
          <p:cNvGrpSpPr/>
          <p:nvPr/>
        </p:nvGrpSpPr>
        <p:grpSpPr>
          <a:xfrm>
            <a:off x="976743" y="1870373"/>
            <a:ext cx="533400" cy="1273205"/>
            <a:chOff x="1396652" y="1774369"/>
            <a:chExt cx="533400" cy="1273205"/>
          </a:xfrm>
        </p:grpSpPr>
        <p:sp>
          <p:nvSpPr>
            <p:cNvPr id="128" name="Cube 127"/>
            <p:cNvSpPr/>
            <p:nvPr/>
          </p:nvSpPr>
          <p:spPr>
            <a:xfrm>
              <a:off x="1396652" y="1774369"/>
              <a:ext cx="533400" cy="659413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 rot="5400000">
              <a:off x="1356457" y="273909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344"/>
          <p:cNvGrpSpPr/>
          <p:nvPr/>
        </p:nvGrpSpPr>
        <p:grpSpPr>
          <a:xfrm>
            <a:off x="4642598" y="2369137"/>
            <a:ext cx="533400" cy="851009"/>
            <a:chOff x="5092874" y="2856695"/>
            <a:chExt cx="533400" cy="851009"/>
          </a:xfrm>
        </p:grpSpPr>
        <p:sp>
          <p:nvSpPr>
            <p:cNvPr id="126" name="Cube 125"/>
            <p:cNvSpPr/>
            <p:nvPr/>
          </p:nvSpPr>
          <p:spPr>
            <a:xfrm>
              <a:off x="5092874" y="2856695"/>
              <a:ext cx="533400" cy="233266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052679" y="339922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344"/>
          <p:cNvGrpSpPr/>
          <p:nvPr/>
        </p:nvGrpSpPr>
        <p:grpSpPr>
          <a:xfrm>
            <a:off x="5529288" y="2923319"/>
            <a:ext cx="533400" cy="712463"/>
            <a:chOff x="5092874" y="2995241"/>
            <a:chExt cx="533400" cy="712463"/>
          </a:xfrm>
        </p:grpSpPr>
        <p:sp>
          <p:nvSpPr>
            <p:cNvPr id="124" name="Cube 123"/>
            <p:cNvSpPr/>
            <p:nvPr/>
          </p:nvSpPr>
          <p:spPr>
            <a:xfrm>
              <a:off x="5092874" y="2995241"/>
              <a:ext cx="533400" cy="94720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052679" y="339922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344"/>
          <p:cNvGrpSpPr/>
          <p:nvPr/>
        </p:nvGrpSpPr>
        <p:grpSpPr>
          <a:xfrm>
            <a:off x="6235870" y="3131136"/>
            <a:ext cx="533400" cy="740173"/>
            <a:chOff x="5092874" y="2967531"/>
            <a:chExt cx="533400" cy="740173"/>
          </a:xfrm>
        </p:grpSpPr>
        <p:sp>
          <p:nvSpPr>
            <p:cNvPr id="122" name="Cube 121"/>
            <p:cNvSpPr/>
            <p:nvPr/>
          </p:nvSpPr>
          <p:spPr>
            <a:xfrm>
              <a:off x="5092874" y="2967531"/>
              <a:ext cx="533400" cy="122429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5400000">
              <a:off x="5052679" y="339922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344"/>
          <p:cNvGrpSpPr/>
          <p:nvPr/>
        </p:nvGrpSpPr>
        <p:grpSpPr>
          <a:xfrm>
            <a:off x="7108706" y="2992591"/>
            <a:ext cx="533400" cy="851008"/>
            <a:chOff x="5092874" y="2856696"/>
            <a:chExt cx="533400" cy="851008"/>
          </a:xfrm>
        </p:grpSpPr>
        <p:sp>
          <p:nvSpPr>
            <p:cNvPr id="120" name="Cube 119"/>
            <p:cNvSpPr/>
            <p:nvPr/>
          </p:nvSpPr>
          <p:spPr>
            <a:xfrm>
              <a:off x="5092874" y="2856696"/>
              <a:ext cx="533400" cy="233265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052679" y="339922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313"/>
          <p:cNvGrpSpPr/>
          <p:nvPr/>
        </p:nvGrpSpPr>
        <p:grpSpPr>
          <a:xfrm>
            <a:off x="2348343" y="2161318"/>
            <a:ext cx="533400" cy="968406"/>
            <a:chOff x="1396652" y="2079168"/>
            <a:chExt cx="533400" cy="968406"/>
          </a:xfrm>
        </p:grpSpPr>
        <p:sp>
          <p:nvSpPr>
            <p:cNvPr id="118" name="Cube 117"/>
            <p:cNvSpPr/>
            <p:nvPr/>
          </p:nvSpPr>
          <p:spPr>
            <a:xfrm>
              <a:off x="1396652" y="2079168"/>
              <a:ext cx="533400" cy="354613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1356457" y="2739094"/>
              <a:ext cx="613791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4336468" y="1565566"/>
            <a:ext cx="464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and points far from centers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73" name="Group 105"/>
          <p:cNvGrpSpPr/>
          <p:nvPr/>
        </p:nvGrpSpPr>
        <p:grpSpPr>
          <a:xfrm>
            <a:off x="5334000" y="5181600"/>
            <a:ext cx="2200464" cy="1437620"/>
            <a:chOff x="5334000" y="5181600"/>
            <a:chExt cx="2200464" cy="1437620"/>
          </a:xfrm>
        </p:grpSpPr>
        <p:sp>
          <p:nvSpPr>
            <p:cNvPr id="74" name="Oval 73"/>
            <p:cNvSpPr/>
            <p:nvPr/>
          </p:nvSpPr>
          <p:spPr>
            <a:xfrm>
              <a:off x="5638800" y="558257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/>
            <p:cNvSpPr/>
            <p:nvPr/>
          </p:nvSpPr>
          <p:spPr>
            <a:xfrm>
              <a:off x="5657753" y="5323116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5757903" y="5662936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7" name="Picture 76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400800" y="5181600"/>
              <a:ext cx="596836" cy="331851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5334000" y="60960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800" dirty="0" smtClean="0"/>
                <a:t>Weights</a:t>
              </a:r>
              <a:endParaRPr lang="en-US" sz="2800" dirty="0"/>
            </a:p>
          </p:txBody>
        </p:sp>
        <p:pic>
          <p:nvPicPr>
            <p:cNvPr id="79" name="Picture 7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6681024" y="6126993"/>
              <a:ext cx="853440" cy="477393"/>
            </a:xfrm>
            <a:prstGeom prst="rect">
              <a:avLst/>
            </a:prstGeom>
          </p:spPr>
        </p:pic>
      </p:grpSp>
      <p:grpSp>
        <p:nvGrpSpPr>
          <p:cNvPr id="80" name="Group 95"/>
          <p:cNvGrpSpPr/>
          <p:nvPr/>
        </p:nvGrpSpPr>
        <p:grpSpPr>
          <a:xfrm>
            <a:off x="976745" y="2177145"/>
            <a:ext cx="6629386" cy="1642272"/>
            <a:chOff x="990600" y="2177144"/>
            <a:chExt cx="6629386" cy="1642272"/>
          </a:xfrm>
        </p:grpSpPr>
        <p:grpSp>
          <p:nvGrpSpPr>
            <p:cNvPr id="83" name="Group 321"/>
            <p:cNvGrpSpPr/>
            <p:nvPr/>
          </p:nvGrpSpPr>
          <p:grpSpPr>
            <a:xfrm>
              <a:off x="990600" y="2286000"/>
              <a:ext cx="533400" cy="836730"/>
              <a:chOff x="1396652" y="2210844"/>
              <a:chExt cx="533400" cy="836730"/>
            </a:xfrm>
          </p:grpSpPr>
          <p:sp>
            <p:nvSpPr>
              <p:cNvPr id="91" name="Cube 90"/>
              <p:cNvSpPr/>
              <p:nvPr/>
            </p:nvSpPr>
            <p:spPr>
              <a:xfrm>
                <a:off x="1396652" y="2210844"/>
                <a:ext cx="533400" cy="19812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321"/>
            <p:cNvGrpSpPr/>
            <p:nvPr/>
          </p:nvGrpSpPr>
          <p:grpSpPr>
            <a:xfrm>
              <a:off x="4648200" y="2177144"/>
              <a:ext cx="533400" cy="1065330"/>
              <a:chOff x="1396652" y="1982244"/>
              <a:chExt cx="533400" cy="1065330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1396652" y="1982244"/>
                <a:ext cx="533400" cy="42672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321"/>
            <p:cNvGrpSpPr/>
            <p:nvPr/>
          </p:nvGrpSpPr>
          <p:grpSpPr>
            <a:xfrm>
              <a:off x="7086586" y="2754086"/>
              <a:ext cx="533400" cy="1065330"/>
              <a:chOff x="1396652" y="1982244"/>
              <a:chExt cx="533400" cy="1065330"/>
            </a:xfrm>
          </p:grpSpPr>
          <p:sp>
            <p:nvSpPr>
              <p:cNvPr id="86" name="Cube 85"/>
              <p:cNvSpPr/>
              <p:nvPr/>
            </p:nvSpPr>
            <p:spPr>
              <a:xfrm>
                <a:off x="1396652" y="1982244"/>
                <a:ext cx="533400" cy="42672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1356457" y="2739094"/>
                <a:ext cx="613791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654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7182465" y="2241752"/>
            <a:ext cx="368709" cy="39820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 rot="5400000">
            <a:off x="2219631" y="3311011"/>
            <a:ext cx="4704738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tx1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Fitting Mixtures to Massive Data</a:t>
            </a:r>
            <a:endParaRPr lang="en-US" dirty="0"/>
          </a:p>
        </p:txBody>
      </p:sp>
      <p:pic>
        <p:nvPicPr>
          <p:cNvPr id="184" name="Picture 18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36712" y="2237244"/>
            <a:ext cx="3557588" cy="697706"/>
          </a:xfrm>
          <a:prstGeom prst="rect">
            <a:avLst/>
          </a:prstGeom>
        </p:spPr>
      </p:pic>
      <p:grpSp>
        <p:nvGrpSpPr>
          <p:cNvPr id="287" name="Group 286"/>
          <p:cNvGrpSpPr/>
          <p:nvPr/>
        </p:nvGrpSpPr>
        <p:grpSpPr>
          <a:xfrm>
            <a:off x="356500" y="1801918"/>
            <a:ext cx="3458523" cy="2689527"/>
            <a:chOff x="356500" y="1020274"/>
            <a:chExt cx="3458523" cy="2689527"/>
          </a:xfrm>
        </p:grpSpPr>
        <p:pic>
          <p:nvPicPr>
            <p:cNvPr id="159" name="Picture 158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15982" y="1020274"/>
              <a:ext cx="2999041" cy="334327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0" t="23657" r="6185" b="8663"/>
            <a:stretch/>
          </p:blipFill>
          <p:spPr>
            <a:xfrm>
              <a:off x="356500" y="2124840"/>
              <a:ext cx="3269093" cy="158496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8" name="Group 287"/>
          <p:cNvGrpSpPr/>
          <p:nvPr/>
        </p:nvGrpSpPr>
        <p:grpSpPr>
          <a:xfrm>
            <a:off x="3613356" y="4211689"/>
            <a:ext cx="1976284" cy="1038710"/>
            <a:chOff x="3613356" y="3430045"/>
            <a:chExt cx="1976284" cy="1038710"/>
          </a:xfrm>
        </p:grpSpPr>
        <p:sp>
          <p:nvSpPr>
            <p:cNvPr id="27" name="TextBox 26"/>
            <p:cNvSpPr txBox="1"/>
            <p:nvPr/>
          </p:nvSpPr>
          <p:spPr>
            <a:xfrm>
              <a:off x="3613356" y="3430045"/>
              <a:ext cx="1976284" cy="83099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Importance</a:t>
              </a:r>
            </a:p>
            <a:p>
              <a:pPr algn="ctr"/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Sample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ight Arrow 108"/>
            <p:cNvSpPr/>
            <p:nvPr/>
          </p:nvSpPr>
          <p:spPr>
            <a:xfrm>
              <a:off x="4122867" y="4220219"/>
              <a:ext cx="957263" cy="248536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5478052" y="1705556"/>
            <a:ext cx="3263484" cy="2802084"/>
            <a:chOff x="5478052" y="923912"/>
            <a:chExt cx="3263484" cy="2802084"/>
          </a:xfrm>
        </p:grpSpPr>
        <p:pic>
          <p:nvPicPr>
            <p:cNvPr id="191" name="Picture 190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519975" y="923912"/>
              <a:ext cx="2825686" cy="40119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9" t="26680" r="6774" b="8501"/>
            <a:stretch/>
          </p:blipFill>
          <p:spPr>
            <a:xfrm rot="236334">
              <a:off x="5478052" y="2108644"/>
              <a:ext cx="3263484" cy="16173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6" name="TextBox 155"/>
          <p:cNvSpPr txBox="1"/>
          <p:nvPr/>
        </p:nvSpPr>
        <p:spPr>
          <a:xfrm>
            <a:off x="317341" y="986663"/>
            <a:ext cx="399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EM, generally expensive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11522" y="986663"/>
            <a:ext cx="304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Weighted EM, fast!</a:t>
            </a:r>
            <a:endParaRPr lang="en-US" sz="2800" b="1" dirty="0">
              <a:solidFill>
                <a:srgbClr val="0000FF"/>
              </a:solidFill>
            </a:endParaRPr>
          </a:p>
        </p:txBody>
      </p:sp>
      <p:grpSp>
        <p:nvGrpSpPr>
          <p:cNvPr id="290" name="Group 289"/>
          <p:cNvGrpSpPr/>
          <p:nvPr/>
        </p:nvGrpSpPr>
        <p:grpSpPr>
          <a:xfrm>
            <a:off x="5501939" y="4551455"/>
            <a:ext cx="3307151" cy="1041458"/>
            <a:chOff x="5501939" y="3769811"/>
            <a:chExt cx="3307151" cy="1041458"/>
          </a:xfrm>
        </p:grpSpPr>
        <p:grpSp>
          <p:nvGrpSpPr>
            <p:cNvPr id="5" name="Group 75"/>
            <p:cNvGrpSpPr/>
            <p:nvPr/>
          </p:nvGrpSpPr>
          <p:grpSpPr>
            <a:xfrm>
              <a:off x="5501939" y="3769811"/>
              <a:ext cx="3307151" cy="1041458"/>
              <a:chOff x="5312228" y="5007427"/>
              <a:chExt cx="3439886" cy="1438396"/>
            </a:xfrm>
          </p:grpSpPr>
          <p:grpSp>
            <p:nvGrpSpPr>
              <p:cNvPr id="6" name="Group 87"/>
              <p:cNvGrpSpPr/>
              <p:nvPr/>
            </p:nvGrpSpPr>
            <p:grpSpPr>
              <a:xfrm>
                <a:off x="5312228" y="5007427"/>
                <a:ext cx="3439886" cy="1438396"/>
                <a:chOff x="1284514" y="5040085"/>
                <a:chExt cx="3439886" cy="1438396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284514" y="5682343"/>
                  <a:ext cx="1763486" cy="7946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10800000" flipV="1">
                  <a:off x="3048000" y="5823857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578429" y="5562600"/>
                  <a:ext cx="1741715" cy="7946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026228" y="5061857"/>
                  <a:ext cx="1676400" cy="762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872343" y="5453743"/>
                  <a:ext cx="1741714" cy="79465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166257" y="5366657"/>
                  <a:ext cx="1752600" cy="78377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492828" y="5279571"/>
                  <a:ext cx="1676400" cy="762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699657" y="5127171"/>
                  <a:ext cx="1741714" cy="80554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10800000" flipV="1">
                  <a:off x="2808514" y="5715000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10800000" flipV="1">
                  <a:off x="2536371" y="5606143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0800000" flipV="1">
                  <a:off x="1317171" y="5040085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0800000" flipV="1">
                  <a:off x="2057399" y="5366657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0800000" flipV="1">
                  <a:off x="1774371" y="5257800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0800000" flipV="1">
                  <a:off x="1545771" y="5138057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10800000" flipV="1">
                  <a:off x="2275115" y="5475513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blueDot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932572" y="5343154"/>
                <a:ext cx="314376" cy="175902"/>
              </a:xfrm>
              <a:prstGeom prst="rect">
                <a:avLst/>
              </a:prstGeom>
            </p:spPr>
          </p:pic>
          <p:pic>
            <p:nvPicPr>
              <p:cNvPr id="82" name="Picture 81" descr="blueDot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792543" y="5608027"/>
                <a:ext cx="314376" cy="175902"/>
              </a:xfrm>
              <a:prstGeom prst="rect">
                <a:avLst/>
              </a:prstGeom>
            </p:spPr>
          </p:pic>
          <p:pic>
            <p:nvPicPr>
              <p:cNvPr id="83" name="Picture 82" descr="blueDot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725909" y="5891098"/>
                <a:ext cx="314376" cy="175902"/>
              </a:xfrm>
              <a:prstGeom prst="rect">
                <a:avLst/>
              </a:prstGeom>
            </p:spPr>
          </p:pic>
          <p:pic>
            <p:nvPicPr>
              <p:cNvPr id="89" name="Picture 88" descr="blueDot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546776" y="5561550"/>
                <a:ext cx="314376" cy="175902"/>
              </a:xfrm>
              <a:prstGeom prst="rect">
                <a:avLst/>
              </a:prstGeom>
            </p:spPr>
          </p:pic>
          <p:pic>
            <p:nvPicPr>
              <p:cNvPr id="90" name="Picture 89" descr="blueDot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508226" y="5496236"/>
                <a:ext cx="314376" cy="175902"/>
              </a:xfrm>
              <a:prstGeom prst="rect">
                <a:avLst/>
              </a:prstGeom>
            </p:spPr>
          </p:pic>
          <p:pic>
            <p:nvPicPr>
              <p:cNvPr id="91" name="Picture 90" descr="blueDot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28695" y="5406302"/>
                <a:ext cx="314376" cy="175902"/>
              </a:xfrm>
              <a:prstGeom prst="rect">
                <a:avLst/>
              </a:prstGeom>
            </p:spPr>
          </p:pic>
        </p:grpSp>
        <p:pic>
          <p:nvPicPr>
            <p:cNvPr id="179" name="Picture 178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5658647" y="4242949"/>
              <a:ext cx="767715" cy="331851"/>
            </a:xfrm>
            <a:prstGeom prst="rect">
              <a:avLst/>
            </a:prstGeom>
          </p:spPr>
        </p:pic>
      </p:grpSp>
      <p:pic>
        <p:nvPicPr>
          <p:cNvPr id="200" name="Picture 19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478924" y="7086600"/>
            <a:ext cx="7835646" cy="429387"/>
          </a:xfrm>
          <a:prstGeom prst="rect">
            <a:avLst/>
          </a:prstGeom>
        </p:spPr>
      </p:pic>
      <p:grpSp>
        <p:nvGrpSpPr>
          <p:cNvPr id="289" name="Group 288"/>
          <p:cNvGrpSpPr/>
          <p:nvPr/>
        </p:nvGrpSpPr>
        <p:grpSpPr>
          <a:xfrm>
            <a:off x="6491065" y="4402640"/>
            <a:ext cx="1692816" cy="813307"/>
            <a:chOff x="6491065" y="3620996"/>
            <a:chExt cx="1692816" cy="813307"/>
          </a:xfrm>
        </p:grpSpPr>
        <p:grpSp>
          <p:nvGrpSpPr>
            <p:cNvPr id="203" name="Group 49"/>
            <p:cNvGrpSpPr/>
            <p:nvPr/>
          </p:nvGrpSpPr>
          <p:grpSpPr>
            <a:xfrm>
              <a:off x="7070873" y="3762535"/>
              <a:ext cx="266716" cy="290643"/>
              <a:chOff x="-2387254" y="3422073"/>
              <a:chExt cx="457200" cy="560706"/>
            </a:xfrm>
          </p:grpSpPr>
          <p:sp>
            <p:nvSpPr>
              <p:cNvPr id="237" name="Cube 236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58"/>
            <p:cNvGrpSpPr/>
            <p:nvPr/>
          </p:nvGrpSpPr>
          <p:grpSpPr>
            <a:xfrm>
              <a:off x="7663013" y="4009583"/>
              <a:ext cx="266716" cy="197284"/>
              <a:chOff x="-3841981" y="3602182"/>
              <a:chExt cx="457200" cy="380596"/>
            </a:xfrm>
          </p:grpSpPr>
          <p:sp>
            <p:nvSpPr>
              <p:cNvPr id="231" name="Cube 230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85"/>
            <p:cNvGrpSpPr/>
            <p:nvPr/>
          </p:nvGrpSpPr>
          <p:grpSpPr>
            <a:xfrm>
              <a:off x="6491065" y="3620996"/>
              <a:ext cx="266716" cy="470901"/>
              <a:chOff x="-1084926" y="3074324"/>
              <a:chExt cx="457200" cy="908455"/>
            </a:xfrm>
          </p:grpSpPr>
          <p:sp>
            <p:nvSpPr>
              <p:cNvPr id="219" name="Cube 218"/>
              <p:cNvSpPr/>
              <p:nvPr/>
            </p:nvSpPr>
            <p:spPr>
              <a:xfrm>
                <a:off x="-1084926" y="3074324"/>
                <a:ext cx="457200" cy="6400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 rot="5400000">
                <a:off x="-993486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88"/>
            <p:cNvGrpSpPr/>
            <p:nvPr/>
          </p:nvGrpSpPr>
          <p:grpSpPr>
            <a:xfrm>
              <a:off x="7905275" y="3992880"/>
              <a:ext cx="278606" cy="252581"/>
              <a:chOff x="-2387254" y="3495502"/>
              <a:chExt cx="477582" cy="487277"/>
            </a:xfrm>
          </p:grpSpPr>
          <p:sp>
            <p:nvSpPr>
              <p:cNvPr id="217" name="Cube 216"/>
              <p:cNvSpPr/>
              <p:nvPr/>
            </p:nvSpPr>
            <p:spPr>
              <a:xfrm>
                <a:off x="-2387254" y="3495502"/>
                <a:ext cx="477582" cy="21890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91"/>
            <p:cNvGrpSpPr/>
            <p:nvPr/>
          </p:nvGrpSpPr>
          <p:grpSpPr>
            <a:xfrm>
              <a:off x="6865380" y="4193928"/>
              <a:ext cx="266716" cy="240375"/>
              <a:chOff x="-3107690" y="3519054"/>
              <a:chExt cx="457200" cy="463724"/>
            </a:xfrm>
          </p:grpSpPr>
          <p:sp>
            <p:nvSpPr>
              <p:cNvPr id="215" name="Cube 214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67"/>
            <p:cNvGrpSpPr/>
            <p:nvPr/>
          </p:nvGrpSpPr>
          <p:grpSpPr>
            <a:xfrm>
              <a:off x="6682436" y="3863053"/>
              <a:ext cx="266716" cy="290643"/>
              <a:chOff x="-2387254" y="3422073"/>
              <a:chExt cx="457200" cy="560706"/>
            </a:xfrm>
          </p:grpSpPr>
          <p:sp>
            <p:nvSpPr>
              <p:cNvPr id="227" name="Cube 226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6" name="Group 285"/>
          <p:cNvGrpSpPr/>
          <p:nvPr/>
        </p:nvGrpSpPr>
        <p:grpSpPr>
          <a:xfrm>
            <a:off x="306707" y="4406061"/>
            <a:ext cx="3439886" cy="1219869"/>
            <a:chOff x="306707" y="3624417"/>
            <a:chExt cx="3439886" cy="1219869"/>
          </a:xfrm>
        </p:grpSpPr>
        <p:pic>
          <p:nvPicPr>
            <p:cNvPr id="178" name="Picture 177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08472" y="4276356"/>
              <a:ext cx="272034" cy="245364"/>
            </a:xfrm>
            <a:prstGeom prst="rect">
              <a:avLst/>
            </a:prstGeom>
          </p:spPr>
        </p:pic>
        <p:grpSp>
          <p:nvGrpSpPr>
            <p:cNvPr id="241" name="Group 17"/>
            <p:cNvGrpSpPr/>
            <p:nvPr/>
          </p:nvGrpSpPr>
          <p:grpSpPr>
            <a:xfrm>
              <a:off x="306707" y="3624417"/>
              <a:ext cx="3439886" cy="1219869"/>
              <a:chOff x="1284514" y="5040085"/>
              <a:chExt cx="3439886" cy="1438396"/>
            </a:xfrm>
          </p:grpSpPr>
          <p:grpSp>
            <p:nvGrpSpPr>
              <p:cNvPr id="242" name="Group 41"/>
              <p:cNvGrpSpPr/>
              <p:nvPr/>
            </p:nvGrpSpPr>
            <p:grpSpPr>
              <a:xfrm>
                <a:off x="1284514" y="5040085"/>
                <a:ext cx="3439886" cy="1438396"/>
                <a:chOff x="1284514" y="5040085"/>
                <a:chExt cx="3439886" cy="1438396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284514" y="5682343"/>
                  <a:ext cx="1763486" cy="7946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 rot="10800000" flipV="1">
                  <a:off x="3048000" y="5823857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578429" y="5562600"/>
                  <a:ext cx="1741715" cy="7946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3026228" y="5061857"/>
                  <a:ext cx="1676400" cy="762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872343" y="5453743"/>
                  <a:ext cx="1741714" cy="79465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2166257" y="5366657"/>
                  <a:ext cx="1752600" cy="78377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492828" y="5279571"/>
                  <a:ext cx="1676400" cy="762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2699657" y="5127171"/>
                  <a:ext cx="1741714" cy="80554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rot="10800000" flipV="1">
                  <a:off x="2808514" y="5715000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rot="10800000" flipV="1">
                  <a:off x="2536371" y="5606143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10800000" flipV="1">
                  <a:off x="1317171" y="5040085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0800000" flipV="1">
                  <a:off x="2057399" y="5366657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10800000" flipV="1">
                  <a:off x="1774371" y="5257800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rot="10800000" flipV="1">
                  <a:off x="1545771" y="5138057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rot="10800000" flipV="1">
                  <a:off x="2275115" y="5475513"/>
                  <a:ext cx="1676400" cy="654624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43" name="Picture 242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127959" y="5484669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44" name="Picture 243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280360" y="5473784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45" name="Picture 244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57303" y="5375812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46" name="Picture 245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748445" y="5833012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47" name="Picture 246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717274" y="5745927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48" name="Picture 247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869674" y="5898327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49" name="Picture 248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379817" y="5713270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0" name="Picture 249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553989" y="5822128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1" name="Picture 250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683132" y="5397585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2" name="Picture 251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35532" y="5549985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3" name="Picture 252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258589" y="5517328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4" name="Picture 253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410989" y="5669728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5" name="Picture 254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421875" y="5539100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6" name="Picture 255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160618" y="5408470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7" name="Picture 256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953789" y="5560871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8" name="Picture 257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106189" y="5713271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59" name="Picture 258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02875" y="5256071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0" name="Picture 259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704903" y="5920100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1" name="Picture 260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24646" y="5843899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2" name="Picture 261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900846" y="5930985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3" name="Picture 262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258589" y="5865671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4" name="Picture 263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106189" y="5299614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5" name="Picture 264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107675" y="5593528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6" name="Picture 265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160617" y="5615300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7" name="Picture 266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900846" y="5375814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8" name="Picture 267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443646" y="5375814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69" name="Picture 268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781104" y="5452013"/>
                <a:ext cx="314376" cy="175901"/>
              </a:xfrm>
              <a:prstGeom prst="rect">
                <a:avLst/>
              </a:prstGeom>
            </p:spPr>
          </p:pic>
          <p:pic>
            <p:nvPicPr>
              <p:cNvPr id="270" name="Picture 269" descr="blueDot.png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314504" y="5593529"/>
                <a:ext cx="314376" cy="175901"/>
              </a:xfrm>
              <a:prstGeom prst="rect">
                <a:avLst/>
              </a:prstGeom>
            </p:spPr>
          </p:pic>
        </p:grpSp>
      </p:grpSp>
      <p:pic>
        <p:nvPicPr>
          <p:cNvPr id="297" name="Picture 29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04801" y="6127787"/>
            <a:ext cx="8429625" cy="382905"/>
          </a:xfrm>
          <a:prstGeom prst="rect">
            <a:avLst/>
          </a:prstGeom>
        </p:spPr>
      </p:pic>
      <p:pic>
        <p:nvPicPr>
          <p:cNvPr id="183" name="Picture 18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014453" y="2179916"/>
            <a:ext cx="3895725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Sample</a:t>
            </a:r>
            <a:endParaRPr lang="en-US" dirty="0"/>
          </a:p>
        </p:txBody>
      </p:sp>
      <p:pic>
        <p:nvPicPr>
          <p:cNvPr id="80" name="Picture 7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86830" y="4804192"/>
            <a:ext cx="4755261" cy="42672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7368" y="5336191"/>
            <a:ext cx="4989957" cy="317373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315198" y="1226127"/>
            <a:ext cx="1648692" cy="685800"/>
            <a:chOff x="5569526" y="1239982"/>
            <a:chExt cx="1648692" cy="685800"/>
          </a:xfrm>
        </p:grpSpPr>
        <p:sp>
          <p:nvSpPr>
            <p:cNvPr id="86" name="Rectangle 85"/>
            <p:cNvSpPr/>
            <p:nvPr/>
          </p:nvSpPr>
          <p:spPr>
            <a:xfrm>
              <a:off x="5569526" y="1239982"/>
              <a:ext cx="1648692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5740881" y="1346862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5841031" y="1686682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9" name="Picture 8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400797" y="1537866"/>
              <a:ext cx="604266" cy="242697"/>
            </a:xfrm>
            <a:prstGeom prst="rect">
              <a:avLst/>
            </a:prstGeom>
          </p:spPr>
        </p:pic>
      </p:grpSp>
      <p:pic>
        <p:nvPicPr>
          <p:cNvPr id="73" name="Picture 72" descr="corese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22672" y="1336412"/>
            <a:ext cx="10552385" cy="3161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06480" y="973401"/>
            <a:ext cx="8583562" cy="4322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CD09-3B73-0E4D-87AE-6F10B1EDCF7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via Adaptive Sampling</a:t>
            </a:r>
            <a:endParaRPr lang="en-US" dirty="0"/>
          </a:p>
        </p:txBody>
      </p:sp>
      <p:pic>
        <p:nvPicPr>
          <p:cNvPr id="55" name="Picture 5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9759" y="4649267"/>
            <a:ext cx="6524244" cy="38633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599759" y="3852490"/>
            <a:ext cx="6213422" cy="516636"/>
            <a:chOff x="747239" y="4206442"/>
            <a:chExt cx="6213422" cy="516636"/>
          </a:xfrm>
        </p:grpSpPr>
        <p:pic>
          <p:nvPicPr>
            <p:cNvPr id="37" name="gamma(x)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007" y="4302454"/>
              <a:ext cx="1803654" cy="420624"/>
            </a:xfrm>
            <a:prstGeom prst="rect">
              <a:avLst/>
            </a:prstGeom>
          </p:spPr>
        </p:pic>
        <p:pic>
          <p:nvPicPr>
            <p:cNvPr id="56" name="Picture 55" descr="addin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747239" y="4206442"/>
              <a:ext cx="3957066" cy="516636"/>
            </a:xfrm>
            <a:prstGeom prst="rect">
              <a:avLst/>
            </a:prstGeom>
          </p:spPr>
        </p:pic>
      </p:grpSp>
      <p:pic>
        <p:nvPicPr>
          <p:cNvPr id="35" name="partition...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9" y="3411804"/>
            <a:ext cx="6841998" cy="2628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80" y="1182683"/>
            <a:ext cx="1051560" cy="2331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8" y="1184748"/>
            <a:ext cx="843534" cy="26060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9" y="1605991"/>
            <a:ext cx="1675638" cy="3017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16" y="2063191"/>
            <a:ext cx="6480810" cy="370332"/>
          </a:xfrm>
          <a:prstGeom prst="rect">
            <a:avLst/>
          </a:prstGeom>
        </p:spPr>
      </p:pic>
      <p:pic>
        <p:nvPicPr>
          <p:cNvPr id="71" name="Picture 7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190916" y="2444064"/>
            <a:ext cx="5420106" cy="432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16" y="2961462"/>
            <a:ext cx="1485900" cy="22174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88971" y="5805936"/>
            <a:ext cx="7550728" cy="90054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312517" y="5878043"/>
            <a:ext cx="6328791" cy="7840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ectangle 19"/>
          <p:cNvSpPr/>
          <p:nvPr/>
        </p:nvSpPr>
        <p:spPr>
          <a:xfrm>
            <a:off x="206478" y="5383160"/>
            <a:ext cx="8598310" cy="139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05903" y="5513391"/>
            <a:ext cx="7860411" cy="10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General </a:t>
            </a:r>
            <a:r>
              <a:rPr lang="en-US" dirty="0" err="1" smtClean="0"/>
              <a:t>Coreset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8245" y="1324258"/>
            <a:ext cx="8291703" cy="80276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55648" y="3030288"/>
            <a:ext cx="7664522" cy="895545"/>
            <a:chOff x="57528" y="2849880"/>
            <a:chExt cx="7664522" cy="895545"/>
          </a:xfrm>
        </p:grpSpPr>
        <p:pic>
          <p:nvPicPr>
            <p:cNvPr id="20" name="Picture 19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93134" y="2979996"/>
              <a:ext cx="7328916" cy="76542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7528" y="284988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30584" y="5162259"/>
            <a:ext cx="8270367" cy="32004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0888" y="488810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55156" y="4024332"/>
            <a:ext cx="8472516" cy="877548"/>
            <a:chOff x="453768" y="3733800"/>
            <a:chExt cx="8472516" cy="877548"/>
          </a:xfrm>
        </p:grpSpPr>
        <p:pic>
          <p:nvPicPr>
            <p:cNvPr id="17" name="Picture 16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818604" y="3861921"/>
              <a:ext cx="8107680" cy="74942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53768" y="3733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800" dirty="0" smtClean="0">
                  <a:solidFill>
                    <a:srgbClr val="0000FF"/>
                  </a:solidFill>
                </a:rPr>
                <a:t> 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68564" y="5738897"/>
            <a:ext cx="8195691" cy="7494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1872" y="55891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723" y="2389239"/>
            <a:ext cx="53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Contributions for Mixture Models: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5400000" flipH="1" flipV="1">
            <a:off x="3261479" y="5213922"/>
            <a:ext cx="801448" cy="554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level sets"/>
          <p:cNvGrpSpPr/>
          <p:nvPr/>
        </p:nvGrpSpPr>
        <p:grpSpPr>
          <a:xfrm>
            <a:off x="1726668" y="3532577"/>
            <a:ext cx="4876800" cy="3276600"/>
            <a:chOff x="1726668" y="3532577"/>
            <a:chExt cx="4876800" cy="3276600"/>
          </a:xfrm>
        </p:grpSpPr>
        <p:sp>
          <p:nvSpPr>
            <p:cNvPr id="20" name="Rectangle 19"/>
            <p:cNvSpPr/>
            <p:nvPr/>
          </p:nvSpPr>
          <p:spPr>
            <a:xfrm rot="21170223" flipV="1">
              <a:off x="1726668" y="3532577"/>
              <a:ext cx="4876800" cy="3276600"/>
            </a:xfrm>
            <a:prstGeom prst="rect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21170223">
              <a:off x="2219971" y="3688575"/>
              <a:ext cx="3483429" cy="295951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21170223">
              <a:off x="3874599" y="5052501"/>
              <a:ext cx="174171" cy="105697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 rot="21170223">
              <a:off x="2655399" y="4009388"/>
              <a:ext cx="2612574" cy="221963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21170223">
              <a:off x="3090828" y="4365471"/>
              <a:ext cx="1741717" cy="1479755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4657" y="4947032"/>
              <a:ext cx="274320" cy="2743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23476" y="5080833"/>
              <a:ext cx="1966484" cy="331181"/>
              <a:chOff x="3703592" y="5917932"/>
              <a:chExt cx="1966484" cy="331181"/>
            </a:xfrm>
          </p:grpSpPr>
          <p:pic>
            <p:nvPicPr>
              <p:cNvPr id="42" name="Picture 41" descr="addin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/>
              <a:stretch>
                <a:fillRect/>
              </a:stretch>
            </p:blipFill>
            <p:spPr>
              <a:xfrm>
                <a:off x="5440333" y="5917932"/>
                <a:ext cx="229743" cy="205740"/>
              </a:xfrm>
              <a:prstGeom prst="rect">
                <a:avLst/>
              </a:prstGeom>
            </p:spPr>
          </p:pic>
          <p:pic>
            <p:nvPicPr>
              <p:cNvPr id="41" name="Picture 40" descr="addin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3703592" y="5947361"/>
                <a:ext cx="250317" cy="301752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Geometric Perspective</a:t>
            </a:r>
            <a:endParaRPr lang="en-US" dirty="0"/>
          </a:p>
        </p:txBody>
      </p:sp>
      <p:pic>
        <p:nvPicPr>
          <p:cNvPr id="47" name="Picture 4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1893" y="1731533"/>
            <a:ext cx="6967728" cy="784098"/>
          </a:xfrm>
          <a:prstGeom prst="rect">
            <a:avLst/>
          </a:prstGeom>
        </p:spPr>
      </p:pic>
      <p:sp>
        <p:nvSpPr>
          <p:cNvPr id="32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83125" y="1050935"/>
            <a:ext cx="8763000" cy="6996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Gaussian level sets can be expressed purely geometrically:</a:t>
            </a:r>
            <a:endParaRPr lang="en-US" dirty="0"/>
          </a:p>
        </p:txBody>
      </p:sp>
      <p:pic>
        <p:nvPicPr>
          <p:cNvPr id="43" name="x, u in Rd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73284" y="4826369"/>
            <a:ext cx="1200150" cy="340614"/>
          </a:xfrm>
          <a:prstGeom prst="rect">
            <a:avLst/>
          </a:prstGeom>
        </p:spPr>
      </p:pic>
      <p:pic>
        <p:nvPicPr>
          <p:cNvPr id="29" name="x tilde, mu tilde in r 2d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265810" y="4822255"/>
            <a:ext cx="1319022" cy="340614"/>
          </a:xfrm>
          <a:prstGeom prst="rect">
            <a:avLst/>
          </a:prstGeom>
        </p:spPr>
      </p:pic>
      <p:grpSp>
        <p:nvGrpSpPr>
          <p:cNvPr id="45" name="mu tilde, x tilde"/>
          <p:cNvGrpSpPr/>
          <p:nvPr/>
        </p:nvGrpSpPr>
        <p:grpSpPr>
          <a:xfrm>
            <a:off x="3523481" y="4983830"/>
            <a:ext cx="1966479" cy="423630"/>
            <a:chOff x="3759017" y="5252893"/>
            <a:chExt cx="1966479" cy="423630"/>
          </a:xfrm>
        </p:grpSpPr>
        <p:pic>
          <p:nvPicPr>
            <p:cNvPr id="55" name="Picture 54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5495753" y="5252893"/>
              <a:ext cx="229743" cy="312039"/>
            </a:xfrm>
            <a:prstGeom prst="rect">
              <a:avLst/>
            </a:prstGeom>
          </p:spPr>
        </p:pic>
        <p:pic>
          <p:nvPicPr>
            <p:cNvPr id="54" name="Picture 53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3759017" y="5268472"/>
              <a:ext cx="250317" cy="408051"/>
            </a:xfrm>
            <a:prstGeom prst="rect">
              <a:avLst/>
            </a:prstGeom>
          </p:spPr>
        </p:pic>
      </p:grp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6" name="Picture 5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530402" y="3949812"/>
            <a:ext cx="171450" cy="2057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rot="5400000" flipH="1" flipV="1">
            <a:off x="3821578" y="4415170"/>
            <a:ext cx="801448" cy="554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75537" y="4520312"/>
            <a:ext cx="685800" cy="609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870590" y="2762282"/>
            <a:ext cx="4080510" cy="752094"/>
          </a:xfrm>
          <a:prstGeom prst="rect">
            <a:avLst/>
          </a:prstGeom>
        </p:spPr>
      </p:pic>
      <p:grpSp>
        <p:nvGrpSpPr>
          <p:cNvPr id="28" name="affine subspace"/>
          <p:cNvGrpSpPr/>
          <p:nvPr/>
        </p:nvGrpSpPr>
        <p:grpSpPr>
          <a:xfrm>
            <a:off x="6496888" y="2829460"/>
            <a:ext cx="2396836" cy="781720"/>
            <a:chOff x="6511637" y="3006436"/>
            <a:chExt cx="2396836" cy="781720"/>
          </a:xfrm>
        </p:grpSpPr>
        <p:pic>
          <p:nvPicPr>
            <p:cNvPr id="51" name="Picture 50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6516255" y="3454400"/>
              <a:ext cx="2311146" cy="33375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511637" y="3006436"/>
              <a:ext cx="23968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0000FF"/>
                  </a:solidFill>
                </a:rPr>
                <a:t>affine subspace</a:t>
              </a:r>
              <a:endParaRPr lang="en-US" sz="26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H="1" flipV="1">
            <a:off x="5800093" y="3028351"/>
            <a:ext cx="609600" cy="1617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2898664" y="2374641"/>
            <a:ext cx="927730" cy="6290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21170223" flipV="1">
            <a:off x="1182494" y="-36195"/>
            <a:ext cx="6888521" cy="4641290"/>
          </a:xfrm>
          <a:prstGeom prst="rect">
            <a:avLst/>
          </a:prstGeom>
          <a:solidFill>
            <a:schemeClr val="tx2">
              <a:lumMod val="25000"/>
              <a:lumOff val="75000"/>
              <a:alpha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Reduction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459" y="1082305"/>
            <a:ext cx="342900" cy="2708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3571611" y="1510563"/>
            <a:ext cx="801448" cy="554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058059" y="1768105"/>
            <a:ext cx="609600" cy="457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67659" y="1913266"/>
            <a:ext cx="229743" cy="31203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143659" y="1920505"/>
            <a:ext cx="414909" cy="4080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619659" y="701305"/>
            <a:ext cx="5709394" cy="3406034"/>
            <a:chOff x="0" y="3733800"/>
            <a:chExt cx="5023594" cy="3025034"/>
          </a:xfrm>
          <a:scene3d>
            <a:camera prst="isometricOffAxis2Top"/>
            <a:lightRig rig="threePt" dir="t"/>
          </a:scene3d>
        </p:grpSpPr>
        <p:grpSp>
          <p:nvGrpSpPr>
            <p:cNvPr id="13" name="Group 16"/>
            <p:cNvGrpSpPr/>
            <p:nvPr/>
          </p:nvGrpSpPr>
          <p:grpSpPr>
            <a:xfrm>
              <a:off x="0" y="3733800"/>
              <a:ext cx="3483429" cy="2959510"/>
              <a:chOff x="2441651" y="3786206"/>
              <a:chExt cx="3483429" cy="2959510"/>
            </a:xfrm>
          </p:grpSpPr>
          <p:sp>
            <p:nvSpPr>
              <p:cNvPr id="19" name="Oval 18"/>
              <p:cNvSpPr/>
              <p:nvPr/>
            </p:nvSpPr>
            <p:spPr>
              <a:xfrm rot="21170223">
                <a:off x="2441651" y="3786206"/>
                <a:ext cx="3483429" cy="295951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21170223">
                <a:off x="4096279" y="5163987"/>
                <a:ext cx="174171" cy="105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 rot="21170223">
                <a:off x="2877079" y="4107019"/>
                <a:ext cx="2612574" cy="2219632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21170223">
                <a:off x="3285860" y="4476957"/>
                <a:ext cx="1741717" cy="1479755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7"/>
            <p:cNvGrpSpPr/>
            <p:nvPr/>
          </p:nvGrpSpPr>
          <p:grpSpPr>
            <a:xfrm rot="17924957">
              <a:off x="3302585" y="5037826"/>
              <a:ext cx="2234033" cy="1207984"/>
              <a:chOff x="2441651" y="3786206"/>
              <a:chExt cx="3483429" cy="2959510"/>
            </a:xfrm>
          </p:grpSpPr>
          <p:sp>
            <p:nvSpPr>
              <p:cNvPr id="15" name="Oval 14"/>
              <p:cNvSpPr/>
              <p:nvPr/>
            </p:nvSpPr>
            <p:spPr>
              <a:xfrm rot="21170223">
                <a:off x="2441651" y="3786206"/>
                <a:ext cx="3483429" cy="295951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21170223">
                <a:off x="4096279" y="5163987"/>
                <a:ext cx="174171" cy="105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 rot="21170223">
                <a:off x="2877079" y="4107019"/>
                <a:ext cx="2612574" cy="2219632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21170223">
                <a:off x="3285860" y="4476957"/>
                <a:ext cx="1741717" cy="1479755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rot="5400000" flipH="1" flipV="1">
            <a:off x="5925149" y="2303043"/>
            <a:ext cx="725248" cy="173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6"/>
          </p:cNvCxnSpPr>
          <p:nvPr/>
        </p:nvCxnSpPr>
        <p:spPr>
          <a:xfrm>
            <a:off x="4789579" y="2301505"/>
            <a:ext cx="1554480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344059" y="1615705"/>
            <a:ext cx="353187" cy="270891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54004" y="2523836"/>
            <a:ext cx="425196" cy="408051"/>
          </a:xfrm>
          <a:prstGeom prst="rect">
            <a:avLst/>
          </a:prstGeom>
        </p:spPr>
      </p:pic>
      <p:pic>
        <p:nvPicPr>
          <p:cNvPr id="47" name="Picture 4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92582" y="3573440"/>
            <a:ext cx="7112889" cy="4773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515259" y="2164345"/>
            <a:ext cx="274320" cy="2743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5156" y="6174986"/>
            <a:ext cx="827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Lifts geometric </a:t>
            </a:r>
            <a:r>
              <a:rPr lang="en-US" sz="2800" b="1" dirty="0" err="1" smtClean="0">
                <a:solidFill>
                  <a:srgbClr val="0000FF"/>
                </a:solidFill>
              </a:rPr>
              <a:t>coreset</a:t>
            </a:r>
            <a:r>
              <a:rPr lang="en-US" sz="2800" b="1" dirty="0" smtClean="0">
                <a:solidFill>
                  <a:srgbClr val="0000FF"/>
                </a:solidFill>
              </a:rPr>
              <a:t> tools to mixture models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44" name="Picture 43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56052" y="5723773"/>
            <a:ext cx="5520690" cy="32804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056847" y="4112876"/>
            <a:ext cx="5030663" cy="703599"/>
            <a:chOff x="3056847" y="4112876"/>
            <a:chExt cx="5030663" cy="703599"/>
          </a:xfrm>
        </p:grpSpPr>
        <p:pic>
          <p:nvPicPr>
            <p:cNvPr id="38" name="Picture 37" descr="addin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6200000">
              <a:off x="5432349" y="1737374"/>
              <a:ext cx="279660" cy="503066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495293" y="4293255"/>
              <a:ext cx="2129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Soft-min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35" name="Picture 34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35390" y="5039002"/>
            <a:ext cx="4469892" cy="357378"/>
          </a:xfrm>
          <a:prstGeom prst="rect">
            <a:avLst/>
          </a:prstGeom>
        </p:spPr>
      </p:pic>
      <p:pic>
        <p:nvPicPr>
          <p:cNvPr id="37" name="Picture 36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387132" y="5053213"/>
            <a:ext cx="3107055" cy="322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68240"/>
            <a:ext cx="9144000" cy="1749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9226" y="2081516"/>
            <a:ext cx="181092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Semi-Spherical Gaussian Mixtures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  <a:solidFill>
            <a:schemeClr val="bg1">
              <a:alpha val="0"/>
            </a:schemeClr>
          </a:solidFill>
          <a:ln>
            <a:noFill/>
          </a:ln>
        </p:spPr>
        <p:txBody>
          <a:bodyPr/>
          <a:lstStyle/>
          <a:p>
            <a:fld id="{D634CD09-3B73-0E4D-87AE-6F10B1EDCF7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2813120" y="7282675"/>
            <a:ext cx="7741539" cy="728091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88771" y="6057156"/>
            <a:ext cx="7751445" cy="5795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21170223" flipV="1">
            <a:off x="946524" y="1508909"/>
            <a:ext cx="6888521" cy="4641290"/>
          </a:xfrm>
          <a:prstGeom prst="rect">
            <a:avLst/>
          </a:prstGeom>
          <a:solidFill>
            <a:schemeClr val="tx2">
              <a:lumMod val="25000"/>
              <a:lumOff val="75000"/>
              <a:alpha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667657" y="3240582"/>
            <a:ext cx="229743" cy="312039"/>
          </a:xfrm>
          <a:prstGeom prst="rect">
            <a:avLst/>
          </a:prstGeom>
        </p:spPr>
      </p:pic>
      <p:pic>
        <p:nvPicPr>
          <p:cNvPr id="69" name="Picture 6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143656" y="3247820"/>
            <a:ext cx="414909" cy="40805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619657" y="2028621"/>
            <a:ext cx="5709394" cy="3406034"/>
            <a:chOff x="0" y="3733800"/>
            <a:chExt cx="5023594" cy="3025034"/>
          </a:xfrm>
          <a:scene3d>
            <a:camera prst="isometricOffAxis2Top"/>
            <a:lightRig rig="threePt" dir="t"/>
          </a:scene3d>
        </p:grpSpPr>
        <p:grpSp>
          <p:nvGrpSpPr>
            <p:cNvPr id="18" name="Group 16"/>
            <p:cNvGrpSpPr/>
            <p:nvPr/>
          </p:nvGrpSpPr>
          <p:grpSpPr>
            <a:xfrm>
              <a:off x="0" y="3733800"/>
              <a:ext cx="3483429" cy="2959510"/>
              <a:chOff x="2441651" y="3786206"/>
              <a:chExt cx="3483429" cy="2959510"/>
            </a:xfrm>
          </p:grpSpPr>
          <p:sp>
            <p:nvSpPr>
              <p:cNvPr id="24" name="Oval 23"/>
              <p:cNvSpPr/>
              <p:nvPr/>
            </p:nvSpPr>
            <p:spPr>
              <a:xfrm rot="21170223">
                <a:off x="2441651" y="3786206"/>
                <a:ext cx="3483429" cy="295951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21170223">
                <a:off x="4096279" y="5163987"/>
                <a:ext cx="174171" cy="105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21170223">
                <a:off x="2877079" y="4107019"/>
                <a:ext cx="2612574" cy="2219632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21170223">
                <a:off x="3285860" y="4476957"/>
                <a:ext cx="1741717" cy="1479755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 rot="17924957">
              <a:off x="3302585" y="5037826"/>
              <a:ext cx="2234033" cy="1207984"/>
              <a:chOff x="2441651" y="3786206"/>
              <a:chExt cx="3483429" cy="2959510"/>
            </a:xfrm>
          </p:grpSpPr>
          <p:sp>
            <p:nvSpPr>
              <p:cNvPr id="20" name="Oval 19"/>
              <p:cNvSpPr/>
              <p:nvPr/>
            </p:nvSpPr>
            <p:spPr>
              <a:xfrm rot="21170223">
                <a:off x="2441651" y="3786206"/>
                <a:ext cx="3483429" cy="295951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21170223">
                <a:off x="4096279" y="5163987"/>
                <a:ext cx="174171" cy="105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21170223">
                <a:off x="2877079" y="4107019"/>
                <a:ext cx="2612574" cy="2219632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 rot="21170223">
                <a:off x="3285860" y="4476957"/>
                <a:ext cx="1741717" cy="1479755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0" name="Picture 6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239262" y="4116609"/>
            <a:ext cx="425196" cy="408051"/>
          </a:xfrm>
          <a:prstGeom prst="rect">
            <a:avLst/>
          </a:prstGeom>
        </p:spPr>
      </p:pic>
      <p:sp>
        <p:nvSpPr>
          <p:cNvPr id="33" name="Oval 10"/>
          <p:cNvSpPr/>
          <p:nvPr/>
        </p:nvSpPr>
        <p:spPr>
          <a:xfrm>
            <a:off x="4515257" y="3491661"/>
            <a:ext cx="274320" cy="2743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9320" y="1150852"/>
            <a:ext cx="8712327" cy="713232"/>
          </a:xfrm>
          <a:prstGeom prst="rect">
            <a:avLst/>
          </a:prstGeom>
        </p:spPr>
      </p:pic>
      <p:pic>
        <p:nvPicPr>
          <p:cNvPr id="68" name="Picture 67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946332" y="7380969"/>
            <a:ext cx="8395335" cy="710755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3807230" y="300605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972027" y="3151985"/>
            <a:ext cx="658967" cy="4761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210459" y="2512861"/>
            <a:ext cx="342900" cy="270891"/>
          </a:xfrm>
          <a:prstGeom prst="rect">
            <a:avLst/>
          </a:prstGeom>
        </p:spPr>
      </p:pic>
      <p:pic>
        <p:nvPicPr>
          <p:cNvPr id="49" name="Picture 48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314563" y="3134749"/>
            <a:ext cx="353187" cy="270891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6112895" y="349766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19028" y="240628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519016" y="2243514"/>
            <a:ext cx="1285774" cy="389043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05904" y="5129942"/>
            <a:ext cx="7959471" cy="715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Extensions and Generalizations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9" name="Picture 2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6445" y="4625724"/>
            <a:ext cx="8353044" cy="765429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6445" y="1172895"/>
            <a:ext cx="8411718" cy="749427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6446" y="5750986"/>
            <a:ext cx="8486394" cy="765429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06446" y="2398725"/>
            <a:ext cx="5747385" cy="320040"/>
          </a:xfrm>
          <a:prstGeom prst="rect">
            <a:avLst/>
          </a:prstGeom>
        </p:spPr>
      </p:pic>
      <p:grpSp>
        <p:nvGrpSpPr>
          <p:cNvPr id="31" name="Group 44"/>
          <p:cNvGrpSpPr/>
          <p:nvPr/>
        </p:nvGrpSpPr>
        <p:grpSpPr>
          <a:xfrm flipH="1">
            <a:off x="5628027" y="2790136"/>
            <a:ext cx="2498345" cy="1324663"/>
            <a:chOff x="4759037" y="4031673"/>
            <a:chExt cx="4114800" cy="2590800"/>
          </a:xfrm>
        </p:grpSpPr>
        <p:pic>
          <p:nvPicPr>
            <p:cNvPr id="35" name="Picture 34" descr="levelset_1a.pn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392" t="16079" r="14293" b="23212"/>
            <a:stretch>
              <a:fillRect/>
            </a:stretch>
          </p:blipFill>
          <p:spPr>
            <a:xfrm>
              <a:off x="4759037" y="4031673"/>
              <a:ext cx="4114800" cy="2590800"/>
            </a:xfrm>
            <a:prstGeom prst="rect">
              <a:avLst/>
            </a:prstGeom>
          </p:spPr>
        </p:pic>
        <p:pic>
          <p:nvPicPr>
            <p:cNvPr id="36" name="Picture 35" descr="levelset_1b.png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23132" t="25007" r="21962" b="32140"/>
            <a:stretch>
              <a:fillRect/>
            </a:stretch>
          </p:blipFill>
          <p:spPr>
            <a:xfrm>
              <a:off x="5292437" y="4412673"/>
              <a:ext cx="3124200" cy="1828800"/>
            </a:xfrm>
            <a:prstGeom prst="rect">
              <a:avLst/>
            </a:prstGeom>
          </p:spPr>
        </p:pic>
        <p:pic>
          <p:nvPicPr>
            <p:cNvPr id="37" name="Picture 36" descr="levelset_1c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 l="26783" t="24998" r="23667" b="33934"/>
            <a:stretch>
              <a:fillRect/>
            </a:stretch>
          </p:blipFill>
          <p:spPr>
            <a:xfrm>
              <a:off x="5521037" y="4412673"/>
              <a:ext cx="2819400" cy="1752600"/>
            </a:xfrm>
            <a:prstGeom prst="rect">
              <a:avLst/>
            </a:prstGeom>
          </p:spPr>
        </p:pic>
        <p:pic>
          <p:nvPicPr>
            <p:cNvPr id="38" name="Picture 37" descr="levelset_1d.png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48210" t="26783" r="25007" b="35720"/>
            <a:stretch>
              <a:fillRect/>
            </a:stretch>
          </p:blipFill>
          <p:spPr>
            <a:xfrm>
              <a:off x="6761017" y="4488873"/>
              <a:ext cx="1524000" cy="1600200"/>
            </a:xfrm>
            <a:prstGeom prst="rect">
              <a:avLst/>
            </a:prstGeom>
          </p:spPr>
        </p:pic>
        <p:pic>
          <p:nvPicPr>
            <p:cNvPr id="39" name="Picture 38" descr="levelset_1e.png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6871" t="44639" r="39737" b="37505"/>
            <a:stretch>
              <a:fillRect/>
            </a:stretch>
          </p:blipFill>
          <p:spPr>
            <a:xfrm>
              <a:off x="6698672" y="5250873"/>
              <a:ext cx="762000" cy="762000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0" t="23657" r="6185" b="8663"/>
          <a:stretch/>
        </p:blipFill>
        <p:spPr>
          <a:xfrm>
            <a:off x="983577" y="2818913"/>
            <a:ext cx="2304032" cy="1251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ight Arrow 32"/>
          <p:cNvSpPr/>
          <p:nvPr/>
        </p:nvSpPr>
        <p:spPr>
          <a:xfrm>
            <a:off x="3984992" y="3611820"/>
            <a:ext cx="816014" cy="140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09771" y="3014582"/>
            <a:ext cx="181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Level Sets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of </a:t>
            </a:r>
            <a:r>
              <a:rPr lang="en-US" dirty="0" err="1" smtClean="0"/>
              <a:t>Coresets</a:t>
            </a:r>
            <a:endParaRPr lang="en-US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2518082" y="4305138"/>
            <a:ext cx="1828800" cy="1595495"/>
            <a:chOff x="1298890" y="4291285"/>
            <a:chExt cx="1828800" cy="1595495"/>
          </a:xfrm>
        </p:grpSpPr>
        <p:pic>
          <p:nvPicPr>
            <p:cNvPr id="62" name="Picture 61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121088" y="5635320"/>
              <a:ext cx="184404" cy="251460"/>
            </a:xfrm>
            <a:prstGeom prst="rect">
              <a:avLst/>
            </a:prstGeom>
          </p:spPr>
        </p:pic>
        <p:grpSp>
          <p:nvGrpSpPr>
            <p:cNvPr id="66" name="Group 161"/>
            <p:cNvGrpSpPr/>
            <p:nvPr/>
          </p:nvGrpSpPr>
          <p:grpSpPr>
            <a:xfrm>
              <a:off x="1298890" y="4291285"/>
              <a:ext cx="1828800" cy="1193800"/>
              <a:chOff x="457200" y="3505200"/>
              <a:chExt cx="1828800" cy="1193800"/>
            </a:xfrm>
          </p:grpSpPr>
          <p:grpSp>
            <p:nvGrpSpPr>
              <p:cNvPr id="80" name="Group 101"/>
              <p:cNvGrpSpPr>
                <a:grpSpLocks noChangeAspect="1"/>
              </p:cNvGrpSpPr>
              <p:nvPr/>
            </p:nvGrpSpPr>
            <p:grpSpPr>
              <a:xfrm>
                <a:off x="4572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" name="Picture 91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Picture 92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Picture 93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Picture 94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0870" y="3620495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Picture 9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Picture 96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Picture 97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8695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Picture 98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1" name="Group 69"/>
              <p:cNvGrpSpPr/>
              <p:nvPr/>
            </p:nvGrpSpPr>
            <p:grpSpPr>
              <a:xfrm>
                <a:off x="1219200" y="3505200"/>
                <a:ext cx="354675" cy="414250"/>
                <a:chOff x="1524000" y="3334412"/>
                <a:chExt cx="457200" cy="551788"/>
              </a:xfrm>
            </p:grpSpPr>
            <p:sp>
              <p:nvSpPr>
                <p:cNvPr id="88" name="Cube 87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9"/>
              <p:cNvGrpSpPr/>
              <p:nvPr/>
            </p:nvGrpSpPr>
            <p:grpSpPr>
              <a:xfrm>
                <a:off x="1397925" y="3962408"/>
                <a:ext cx="354675" cy="338051"/>
                <a:chOff x="1524000" y="3435912"/>
                <a:chExt cx="457200" cy="450288"/>
              </a:xfrm>
            </p:grpSpPr>
            <p:sp>
              <p:nvSpPr>
                <p:cNvPr id="86" name="Cube 85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76"/>
              <p:cNvGrpSpPr/>
              <p:nvPr/>
            </p:nvGrpSpPr>
            <p:grpSpPr>
              <a:xfrm>
                <a:off x="651165" y="3886200"/>
                <a:ext cx="381000" cy="350706"/>
                <a:chOff x="6705600" y="3535494"/>
                <a:chExt cx="457200" cy="350706"/>
              </a:xfrm>
            </p:grpSpPr>
            <p:sp>
              <p:nvSpPr>
                <p:cNvPr id="84" name="Cube 83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2" name="Group 211"/>
          <p:cNvGrpSpPr/>
          <p:nvPr/>
        </p:nvGrpSpPr>
        <p:grpSpPr>
          <a:xfrm>
            <a:off x="4727882" y="4228942"/>
            <a:ext cx="1828800" cy="1657836"/>
            <a:chOff x="3508690" y="4228944"/>
            <a:chExt cx="1828800" cy="1657836"/>
          </a:xfrm>
        </p:grpSpPr>
        <p:pic>
          <p:nvPicPr>
            <p:cNvPr id="132" name="Picture 2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4330888" y="5635320"/>
              <a:ext cx="184404" cy="251460"/>
            </a:xfrm>
            <a:prstGeom prst="rect">
              <a:avLst/>
            </a:prstGeom>
          </p:spPr>
        </p:pic>
        <p:grpSp>
          <p:nvGrpSpPr>
            <p:cNvPr id="187" name="Group 162"/>
            <p:cNvGrpSpPr/>
            <p:nvPr/>
          </p:nvGrpSpPr>
          <p:grpSpPr>
            <a:xfrm>
              <a:off x="3508690" y="4228944"/>
              <a:ext cx="1828800" cy="1318482"/>
              <a:chOff x="2514600" y="3380518"/>
              <a:chExt cx="1828800" cy="1318482"/>
            </a:xfrm>
          </p:grpSpPr>
          <p:grpSp>
            <p:nvGrpSpPr>
              <p:cNvPr id="188" name="Group 112"/>
              <p:cNvGrpSpPr>
                <a:grpSpLocks noChangeAspect="1"/>
              </p:cNvGrpSpPr>
              <p:nvPr/>
            </p:nvGrpSpPr>
            <p:grpSpPr>
              <a:xfrm>
                <a:off x="2514600" y="3581400"/>
                <a:ext cx="1828800" cy="1117600"/>
                <a:chOff x="4114800" y="5181600"/>
                <a:chExt cx="2743200" cy="16764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114800" y="51816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9" name="Picture 198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3400" y="5715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0" name="Picture 199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6800" y="5334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1" name="Picture 20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1600" y="5791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2" name="Picture 201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76800" y="6248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3" name="Picture 202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10200" y="56388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4" name="Picture 203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800" y="5867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5" name="Picture 204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1178" y="6266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6" name="Picture 20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6400" y="6096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7" name="Picture 206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2578" y="54285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9" name="Group 69"/>
              <p:cNvGrpSpPr/>
              <p:nvPr/>
            </p:nvGrpSpPr>
            <p:grpSpPr>
              <a:xfrm>
                <a:off x="2999510" y="3380518"/>
                <a:ext cx="354675" cy="338051"/>
                <a:chOff x="1524000" y="3435912"/>
                <a:chExt cx="457200" cy="450288"/>
              </a:xfrm>
            </p:grpSpPr>
            <p:sp>
              <p:nvSpPr>
                <p:cNvPr id="196" name="Cube 195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69"/>
              <p:cNvGrpSpPr/>
              <p:nvPr/>
            </p:nvGrpSpPr>
            <p:grpSpPr>
              <a:xfrm>
                <a:off x="2667000" y="3629903"/>
                <a:ext cx="354675" cy="338051"/>
                <a:chOff x="1524000" y="3435912"/>
                <a:chExt cx="457200" cy="450288"/>
              </a:xfrm>
            </p:grpSpPr>
            <p:sp>
              <p:nvSpPr>
                <p:cNvPr id="194" name="Cube 193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69"/>
              <p:cNvGrpSpPr/>
              <p:nvPr/>
            </p:nvGrpSpPr>
            <p:grpSpPr>
              <a:xfrm>
                <a:off x="3787835" y="4012288"/>
                <a:ext cx="354675" cy="338051"/>
                <a:chOff x="1524000" y="3435912"/>
                <a:chExt cx="457200" cy="450288"/>
              </a:xfrm>
            </p:grpSpPr>
            <p:sp>
              <p:nvSpPr>
                <p:cNvPr id="192" name="Cube 191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5" name="Group 214"/>
          <p:cNvGrpSpPr/>
          <p:nvPr/>
        </p:nvGrpSpPr>
        <p:grpSpPr>
          <a:xfrm>
            <a:off x="2902542" y="4201239"/>
            <a:ext cx="3359727" cy="1699398"/>
            <a:chOff x="1101460" y="2178475"/>
            <a:chExt cx="3359727" cy="1699398"/>
          </a:xfrm>
        </p:grpSpPr>
        <p:grpSp>
          <p:nvGrpSpPr>
            <p:cNvPr id="214" name="Group 213"/>
            <p:cNvGrpSpPr/>
            <p:nvPr/>
          </p:nvGrpSpPr>
          <p:grpSpPr>
            <a:xfrm>
              <a:off x="1101460" y="2178475"/>
              <a:ext cx="3359727" cy="1326657"/>
              <a:chOff x="1101460" y="2178475"/>
              <a:chExt cx="3359727" cy="1326657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101460" y="2348277"/>
                <a:ext cx="3359727" cy="11568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2621981" y="2178475"/>
                <a:ext cx="1475510" cy="1115282"/>
                <a:chOff x="3162326" y="2150765"/>
                <a:chExt cx="1475510" cy="1115282"/>
              </a:xfrm>
            </p:grpSpPr>
            <p:pic>
              <p:nvPicPr>
                <p:cNvPr id="116" name="Picture 115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2326" y="27072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7" name="Picture 116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7926" y="24532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" name="Picture 12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1126" y="27580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2" name="Picture 121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7926" y="30628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3" name="Picture 122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3526" y="26564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8" name="Picture 127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5926" y="28088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9" name="Picture 128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4178" y="3075055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0" name="Picture 129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24326" y="2961247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Picture 13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41778" y="2516255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2" name="Group 69"/>
                <p:cNvGrpSpPr/>
                <p:nvPr/>
              </p:nvGrpSpPr>
              <p:grpSpPr>
                <a:xfrm>
                  <a:off x="3494836" y="2150765"/>
                  <a:ext cx="354675" cy="338051"/>
                  <a:chOff x="1524000" y="3435912"/>
                  <a:chExt cx="457200" cy="450288"/>
                </a:xfrm>
              </p:grpSpPr>
              <p:sp>
                <p:nvSpPr>
                  <p:cNvPr id="113" name="Cube 112"/>
                  <p:cNvSpPr/>
                  <p:nvPr/>
                </p:nvSpPr>
                <p:spPr>
                  <a:xfrm>
                    <a:off x="1524000" y="3435912"/>
                    <a:ext cx="457200" cy="182880"/>
                  </a:xfrm>
                  <a:prstGeom prst="cube">
                    <a:avLst/>
                  </a:prstGeom>
                  <a:solidFill>
                    <a:srgbClr val="00B050"/>
                  </a:solidFill>
                  <a:ln>
                    <a:solidFill>
                      <a:srgbClr val="0066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rot="5400000">
                    <a:off x="1615440" y="3747455"/>
                    <a:ext cx="274320" cy="317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69"/>
                <p:cNvGrpSpPr/>
                <p:nvPr/>
              </p:nvGrpSpPr>
              <p:grpSpPr>
                <a:xfrm>
                  <a:off x="3162326" y="2400150"/>
                  <a:ext cx="354675" cy="338051"/>
                  <a:chOff x="1524000" y="3435912"/>
                  <a:chExt cx="457200" cy="450288"/>
                </a:xfrm>
              </p:grpSpPr>
              <p:sp>
                <p:nvSpPr>
                  <p:cNvPr id="109" name="Cube 108"/>
                  <p:cNvSpPr/>
                  <p:nvPr/>
                </p:nvSpPr>
                <p:spPr>
                  <a:xfrm>
                    <a:off x="1524000" y="3435912"/>
                    <a:ext cx="457200" cy="182880"/>
                  </a:xfrm>
                  <a:prstGeom prst="cube">
                    <a:avLst/>
                  </a:prstGeom>
                  <a:solidFill>
                    <a:srgbClr val="00B050"/>
                  </a:solidFill>
                  <a:ln>
                    <a:solidFill>
                      <a:srgbClr val="0066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 rot="5400000">
                    <a:off x="1615440" y="3747455"/>
                    <a:ext cx="274320" cy="317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69"/>
                <p:cNvGrpSpPr/>
                <p:nvPr/>
              </p:nvGrpSpPr>
              <p:grpSpPr>
                <a:xfrm>
                  <a:off x="4283161" y="2782535"/>
                  <a:ext cx="354675" cy="338051"/>
                  <a:chOff x="1524000" y="3435912"/>
                  <a:chExt cx="457200" cy="450288"/>
                </a:xfrm>
              </p:grpSpPr>
              <p:sp>
                <p:nvSpPr>
                  <p:cNvPr id="105" name="Cube 104"/>
                  <p:cNvSpPr/>
                  <p:nvPr/>
                </p:nvSpPr>
                <p:spPr>
                  <a:xfrm>
                    <a:off x="1524000" y="3435912"/>
                    <a:ext cx="457200" cy="182880"/>
                  </a:xfrm>
                  <a:prstGeom prst="cube">
                    <a:avLst/>
                  </a:prstGeom>
                  <a:solidFill>
                    <a:srgbClr val="00B050"/>
                  </a:solidFill>
                  <a:ln>
                    <a:solidFill>
                      <a:srgbClr val="0066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Connector 107"/>
                  <p:cNvCxnSpPr/>
                  <p:nvPr/>
                </p:nvCxnSpPr>
                <p:spPr>
                  <a:xfrm rot="5400000">
                    <a:off x="1615440" y="3747455"/>
                    <a:ext cx="274320" cy="317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423596" y="2293636"/>
                <a:ext cx="1330035" cy="1093847"/>
                <a:chOff x="1021801" y="2293636"/>
                <a:chExt cx="1330035" cy="1093847"/>
              </a:xfrm>
            </p:grpSpPr>
            <p:pic>
              <p:nvPicPr>
                <p:cNvPr id="178" name="Picture 177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4236" y="2802299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" name="Picture 178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5836" y="2637691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Picture 179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1036" y="3005499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Picture 18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02488" y="2840891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2" name="Picture 181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6016" y="2663754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3" name="Picture 182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0488" y="2903899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4" name="Picture 183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43836" y="3196491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5" name="Picture 184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4566" y="3056299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6" name="Picture 18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59688" y="2548299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8" name="Group 69"/>
                <p:cNvGrpSpPr/>
                <p:nvPr/>
              </p:nvGrpSpPr>
              <p:grpSpPr>
                <a:xfrm>
                  <a:off x="1645256" y="2293636"/>
                  <a:ext cx="354675" cy="414250"/>
                  <a:chOff x="1595440" y="3315957"/>
                  <a:chExt cx="457200" cy="551788"/>
                </a:xfrm>
              </p:grpSpPr>
              <p:sp>
                <p:nvSpPr>
                  <p:cNvPr id="175" name="Cube 174"/>
                  <p:cNvSpPr/>
                  <p:nvPr/>
                </p:nvSpPr>
                <p:spPr>
                  <a:xfrm>
                    <a:off x="1595440" y="3315957"/>
                    <a:ext cx="457200" cy="284380"/>
                  </a:xfrm>
                  <a:prstGeom prst="cube">
                    <a:avLst/>
                  </a:prstGeom>
                  <a:solidFill>
                    <a:srgbClr val="00B050"/>
                  </a:solidFill>
                  <a:ln>
                    <a:solidFill>
                      <a:srgbClr val="0066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" name="Straight Connector 175"/>
                  <p:cNvCxnSpPr/>
                  <p:nvPr/>
                </p:nvCxnSpPr>
                <p:spPr>
                  <a:xfrm rot="5400000">
                    <a:off x="1669020" y="3729000"/>
                    <a:ext cx="274320" cy="317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69"/>
                <p:cNvGrpSpPr/>
                <p:nvPr/>
              </p:nvGrpSpPr>
              <p:grpSpPr>
                <a:xfrm>
                  <a:off x="1768561" y="2764699"/>
                  <a:ext cx="354675" cy="338051"/>
                  <a:chOff x="1524000" y="3435912"/>
                  <a:chExt cx="457200" cy="450288"/>
                </a:xfrm>
              </p:grpSpPr>
              <p:sp>
                <p:nvSpPr>
                  <p:cNvPr id="173" name="Cube 172"/>
                  <p:cNvSpPr/>
                  <p:nvPr/>
                </p:nvSpPr>
                <p:spPr>
                  <a:xfrm>
                    <a:off x="1524000" y="3435912"/>
                    <a:ext cx="457200" cy="182880"/>
                  </a:xfrm>
                  <a:prstGeom prst="cube">
                    <a:avLst/>
                  </a:prstGeom>
                  <a:solidFill>
                    <a:srgbClr val="00B050"/>
                  </a:solidFill>
                  <a:ln>
                    <a:solidFill>
                      <a:srgbClr val="0066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 rot="5400000">
                    <a:off x="1615440" y="3747455"/>
                    <a:ext cx="274320" cy="317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0" name="Group 76"/>
                <p:cNvGrpSpPr/>
                <p:nvPr/>
              </p:nvGrpSpPr>
              <p:grpSpPr>
                <a:xfrm>
                  <a:off x="1021801" y="2688491"/>
                  <a:ext cx="381000" cy="350706"/>
                  <a:chOff x="6705600" y="3535494"/>
                  <a:chExt cx="457200" cy="350706"/>
                </a:xfrm>
              </p:grpSpPr>
              <p:sp>
                <p:nvSpPr>
                  <p:cNvPr id="171" name="Cube 170"/>
                  <p:cNvSpPr/>
                  <p:nvPr/>
                </p:nvSpPr>
                <p:spPr>
                  <a:xfrm>
                    <a:off x="6705600" y="3535494"/>
                    <a:ext cx="457200" cy="91440"/>
                  </a:xfrm>
                  <a:prstGeom prst="cube">
                    <a:avLst/>
                  </a:prstGeom>
                  <a:solidFill>
                    <a:srgbClr val="00B050"/>
                  </a:solidFill>
                  <a:ln>
                    <a:solidFill>
                      <a:srgbClr val="0066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 rot="5400000">
                    <a:off x="6797040" y="3747455"/>
                    <a:ext cx="274320" cy="317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11" name="Picture 2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689121" y="3626413"/>
              <a:ext cx="184404" cy="251460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>
          <a:xfrm>
            <a:off x="166255" y="1191491"/>
            <a:ext cx="8811492" cy="231371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00890" y="1748935"/>
            <a:ext cx="8635087" cy="523220"/>
            <a:chOff x="256310" y="1485690"/>
            <a:chExt cx="8635087" cy="523220"/>
          </a:xfrm>
        </p:grpSpPr>
        <p:pic>
          <p:nvPicPr>
            <p:cNvPr id="125" name="Picture 124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47800" y="1600200"/>
              <a:ext cx="7443597" cy="357378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256310" y="148569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Merge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2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420" y="1239979"/>
            <a:ext cx="8229600" cy="616527"/>
          </a:xfrm>
        </p:spPr>
        <p:txBody>
          <a:bodyPr>
            <a:normAutofit/>
          </a:bodyPr>
          <a:lstStyle/>
          <a:p>
            <a:r>
              <a:rPr lang="en-US" dirty="0" smtClean="0"/>
              <a:t>[c.f. </a:t>
            </a:r>
            <a:r>
              <a:rPr lang="en-US" dirty="0" err="1" smtClean="0"/>
              <a:t>Har</a:t>
            </a:r>
            <a:r>
              <a:rPr lang="en-US" dirty="0" smtClean="0"/>
              <a:t>-</a:t>
            </a:r>
            <a:r>
              <a:rPr lang="en-US" dirty="0" err="1" smtClean="0"/>
              <a:t>Peled</a:t>
            </a:r>
            <a:r>
              <a:rPr lang="en-US" dirty="0" smtClean="0"/>
              <a:t>, </a:t>
            </a:r>
            <a:r>
              <a:rPr lang="en-US" dirty="0" err="1" smtClean="0"/>
              <a:t>Mazumdar</a:t>
            </a:r>
            <a:r>
              <a:rPr lang="en-US" dirty="0" smtClean="0"/>
              <a:t> 04]</a:t>
            </a:r>
            <a:endParaRPr lang="en-US" dirty="0"/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5921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208 L -0.04549 -0.003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6255" y="1191491"/>
            <a:ext cx="8811492" cy="231371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of </a:t>
            </a:r>
            <a:r>
              <a:rPr lang="en-US" dirty="0" err="1" smtClean="0"/>
              <a:t>Coresets</a:t>
            </a:r>
            <a:endParaRPr lang="en-US" dirty="0"/>
          </a:p>
        </p:txBody>
      </p:sp>
      <p:pic>
        <p:nvPicPr>
          <p:cNvPr id="107" name="Picture 10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60142" y="2469785"/>
            <a:ext cx="5611368" cy="784098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200890" y="232756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Compress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902123" y="4368444"/>
            <a:ext cx="3359727" cy="11568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243" descr="blueDo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644" y="47551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Picture 244" descr="blueDo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244" y="45011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Picture 245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1444" y="48059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Picture 246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8244" y="51107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Picture 247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3844" y="47043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Picture 248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244" y="48567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Picture 249" descr="blueDo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496" y="5122932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Picture 250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644" y="5009124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Picture 251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096" y="4564132"/>
            <a:ext cx="341348" cy="190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roup 69"/>
          <p:cNvGrpSpPr/>
          <p:nvPr/>
        </p:nvGrpSpPr>
        <p:grpSpPr>
          <a:xfrm>
            <a:off x="4755154" y="4198642"/>
            <a:ext cx="354675" cy="338051"/>
            <a:chOff x="1524000" y="3435912"/>
            <a:chExt cx="457200" cy="450288"/>
          </a:xfrm>
        </p:grpSpPr>
        <p:sp>
          <p:nvSpPr>
            <p:cNvPr id="254" name="Cube 253"/>
            <p:cNvSpPr/>
            <p:nvPr/>
          </p:nvSpPr>
          <p:spPr>
            <a:xfrm>
              <a:off x="1524000" y="3435912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>
              <a:off x="1615440" y="3747455"/>
              <a:ext cx="274320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6" name="Group 69"/>
          <p:cNvGrpSpPr/>
          <p:nvPr/>
        </p:nvGrpSpPr>
        <p:grpSpPr>
          <a:xfrm>
            <a:off x="4422644" y="4448027"/>
            <a:ext cx="354675" cy="338051"/>
            <a:chOff x="1524000" y="3435912"/>
            <a:chExt cx="457200" cy="450288"/>
          </a:xfrm>
        </p:grpSpPr>
        <p:sp>
          <p:nvSpPr>
            <p:cNvPr id="257" name="Cube 256"/>
            <p:cNvSpPr/>
            <p:nvPr/>
          </p:nvSpPr>
          <p:spPr>
            <a:xfrm>
              <a:off x="1524000" y="3435912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/>
            <p:cNvCxnSpPr/>
            <p:nvPr/>
          </p:nvCxnSpPr>
          <p:spPr>
            <a:xfrm rot="5400000">
              <a:off x="1615440" y="3747455"/>
              <a:ext cx="274320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9" name="Group 69"/>
          <p:cNvGrpSpPr/>
          <p:nvPr/>
        </p:nvGrpSpPr>
        <p:grpSpPr>
          <a:xfrm>
            <a:off x="5543479" y="4830412"/>
            <a:ext cx="354675" cy="338051"/>
            <a:chOff x="1524000" y="3435912"/>
            <a:chExt cx="457200" cy="450288"/>
          </a:xfrm>
        </p:grpSpPr>
        <p:sp>
          <p:nvSpPr>
            <p:cNvPr id="260" name="Cube 259"/>
            <p:cNvSpPr/>
            <p:nvPr/>
          </p:nvSpPr>
          <p:spPr>
            <a:xfrm>
              <a:off x="1524000" y="3435912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/>
            <p:nvPr/>
          </p:nvCxnSpPr>
          <p:spPr>
            <a:xfrm rot="5400000">
              <a:off x="1615440" y="3747455"/>
              <a:ext cx="274320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2" name="Picture 261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694" y="4822466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Picture 262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8294" y="4657858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Picture 263" descr="blueDo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494" y="5025666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Picture 264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946" y="4861058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Picture 265" descr="blueDo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474" y="4683921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Picture 266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946" y="4924066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Picture 267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6294" y="5216658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Picture 268" descr="blueDo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024" y="5076466"/>
            <a:ext cx="341348" cy="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Picture 269" descr="blueD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2146" y="4568466"/>
            <a:ext cx="341348" cy="190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roup 69"/>
          <p:cNvGrpSpPr/>
          <p:nvPr/>
        </p:nvGrpSpPr>
        <p:grpSpPr>
          <a:xfrm>
            <a:off x="3971019" y="4784866"/>
            <a:ext cx="354675" cy="338051"/>
            <a:chOff x="1524000" y="3435912"/>
            <a:chExt cx="457200" cy="450288"/>
          </a:xfrm>
        </p:grpSpPr>
        <p:sp>
          <p:nvSpPr>
            <p:cNvPr id="275" name="Cube 274"/>
            <p:cNvSpPr/>
            <p:nvPr/>
          </p:nvSpPr>
          <p:spPr>
            <a:xfrm>
              <a:off x="1524000" y="3435912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/>
            <p:cNvCxnSpPr/>
            <p:nvPr/>
          </p:nvCxnSpPr>
          <p:spPr>
            <a:xfrm rot="5400000">
              <a:off x="1615440" y="3747455"/>
              <a:ext cx="274320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7" name="Group 76"/>
          <p:cNvGrpSpPr/>
          <p:nvPr/>
        </p:nvGrpSpPr>
        <p:grpSpPr>
          <a:xfrm>
            <a:off x="3224259" y="4708658"/>
            <a:ext cx="381000" cy="350706"/>
            <a:chOff x="6705600" y="3535494"/>
            <a:chExt cx="457200" cy="350706"/>
          </a:xfrm>
        </p:grpSpPr>
        <p:sp>
          <p:nvSpPr>
            <p:cNvPr id="278" name="Cube 277"/>
            <p:cNvSpPr/>
            <p:nvPr/>
          </p:nvSpPr>
          <p:spPr>
            <a:xfrm>
              <a:off x="6705600" y="3535494"/>
              <a:ext cx="457200" cy="9144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/>
            <p:cNvCxnSpPr/>
            <p:nvPr/>
          </p:nvCxnSpPr>
          <p:spPr>
            <a:xfrm rot="5400000">
              <a:off x="6797040" y="3747455"/>
              <a:ext cx="274320" cy="317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0" name="Picture 2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9784" y="5646580"/>
            <a:ext cx="184404" cy="25146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200890" y="1748935"/>
            <a:ext cx="8635087" cy="523220"/>
            <a:chOff x="256310" y="1485690"/>
            <a:chExt cx="8635087" cy="523220"/>
          </a:xfrm>
        </p:grpSpPr>
        <p:pic>
          <p:nvPicPr>
            <p:cNvPr id="86" name="Picture 85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47800" y="1600200"/>
              <a:ext cx="7443597" cy="357378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256310" y="148569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Merge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420" y="1239979"/>
            <a:ext cx="8229600" cy="616527"/>
          </a:xfrm>
        </p:spPr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Har-Peled</a:t>
            </a:r>
            <a:r>
              <a:rPr lang="en-US" dirty="0" smtClean="0"/>
              <a:t>, </a:t>
            </a:r>
            <a:r>
              <a:rPr lang="en-US" dirty="0" err="1" smtClean="0"/>
              <a:t>Mazumdar</a:t>
            </a:r>
            <a:r>
              <a:rPr lang="en-US" dirty="0" smtClean="0"/>
              <a:t> 04]</a:t>
            </a:r>
            <a:endParaRPr lang="en-US" dirty="0"/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3" name="Picture 9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3094" y="5605023"/>
            <a:ext cx="2099310" cy="407670"/>
          </a:xfrm>
          <a:prstGeom prst="rect">
            <a:avLst/>
          </a:prstGeom>
        </p:spPr>
      </p:pic>
      <p:sp>
        <p:nvSpPr>
          <p:cNvPr id="94" name="Cube 93"/>
          <p:cNvSpPr/>
          <p:nvPr/>
        </p:nvSpPr>
        <p:spPr>
          <a:xfrm>
            <a:off x="3848133" y="4316400"/>
            <a:ext cx="354675" cy="213496"/>
          </a:xfrm>
          <a:prstGeom prst="cube">
            <a:avLst/>
          </a:prstGeom>
          <a:solidFill>
            <a:srgbClr val="00B050"/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3908644" y="4626449"/>
            <a:ext cx="205943" cy="24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on Streams</a:t>
            </a:r>
            <a:endParaRPr lang="en-US" dirty="0"/>
          </a:p>
        </p:txBody>
      </p:sp>
      <p:grpSp>
        <p:nvGrpSpPr>
          <p:cNvPr id="4" name="set b"/>
          <p:cNvGrpSpPr>
            <a:grpSpLocks noChangeAspect="1"/>
          </p:cNvGrpSpPr>
          <p:nvPr/>
        </p:nvGrpSpPr>
        <p:grpSpPr>
          <a:xfrm>
            <a:off x="3356290" y="4352620"/>
            <a:ext cx="1828800" cy="1117600"/>
            <a:chOff x="990600" y="1524000"/>
            <a:chExt cx="2743200" cy="1676400"/>
          </a:xfrm>
        </p:grpSpPr>
        <p:sp>
          <p:nvSpPr>
            <p:cNvPr id="5" name="Oval 4"/>
            <p:cNvSpPr/>
            <p:nvPr/>
          </p:nvSpPr>
          <p:spPr>
            <a:xfrm>
              <a:off x="990600" y="1524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9200" y="20574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2600" y="1905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7400" y="21336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2600" y="2590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0" y="1981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4578" y="2304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978" y="2456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200" y="24384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8378" y="1770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et a"/>
          <p:cNvGrpSpPr>
            <a:grpSpLocks noChangeAspect="1"/>
          </p:cNvGrpSpPr>
          <p:nvPr/>
        </p:nvGrpSpPr>
        <p:grpSpPr>
          <a:xfrm>
            <a:off x="1298890" y="4352620"/>
            <a:ext cx="1828800" cy="1117600"/>
            <a:chOff x="1066800" y="3429000"/>
            <a:chExt cx="2743200" cy="1676400"/>
          </a:xfrm>
        </p:grpSpPr>
        <p:sp>
          <p:nvSpPr>
            <p:cNvPr id="16" name="Oval 15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8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6895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 descr="blueD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coreset a"/>
          <p:cNvGrpSpPr/>
          <p:nvPr/>
        </p:nvGrpSpPr>
        <p:grpSpPr>
          <a:xfrm>
            <a:off x="1298890" y="4274836"/>
            <a:ext cx="1828800" cy="1611944"/>
            <a:chOff x="495300" y="4773616"/>
            <a:chExt cx="1828800" cy="1611944"/>
          </a:xfrm>
        </p:grpSpPr>
        <p:pic>
          <p:nvPicPr>
            <p:cNvPr id="27" name="Picture 26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263396" y="6134100"/>
              <a:ext cx="184404" cy="251460"/>
            </a:xfrm>
            <a:prstGeom prst="rect">
              <a:avLst/>
            </a:prstGeom>
          </p:spPr>
        </p:pic>
        <p:grpSp>
          <p:nvGrpSpPr>
            <p:cNvPr id="28" name="Group 161"/>
            <p:cNvGrpSpPr/>
            <p:nvPr/>
          </p:nvGrpSpPr>
          <p:grpSpPr>
            <a:xfrm>
              <a:off x="495300" y="4773616"/>
              <a:ext cx="1828800" cy="1193800"/>
              <a:chOff x="457200" y="3505200"/>
              <a:chExt cx="1828800" cy="1193800"/>
            </a:xfrm>
          </p:grpSpPr>
          <p:grpSp>
            <p:nvGrpSpPr>
              <p:cNvPr id="29" name="Group 101"/>
              <p:cNvGrpSpPr>
                <a:grpSpLocks noChangeAspect="1"/>
              </p:cNvGrpSpPr>
              <p:nvPr/>
            </p:nvGrpSpPr>
            <p:grpSpPr>
              <a:xfrm>
                <a:off x="4572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Picture 4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Picture 41" descr="blueDot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3" name="Picture 42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" name="Picture 43" descr="blueDot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50870" y="3620495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Picture 44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Picture 4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Picture 46" descr="blueDot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8695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Picture 47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" name="Group 69"/>
              <p:cNvGrpSpPr/>
              <p:nvPr/>
            </p:nvGrpSpPr>
            <p:grpSpPr>
              <a:xfrm>
                <a:off x="1219200" y="3505200"/>
                <a:ext cx="354675" cy="414250"/>
                <a:chOff x="1524000" y="3334412"/>
                <a:chExt cx="457200" cy="551788"/>
              </a:xfrm>
            </p:grpSpPr>
            <p:sp>
              <p:nvSpPr>
                <p:cNvPr id="37" name="Cube 36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69"/>
              <p:cNvGrpSpPr/>
              <p:nvPr/>
            </p:nvGrpSpPr>
            <p:grpSpPr>
              <a:xfrm>
                <a:off x="1397925" y="3962408"/>
                <a:ext cx="354675" cy="338051"/>
                <a:chOff x="1524000" y="3435912"/>
                <a:chExt cx="457200" cy="450288"/>
              </a:xfrm>
            </p:grpSpPr>
            <p:sp>
              <p:nvSpPr>
                <p:cNvPr id="35" name="Cube 34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76"/>
              <p:cNvGrpSpPr/>
              <p:nvPr/>
            </p:nvGrpSpPr>
            <p:grpSpPr>
              <a:xfrm>
                <a:off x="651165" y="3886200"/>
                <a:ext cx="381000" cy="350706"/>
                <a:chOff x="6705600" y="3535494"/>
                <a:chExt cx="457200" cy="350706"/>
              </a:xfrm>
            </p:grpSpPr>
            <p:sp>
              <p:nvSpPr>
                <p:cNvPr id="33" name="Cube 32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coreset b"/>
          <p:cNvGrpSpPr/>
          <p:nvPr/>
        </p:nvGrpSpPr>
        <p:grpSpPr>
          <a:xfrm>
            <a:off x="3356290" y="4159666"/>
            <a:ext cx="1828800" cy="1727114"/>
            <a:chOff x="2552700" y="4658446"/>
            <a:chExt cx="1828800" cy="1727114"/>
          </a:xfrm>
        </p:grpSpPr>
        <p:grpSp>
          <p:nvGrpSpPr>
            <p:cNvPr id="50" name="Group 162"/>
            <p:cNvGrpSpPr/>
            <p:nvPr/>
          </p:nvGrpSpPr>
          <p:grpSpPr>
            <a:xfrm>
              <a:off x="2552700" y="4658454"/>
              <a:ext cx="1828800" cy="1318482"/>
              <a:chOff x="2514600" y="3380518"/>
              <a:chExt cx="1828800" cy="1318482"/>
            </a:xfrm>
          </p:grpSpPr>
          <p:grpSp>
            <p:nvGrpSpPr>
              <p:cNvPr id="52" name="Group 112"/>
              <p:cNvGrpSpPr>
                <a:grpSpLocks noChangeAspect="1"/>
              </p:cNvGrpSpPr>
              <p:nvPr/>
            </p:nvGrpSpPr>
            <p:grpSpPr>
              <a:xfrm>
                <a:off x="2514600" y="3581400"/>
                <a:ext cx="1828800" cy="1117600"/>
                <a:chOff x="4114800" y="5181600"/>
                <a:chExt cx="2743200" cy="16764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4114800" y="51816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 descr="blueDot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43400" y="5715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Picture 63" descr="blueDot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6800" y="5334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Picture 64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1600" y="5791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Picture 6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76800" y="6248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7" name="Picture 66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10200" y="56388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8" name="Picture 67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800" y="5867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Picture 68" descr="blueDot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1178" y="6266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Picture 69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6400" y="6096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Picture 7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2578" y="54285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3" name="Group 69"/>
              <p:cNvGrpSpPr/>
              <p:nvPr/>
            </p:nvGrpSpPr>
            <p:grpSpPr>
              <a:xfrm>
                <a:off x="2999510" y="3380518"/>
                <a:ext cx="354675" cy="338051"/>
                <a:chOff x="1524000" y="3435912"/>
                <a:chExt cx="457200" cy="450288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69"/>
              <p:cNvGrpSpPr/>
              <p:nvPr/>
            </p:nvGrpSpPr>
            <p:grpSpPr>
              <a:xfrm>
                <a:off x="2667000" y="3629903"/>
                <a:ext cx="354675" cy="338051"/>
                <a:chOff x="1524000" y="3435912"/>
                <a:chExt cx="457200" cy="450288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69"/>
              <p:cNvGrpSpPr/>
              <p:nvPr/>
            </p:nvGrpSpPr>
            <p:grpSpPr>
              <a:xfrm>
                <a:off x="3787835" y="4012288"/>
                <a:ext cx="354675" cy="338051"/>
                <a:chOff x="1524000" y="3435912"/>
                <a:chExt cx="457200" cy="450288"/>
              </a:xfrm>
            </p:grpSpPr>
            <p:sp>
              <p:nvSpPr>
                <p:cNvPr id="56" name="Cube 55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1" name="Picture 50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396996" y="6134100"/>
              <a:ext cx="184404" cy="251460"/>
            </a:xfrm>
            <a:prstGeom prst="rect">
              <a:avLst/>
            </a:prstGeom>
          </p:spPr>
        </p:pic>
      </p:grpSp>
      <p:sp>
        <p:nvSpPr>
          <p:cNvPr id="77" name="Rectangle 76"/>
          <p:cNvSpPr/>
          <p:nvPr/>
        </p:nvSpPr>
        <p:spPr>
          <a:xfrm>
            <a:off x="166255" y="1191491"/>
            <a:ext cx="8811492" cy="231371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960142" y="2469785"/>
            <a:ext cx="5611368" cy="78409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00890" y="232756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Compress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0890" y="1748935"/>
            <a:ext cx="8635087" cy="523220"/>
            <a:chOff x="256310" y="1485690"/>
            <a:chExt cx="8635087" cy="523220"/>
          </a:xfrm>
        </p:grpSpPr>
        <p:pic>
          <p:nvPicPr>
            <p:cNvPr id="81" name="Picture 80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447800" y="1600200"/>
              <a:ext cx="7443597" cy="35737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256310" y="148569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Merge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420" y="1239979"/>
            <a:ext cx="8229600" cy="616527"/>
          </a:xfrm>
        </p:spPr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Har-Peled</a:t>
            </a:r>
            <a:r>
              <a:rPr lang="en-US" dirty="0" smtClean="0"/>
              <a:t>, </a:t>
            </a:r>
            <a:r>
              <a:rPr lang="en-US" dirty="0" err="1" smtClean="0"/>
              <a:t>Mazumdar</a:t>
            </a:r>
            <a:r>
              <a:rPr lang="en-US" dirty="0" smtClean="0"/>
              <a:t> 04]</a:t>
            </a:r>
            <a:endParaRPr lang="en-US" dirty="0"/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for Mixture Models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4696" y="1210510"/>
            <a:ext cx="8051673" cy="357378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63012" y="1759318"/>
            <a:ext cx="7267575" cy="357378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71987" y="4009018"/>
            <a:ext cx="7720965" cy="397383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71987" y="3287248"/>
            <a:ext cx="8131683" cy="496062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1987" y="2628490"/>
            <a:ext cx="8246364" cy="49606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0" y="4940710"/>
            <a:ext cx="9144000" cy="1681316"/>
            <a:chOff x="0" y="4940710"/>
            <a:chExt cx="9144000" cy="1681316"/>
          </a:xfrm>
        </p:grpSpPr>
        <p:sp>
          <p:nvSpPr>
            <p:cNvPr id="6" name="Rectangle 5"/>
            <p:cNvSpPr/>
            <p:nvPr/>
          </p:nvSpPr>
          <p:spPr>
            <a:xfrm>
              <a:off x="0" y="4940710"/>
              <a:ext cx="9144000" cy="1681316"/>
            </a:xfrm>
            <a:prstGeom prst="rect">
              <a:avLst/>
            </a:prstGeom>
            <a:solidFill>
              <a:srgbClr val="EDF5EB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71332" y="5100489"/>
              <a:ext cx="8643747" cy="357378"/>
            </a:xfrm>
            <a:prstGeom prst="rect">
              <a:avLst/>
            </a:prstGeom>
          </p:spPr>
        </p:pic>
        <p:pic>
          <p:nvPicPr>
            <p:cNvPr id="42" name="Picture 41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1409951" y="5681407"/>
              <a:ext cx="6206109" cy="357378"/>
            </a:xfrm>
            <a:prstGeom prst="rect">
              <a:avLst/>
            </a:prstGeom>
          </p:spPr>
        </p:pic>
        <p:pic>
          <p:nvPicPr>
            <p:cNvPr id="43" name="Picture 42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246481" y="6241843"/>
              <a:ext cx="6320790" cy="32537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39656" y="5412651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*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on Streams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66986" y="5635320"/>
            <a:ext cx="184404" cy="251460"/>
          </a:xfrm>
          <a:prstGeom prst="rect">
            <a:avLst/>
          </a:prstGeom>
        </p:spPr>
      </p:pic>
      <p:grpSp>
        <p:nvGrpSpPr>
          <p:cNvPr id="6" name="Group 161"/>
          <p:cNvGrpSpPr/>
          <p:nvPr/>
        </p:nvGrpSpPr>
        <p:grpSpPr>
          <a:xfrm>
            <a:off x="1298890" y="4274836"/>
            <a:ext cx="1828800" cy="1193800"/>
            <a:chOff x="457200" y="3505200"/>
            <a:chExt cx="1828800" cy="1193800"/>
          </a:xfrm>
        </p:grpSpPr>
        <p:grpSp>
          <p:nvGrpSpPr>
            <p:cNvPr id="7" name="Group 101"/>
            <p:cNvGrpSpPr>
              <a:grpSpLocks noChangeAspect="1"/>
            </p:cNvGrpSpPr>
            <p:nvPr/>
          </p:nvGrpSpPr>
          <p:grpSpPr>
            <a:xfrm>
              <a:off x="457200" y="3581400"/>
              <a:ext cx="1828800" cy="1117600"/>
              <a:chOff x="4038600" y="3200400"/>
              <a:chExt cx="2743200" cy="16764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038600" y="3200400"/>
                <a:ext cx="2743200" cy="167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8200" y="38283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0600" y="35814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blueDo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3400" y="41331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0578" y="38862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Picture 21" descr="blueDo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0870" y="3620495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Picture 22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2578" y="39807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2600" y="44196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blueDo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8695" y="42093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Picture 25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6378" y="34473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" name="Group 69"/>
            <p:cNvGrpSpPr/>
            <p:nvPr/>
          </p:nvGrpSpPr>
          <p:grpSpPr>
            <a:xfrm>
              <a:off x="1219200" y="3505200"/>
              <a:ext cx="354675" cy="414250"/>
              <a:chOff x="1524000" y="3334412"/>
              <a:chExt cx="457200" cy="551788"/>
            </a:xfrm>
          </p:grpSpPr>
          <p:sp>
            <p:nvSpPr>
              <p:cNvPr id="15" name="Cube 14"/>
              <p:cNvSpPr/>
              <p:nvPr/>
            </p:nvSpPr>
            <p:spPr>
              <a:xfrm>
                <a:off x="1524000" y="3334412"/>
                <a:ext cx="457200" cy="2843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69"/>
            <p:cNvGrpSpPr/>
            <p:nvPr/>
          </p:nvGrpSpPr>
          <p:grpSpPr>
            <a:xfrm>
              <a:off x="1397925" y="3962408"/>
              <a:ext cx="354675" cy="338051"/>
              <a:chOff x="1524000" y="3435912"/>
              <a:chExt cx="457200" cy="450288"/>
            </a:xfrm>
          </p:grpSpPr>
          <p:sp>
            <p:nvSpPr>
              <p:cNvPr id="13" name="Cube 12"/>
              <p:cNvSpPr/>
              <p:nvPr/>
            </p:nvSpPr>
            <p:spPr>
              <a:xfrm>
                <a:off x="1524000" y="3435912"/>
                <a:ext cx="457200" cy="1828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6"/>
            <p:cNvGrpSpPr/>
            <p:nvPr/>
          </p:nvGrpSpPr>
          <p:grpSpPr>
            <a:xfrm>
              <a:off x="651165" y="3886200"/>
              <a:ext cx="381000" cy="350706"/>
              <a:chOff x="6705600" y="3535494"/>
              <a:chExt cx="457200" cy="350706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6705600" y="3535494"/>
                <a:ext cx="457200" cy="9144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5400000">
                <a:off x="67970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162"/>
          <p:cNvGrpSpPr/>
          <p:nvPr/>
        </p:nvGrpSpPr>
        <p:grpSpPr>
          <a:xfrm>
            <a:off x="3356290" y="4159674"/>
            <a:ext cx="1828800" cy="1318482"/>
            <a:chOff x="2514600" y="3380518"/>
            <a:chExt cx="1828800" cy="1318482"/>
          </a:xfrm>
        </p:grpSpPr>
        <p:grpSp>
          <p:nvGrpSpPr>
            <p:cNvPr id="30" name="Group 112"/>
            <p:cNvGrpSpPr>
              <a:grpSpLocks noChangeAspect="1"/>
            </p:cNvGrpSpPr>
            <p:nvPr/>
          </p:nvGrpSpPr>
          <p:grpSpPr>
            <a:xfrm>
              <a:off x="2514600" y="3581400"/>
              <a:ext cx="1828800" cy="1117600"/>
              <a:chOff x="4114800" y="5181600"/>
              <a:chExt cx="2743200" cy="1676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114800" y="5181600"/>
                <a:ext cx="2743200" cy="167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 descr="blueDo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3400" y="57150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Picture 41" descr="blueDo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6800" y="53340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Picture 42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1600" y="57912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3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6800" y="62484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Picture 44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0200" y="56388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Picture 45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8800" y="58674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Picture 46" descr="blueDo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1178" y="62667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Picture 47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6400" y="60960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Picture 48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2578" y="54285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" name="Group 69"/>
            <p:cNvGrpSpPr/>
            <p:nvPr/>
          </p:nvGrpSpPr>
          <p:grpSpPr>
            <a:xfrm>
              <a:off x="2999510" y="3380518"/>
              <a:ext cx="354675" cy="338051"/>
              <a:chOff x="1524000" y="3435912"/>
              <a:chExt cx="457200" cy="450288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1524000" y="3435912"/>
                <a:ext cx="457200" cy="1828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69"/>
            <p:cNvGrpSpPr/>
            <p:nvPr/>
          </p:nvGrpSpPr>
          <p:grpSpPr>
            <a:xfrm>
              <a:off x="2667000" y="3629903"/>
              <a:ext cx="354675" cy="338051"/>
              <a:chOff x="1524000" y="3435912"/>
              <a:chExt cx="457200" cy="450288"/>
            </a:xfrm>
          </p:grpSpPr>
          <p:sp>
            <p:nvSpPr>
              <p:cNvPr id="36" name="Cube 35"/>
              <p:cNvSpPr/>
              <p:nvPr/>
            </p:nvSpPr>
            <p:spPr>
              <a:xfrm>
                <a:off x="1524000" y="3435912"/>
                <a:ext cx="457200" cy="1828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69"/>
            <p:cNvGrpSpPr/>
            <p:nvPr/>
          </p:nvGrpSpPr>
          <p:grpSpPr>
            <a:xfrm>
              <a:off x="3787835" y="4012288"/>
              <a:ext cx="354675" cy="338051"/>
              <a:chOff x="1524000" y="3435912"/>
              <a:chExt cx="457200" cy="450288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1524000" y="3435912"/>
                <a:ext cx="457200" cy="1828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Picture 2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00586" y="5635320"/>
            <a:ext cx="184404" cy="251460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1600223" y="4128640"/>
            <a:ext cx="3359727" cy="1805945"/>
            <a:chOff x="5091545" y="4682838"/>
            <a:chExt cx="3359727" cy="1805945"/>
          </a:xfrm>
        </p:grpSpPr>
        <p:pic>
          <p:nvPicPr>
            <p:cNvPr id="101" name="Picture 100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6296061" y="6116927"/>
              <a:ext cx="1152144" cy="371856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5091545" y="4682838"/>
              <a:ext cx="3359727" cy="1371597"/>
              <a:chOff x="5091545" y="4682838"/>
              <a:chExt cx="3359727" cy="1371597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091545" y="4897580"/>
                <a:ext cx="3359727" cy="11568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5301685" y="5080378"/>
                <a:ext cx="1320800" cy="839184"/>
                <a:chOff x="5301685" y="5080378"/>
                <a:chExt cx="1320800" cy="839184"/>
              </a:xfrm>
            </p:grpSpPr>
            <p:pic>
              <p:nvPicPr>
                <p:cNvPr id="66" name="Picture 65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04885" y="53343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7" name="Picture 66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6485" y="516977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8" name="Picture 67" descr="blueDot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1685" y="55375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Picture 68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3137" y="537297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Picture 69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6665" y="5195833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Picture 70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81137" y="54359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Picture 71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4485" y="572857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Picture 72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5215" y="55883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Picture 73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30337" y="50803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" name="Group 76"/>
              <p:cNvGrpSpPr/>
              <p:nvPr/>
            </p:nvGrpSpPr>
            <p:grpSpPr>
              <a:xfrm>
                <a:off x="5278583" y="5234394"/>
                <a:ext cx="381000" cy="350706"/>
                <a:chOff x="6705600" y="3535494"/>
                <a:chExt cx="457200" cy="350706"/>
              </a:xfrm>
            </p:grpSpPr>
            <p:sp>
              <p:nvSpPr>
                <p:cNvPr id="59" name="Cube 58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6615535" y="5026890"/>
                <a:ext cx="1473200" cy="812800"/>
                <a:chOff x="6934200" y="5026890"/>
                <a:chExt cx="1473200" cy="812800"/>
              </a:xfrm>
            </p:grpSpPr>
            <p:pic>
              <p:nvPicPr>
                <p:cNvPr id="89" name="Picture 88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4200" y="52808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Picture 89" descr="blueDot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89800" y="50268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1" name="Picture 90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93000" y="53316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" name="Picture 91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9800" y="56364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Picture 92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5400" y="52300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Picture 93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7800" y="53824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Picture 94" descr="blueDot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66052" y="564869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Picture 95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6200" y="55348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Picture 96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3652" y="508989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0" name="Group 69"/>
              <p:cNvGrpSpPr/>
              <p:nvPr/>
            </p:nvGrpSpPr>
            <p:grpSpPr>
              <a:xfrm>
                <a:off x="6948055" y="4682838"/>
                <a:ext cx="354675" cy="338051"/>
                <a:chOff x="1524000" y="3435912"/>
                <a:chExt cx="457200" cy="450288"/>
              </a:xfrm>
            </p:grpSpPr>
            <p:sp>
              <p:nvSpPr>
                <p:cNvPr id="84" name="Cube 83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9"/>
              <p:cNvGrpSpPr/>
              <p:nvPr/>
            </p:nvGrpSpPr>
            <p:grpSpPr>
              <a:xfrm>
                <a:off x="7736370" y="5328468"/>
                <a:ext cx="354675" cy="338051"/>
                <a:chOff x="1524000" y="3435912"/>
                <a:chExt cx="457200" cy="450288"/>
              </a:xfrm>
            </p:grpSpPr>
            <p:sp>
              <p:nvSpPr>
                <p:cNvPr id="82" name="Cube 81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7" name="set c"/>
          <p:cNvGrpSpPr>
            <a:grpSpLocks noChangeAspect="1"/>
          </p:cNvGrpSpPr>
          <p:nvPr/>
        </p:nvGrpSpPr>
        <p:grpSpPr>
          <a:xfrm flipH="1">
            <a:off x="5413690" y="4352620"/>
            <a:ext cx="1828800" cy="1117600"/>
            <a:chOff x="1066800" y="3429000"/>
            <a:chExt cx="2743200" cy="1676400"/>
          </a:xfrm>
        </p:grpSpPr>
        <p:sp>
          <p:nvSpPr>
            <p:cNvPr id="100" name="Oval 99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Picture 103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Picture 104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Picture 105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Picture 106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Picture 107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Picture 108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Picture 109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62200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Picture 110" descr="blueDo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roup 166"/>
          <p:cNvGrpSpPr/>
          <p:nvPr/>
        </p:nvGrpSpPr>
        <p:grpSpPr>
          <a:xfrm>
            <a:off x="5413690" y="4286521"/>
            <a:ext cx="1828800" cy="1600259"/>
            <a:chOff x="4610100" y="4785301"/>
            <a:chExt cx="1828800" cy="1600259"/>
          </a:xfrm>
        </p:grpSpPr>
        <p:grpSp>
          <p:nvGrpSpPr>
            <p:cNvPr id="144" name="coreset c"/>
            <p:cNvGrpSpPr/>
            <p:nvPr/>
          </p:nvGrpSpPr>
          <p:grpSpPr>
            <a:xfrm>
              <a:off x="4610100" y="4785301"/>
              <a:ext cx="1828800" cy="1186875"/>
              <a:chOff x="4572000" y="3512125"/>
              <a:chExt cx="1828800" cy="1186875"/>
            </a:xfrm>
          </p:grpSpPr>
          <p:grpSp>
            <p:nvGrpSpPr>
              <p:cNvPr id="145" name="Group 123"/>
              <p:cNvGrpSpPr>
                <a:grpSpLocks noChangeAspect="1"/>
              </p:cNvGrpSpPr>
              <p:nvPr/>
            </p:nvGrpSpPr>
            <p:grpSpPr>
              <a:xfrm flipH="1">
                <a:off x="45720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6" name="Picture 155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7" name="Picture 156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8" name="Picture 157" descr="blueDot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9" name="Picture 158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0" name="Picture 159" descr="blueDot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34000" y="3657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" name="Picture 160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2" name="Picture 161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3" name="Picture 162" descr="blueDot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34000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4" name="Picture 163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6" name="Group 69"/>
              <p:cNvGrpSpPr/>
              <p:nvPr/>
            </p:nvGrpSpPr>
            <p:grpSpPr>
              <a:xfrm>
                <a:off x="5195455" y="3512125"/>
                <a:ext cx="354675" cy="414250"/>
                <a:chOff x="1524000" y="3334412"/>
                <a:chExt cx="457200" cy="551788"/>
              </a:xfrm>
            </p:grpSpPr>
            <p:sp>
              <p:nvSpPr>
                <p:cNvPr id="153" name="Cube 152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68"/>
              <p:cNvGrpSpPr/>
              <p:nvPr/>
            </p:nvGrpSpPr>
            <p:grpSpPr>
              <a:xfrm>
                <a:off x="5867400" y="4038593"/>
                <a:ext cx="304800" cy="261849"/>
                <a:chOff x="1524001" y="3537412"/>
                <a:chExt cx="410549" cy="348788"/>
              </a:xfrm>
            </p:grpSpPr>
            <p:sp>
              <p:nvSpPr>
                <p:cNvPr id="151" name="Cube 150"/>
                <p:cNvSpPr/>
                <p:nvPr/>
              </p:nvSpPr>
              <p:spPr>
                <a:xfrm>
                  <a:off x="1524001" y="3537412"/>
                  <a:ext cx="410549" cy="81381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76"/>
              <p:cNvGrpSpPr/>
              <p:nvPr/>
            </p:nvGrpSpPr>
            <p:grpSpPr>
              <a:xfrm>
                <a:off x="5181600" y="3962400"/>
                <a:ext cx="381000" cy="350706"/>
                <a:chOff x="6705600" y="3535494"/>
                <a:chExt cx="457200" cy="350706"/>
              </a:xfrm>
            </p:grpSpPr>
            <p:sp>
              <p:nvSpPr>
                <p:cNvPr id="149" name="Cube 148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5" name="Picture 164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432298" y="6134100"/>
              <a:ext cx="184404" cy="251460"/>
            </a:xfrm>
            <a:prstGeom prst="rect">
              <a:avLst/>
            </a:prstGeom>
          </p:spPr>
        </p:pic>
      </p:grpSp>
      <p:sp>
        <p:nvSpPr>
          <p:cNvPr id="119" name="Rectangle 118"/>
          <p:cNvSpPr/>
          <p:nvPr/>
        </p:nvSpPr>
        <p:spPr>
          <a:xfrm>
            <a:off x="166255" y="1191491"/>
            <a:ext cx="8811492" cy="231371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60142" y="2469785"/>
            <a:ext cx="5611368" cy="784098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200890" y="232756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Compress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00890" y="1748935"/>
            <a:ext cx="8635087" cy="523220"/>
            <a:chOff x="256310" y="1485690"/>
            <a:chExt cx="8635087" cy="523220"/>
          </a:xfrm>
        </p:grpSpPr>
        <p:pic>
          <p:nvPicPr>
            <p:cNvPr id="123" name="Picture 122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447800" y="1600200"/>
              <a:ext cx="7443597" cy="35737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256310" y="148569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Merge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2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420" y="1239979"/>
            <a:ext cx="8229600" cy="616527"/>
          </a:xfrm>
        </p:spPr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Har-Peled</a:t>
            </a:r>
            <a:r>
              <a:rPr lang="en-US" dirty="0" smtClean="0"/>
              <a:t>, </a:t>
            </a:r>
            <a:r>
              <a:rPr lang="en-US" dirty="0" err="1" smtClean="0"/>
              <a:t>Mazumdar</a:t>
            </a:r>
            <a:r>
              <a:rPr lang="en-US" dirty="0" smtClean="0"/>
              <a:t> 04]</a:t>
            </a:r>
            <a:endParaRPr lang="en-US" dirty="0"/>
          </a:p>
        </p:txBody>
      </p: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301 L 0.0375 -0.00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-0.00208 L -0.04063 -1.48148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427545" y="4286521"/>
            <a:ext cx="1828800" cy="1600259"/>
            <a:chOff x="4610100" y="4785301"/>
            <a:chExt cx="1828800" cy="1600259"/>
          </a:xfrm>
        </p:grpSpPr>
        <p:grpSp>
          <p:nvGrpSpPr>
            <p:cNvPr id="5" name="Group 123"/>
            <p:cNvGrpSpPr>
              <a:grpSpLocks noChangeAspect="1"/>
            </p:cNvGrpSpPr>
            <p:nvPr/>
          </p:nvGrpSpPr>
          <p:grpSpPr>
            <a:xfrm flipH="1">
              <a:off x="4610100" y="4854576"/>
              <a:ext cx="1828800" cy="1117600"/>
              <a:chOff x="4038600" y="3200400"/>
              <a:chExt cx="2743200" cy="1676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038600" y="3200400"/>
                <a:ext cx="2743200" cy="167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8200" y="38283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0600" y="35814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3400" y="41331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0578" y="38862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4000" y="36576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2578" y="39807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Picture 21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2600" y="4419600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Picture 22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4000" y="42093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6378" y="3447312"/>
                <a:ext cx="512022" cy="2864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" name="Group 69"/>
            <p:cNvGrpSpPr/>
            <p:nvPr/>
          </p:nvGrpSpPr>
          <p:grpSpPr>
            <a:xfrm>
              <a:off x="5233555" y="4785301"/>
              <a:ext cx="354675" cy="414250"/>
              <a:chOff x="1524000" y="3334412"/>
              <a:chExt cx="457200" cy="551788"/>
            </a:xfrm>
          </p:grpSpPr>
          <p:sp>
            <p:nvSpPr>
              <p:cNvPr id="13" name="Cube 12"/>
              <p:cNvSpPr/>
              <p:nvPr/>
            </p:nvSpPr>
            <p:spPr>
              <a:xfrm>
                <a:off x="1524000" y="3334412"/>
                <a:ext cx="457200" cy="2843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8"/>
            <p:cNvGrpSpPr/>
            <p:nvPr/>
          </p:nvGrpSpPr>
          <p:grpSpPr>
            <a:xfrm>
              <a:off x="5905500" y="5311769"/>
              <a:ext cx="304800" cy="261849"/>
              <a:chOff x="1524001" y="3537412"/>
              <a:chExt cx="410549" cy="348788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1524001" y="3537412"/>
                <a:ext cx="410549" cy="8138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6"/>
            <p:cNvGrpSpPr/>
            <p:nvPr/>
          </p:nvGrpSpPr>
          <p:grpSpPr>
            <a:xfrm>
              <a:off x="5219700" y="5235576"/>
              <a:ext cx="381000" cy="350706"/>
              <a:chOff x="6705600" y="3535494"/>
              <a:chExt cx="457200" cy="350706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6705600" y="3535494"/>
                <a:ext cx="457200" cy="9144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67970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48" name="Picture 147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32298" y="6134100"/>
              <a:ext cx="184404" cy="25146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on Streams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4078" y="4128640"/>
            <a:ext cx="3359727" cy="1805945"/>
            <a:chOff x="5091545" y="4682838"/>
            <a:chExt cx="3359727" cy="1805945"/>
          </a:xfrm>
        </p:grpSpPr>
        <p:pic>
          <p:nvPicPr>
            <p:cNvPr id="26" name="Picture 25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6296061" y="6116927"/>
              <a:ext cx="1152144" cy="371856"/>
            </a:xfrm>
            <a:prstGeom prst="rect">
              <a:avLst/>
            </a:prstGeom>
          </p:spPr>
        </p:pic>
        <p:grpSp>
          <p:nvGrpSpPr>
            <p:cNvPr id="27" name="Group 101"/>
            <p:cNvGrpSpPr/>
            <p:nvPr/>
          </p:nvGrpSpPr>
          <p:grpSpPr>
            <a:xfrm>
              <a:off x="5091545" y="4682838"/>
              <a:ext cx="3359727" cy="1371597"/>
              <a:chOff x="5091545" y="4682838"/>
              <a:chExt cx="3359727" cy="137159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091545" y="4897580"/>
                <a:ext cx="3359727" cy="11568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97"/>
              <p:cNvGrpSpPr/>
              <p:nvPr/>
            </p:nvGrpSpPr>
            <p:grpSpPr>
              <a:xfrm>
                <a:off x="5301685" y="5080378"/>
                <a:ext cx="1320800" cy="839184"/>
                <a:chOff x="5301685" y="5080378"/>
                <a:chExt cx="1320800" cy="839184"/>
              </a:xfrm>
            </p:grpSpPr>
            <p:pic>
              <p:nvPicPr>
                <p:cNvPr id="49" name="Picture 48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4885" y="53343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Picture 49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6485" y="516977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1" name="Picture 50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1685" y="55375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" name="Picture 51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73137" y="537297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Picture 52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6665" y="5195833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Picture 53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81137" y="54359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Picture 54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14485" y="572857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Picture 5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5215" y="55883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Picture 56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30337" y="508037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" name="Group 76"/>
              <p:cNvGrpSpPr/>
              <p:nvPr/>
            </p:nvGrpSpPr>
            <p:grpSpPr>
              <a:xfrm>
                <a:off x="5278583" y="5234394"/>
                <a:ext cx="381000" cy="350706"/>
                <a:chOff x="6705600" y="3535494"/>
                <a:chExt cx="457200" cy="350706"/>
              </a:xfrm>
            </p:grpSpPr>
            <p:sp>
              <p:nvSpPr>
                <p:cNvPr id="47" name="Cube 46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98"/>
              <p:cNvGrpSpPr/>
              <p:nvPr/>
            </p:nvGrpSpPr>
            <p:grpSpPr>
              <a:xfrm>
                <a:off x="6615535" y="5026890"/>
                <a:ext cx="1473200" cy="812800"/>
                <a:chOff x="6934200" y="5026890"/>
                <a:chExt cx="1473200" cy="812800"/>
              </a:xfrm>
            </p:grpSpPr>
            <p:pic>
              <p:nvPicPr>
                <p:cNvPr id="38" name="Picture 37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4200" y="52808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Picture 38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9800" y="50268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93000" y="53316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Picture 40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9800" y="56364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Picture 41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45400" y="52300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3" name="Picture 42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7800" y="53824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" name="Picture 43" descr="blueDot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6052" y="564869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Picture 44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96200" y="5534890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Picture 45" descr="blueDot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13652" y="5089898"/>
                  <a:ext cx="341348" cy="190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" name="Group 69"/>
              <p:cNvGrpSpPr/>
              <p:nvPr/>
            </p:nvGrpSpPr>
            <p:grpSpPr>
              <a:xfrm>
                <a:off x="6948055" y="4682838"/>
                <a:ext cx="354675" cy="338051"/>
                <a:chOff x="1524000" y="3435912"/>
                <a:chExt cx="457200" cy="450288"/>
              </a:xfrm>
            </p:grpSpPr>
            <p:sp>
              <p:nvSpPr>
                <p:cNvPr id="36" name="Cube 35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69"/>
              <p:cNvGrpSpPr/>
              <p:nvPr/>
            </p:nvGrpSpPr>
            <p:grpSpPr>
              <a:xfrm>
                <a:off x="7736370" y="5328468"/>
                <a:ext cx="354675" cy="338051"/>
                <a:chOff x="1524000" y="3435912"/>
                <a:chExt cx="457200" cy="450288"/>
              </a:xfrm>
            </p:grpSpPr>
            <p:sp>
              <p:nvSpPr>
                <p:cNvPr id="34" name="Cube 33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7" name="Group 146"/>
          <p:cNvGrpSpPr/>
          <p:nvPr/>
        </p:nvGrpSpPr>
        <p:grpSpPr>
          <a:xfrm>
            <a:off x="2140538" y="4100930"/>
            <a:ext cx="4468095" cy="1833651"/>
            <a:chOff x="561105" y="1274620"/>
            <a:chExt cx="4468095" cy="1833651"/>
          </a:xfrm>
        </p:grpSpPr>
        <p:pic>
          <p:nvPicPr>
            <p:cNvPr id="146" name="Picture 145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630816" y="2736415"/>
              <a:ext cx="2328672" cy="371856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561105" y="1544781"/>
              <a:ext cx="4468095" cy="1156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7"/>
            <p:cNvGrpSpPr/>
            <p:nvPr/>
          </p:nvGrpSpPr>
          <p:grpSpPr>
            <a:xfrm>
              <a:off x="840518" y="1672160"/>
              <a:ext cx="1320800" cy="839184"/>
              <a:chOff x="5301685" y="5080378"/>
              <a:chExt cx="1320800" cy="839184"/>
            </a:xfrm>
          </p:grpSpPr>
          <p:pic>
            <p:nvPicPr>
              <p:cNvPr id="115" name="Picture 114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4885" y="5334378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Picture 115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6485" y="5169770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Picture 116" descr="blueDo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1685" y="5537578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Picture 117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3137" y="5372970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Picture 118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6665" y="5195833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Picture 119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81137" y="5435978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Picture 120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4485" y="5728570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Picture 121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5215" y="5588378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122" descr="blueDo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0337" y="5080378"/>
                <a:ext cx="341348" cy="1909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roup 76"/>
            <p:cNvGrpSpPr/>
            <p:nvPr/>
          </p:nvGrpSpPr>
          <p:grpSpPr>
            <a:xfrm>
              <a:off x="817416" y="1826176"/>
              <a:ext cx="381000" cy="350706"/>
              <a:chOff x="6705600" y="3535494"/>
              <a:chExt cx="457200" cy="350706"/>
            </a:xfrm>
          </p:grpSpPr>
          <p:sp>
            <p:nvSpPr>
              <p:cNvPr id="113" name="Cube 112"/>
              <p:cNvSpPr/>
              <p:nvPr/>
            </p:nvSpPr>
            <p:spPr>
              <a:xfrm>
                <a:off x="6705600" y="3535494"/>
                <a:ext cx="457200" cy="9144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rot="5400000">
                <a:off x="67970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4" name="Picture 103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54368" y="18726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Picture 104" descr="blueDot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09968" y="16186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Picture 105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13168" y="19234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Picture 106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09968" y="22282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Picture 107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5568" y="18218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Picture 108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7968" y="19742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Picture 109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6220" y="2240480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Picture 110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6368" y="2126672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Picture 111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3820" y="1681680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" name="Group 69"/>
            <p:cNvGrpSpPr/>
            <p:nvPr/>
          </p:nvGrpSpPr>
          <p:grpSpPr>
            <a:xfrm>
              <a:off x="2486888" y="1274620"/>
              <a:ext cx="354675" cy="338051"/>
              <a:chOff x="1524000" y="3435912"/>
              <a:chExt cx="457200" cy="450288"/>
            </a:xfrm>
          </p:grpSpPr>
          <p:sp>
            <p:nvSpPr>
              <p:cNvPr id="102" name="Cube 101"/>
              <p:cNvSpPr/>
              <p:nvPr/>
            </p:nvSpPr>
            <p:spPr>
              <a:xfrm>
                <a:off x="1524000" y="3435912"/>
                <a:ext cx="457200" cy="1828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264093" y="2003511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Picture 136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162493" y="1838903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Picture 137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467293" y="2206711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Picture 138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995841" y="2042103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Picture 139" descr="blueDot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3806893" y="1889703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Picture 140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487841" y="2105111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Picture 141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654493" y="2397703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Picture 142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806893" y="2257511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Picture 143" descr="blueDo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538641" y="1749511"/>
              <a:ext cx="341348" cy="1909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" name="Group 69"/>
            <p:cNvGrpSpPr/>
            <p:nvPr/>
          </p:nvGrpSpPr>
          <p:grpSpPr>
            <a:xfrm>
              <a:off x="3806496" y="1515628"/>
              <a:ext cx="354675" cy="414250"/>
              <a:chOff x="1524000" y="3334412"/>
              <a:chExt cx="457200" cy="551788"/>
            </a:xfrm>
          </p:grpSpPr>
          <p:sp>
            <p:nvSpPr>
              <p:cNvPr id="133" name="Cube 132"/>
              <p:cNvSpPr/>
              <p:nvPr/>
            </p:nvSpPr>
            <p:spPr>
              <a:xfrm>
                <a:off x="1524000" y="3334412"/>
                <a:ext cx="457200" cy="28438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rot="5400000">
                <a:off x="1615440" y="3747455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Oval 149"/>
          <p:cNvSpPr/>
          <p:nvPr/>
        </p:nvSpPr>
        <p:spPr>
          <a:xfrm>
            <a:off x="3006438" y="5430981"/>
            <a:ext cx="734290" cy="692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66255" y="1191491"/>
            <a:ext cx="8811492" cy="231371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60142" y="2469785"/>
            <a:ext cx="5611368" cy="78409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200890" y="232756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Compress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00890" y="1748935"/>
            <a:ext cx="8635087" cy="523220"/>
            <a:chOff x="256310" y="1485690"/>
            <a:chExt cx="8635087" cy="523220"/>
          </a:xfrm>
        </p:grpSpPr>
        <p:pic>
          <p:nvPicPr>
            <p:cNvPr id="129" name="Picture 12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447800" y="1600200"/>
              <a:ext cx="7443597" cy="357378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256310" y="148569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Merge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3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420" y="1239979"/>
            <a:ext cx="8229600" cy="616527"/>
          </a:xfrm>
        </p:spPr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Har-Peled</a:t>
            </a:r>
            <a:r>
              <a:rPr lang="en-US" dirty="0" smtClean="0"/>
              <a:t>, </a:t>
            </a:r>
            <a:r>
              <a:rPr lang="en-US" dirty="0" err="1" smtClean="0"/>
              <a:t>Mazumdar</a:t>
            </a:r>
            <a:r>
              <a:rPr lang="en-US" dirty="0" smtClean="0"/>
              <a:t> 04]</a:t>
            </a:r>
            <a:endParaRPr lang="en-US" dirty="0"/>
          </a:p>
        </p:txBody>
      </p:sp>
      <p:sp>
        <p:nvSpPr>
          <p:cNvPr id="1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26472" y="6174655"/>
            <a:ext cx="809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A50021"/>
                </a:solidFill>
              </a:rPr>
              <a:t>Error grows linearly with number of compressions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5764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6979 0.0020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on Streams</a:t>
            </a:r>
            <a:endParaRPr lang="en-US" dirty="0"/>
          </a:p>
        </p:txBody>
      </p:sp>
      <p:grpSp>
        <p:nvGrpSpPr>
          <p:cNvPr id="298" name="Group 297"/>
          <p:cNvGrpSpPr/>
          <p:nvPr/>
        </p:nvGrpSpPr>
        <p:grpSpPr>
          <a:xfrm>
            <a:off x="360306" y="5394790"/>
            <a:ext cx="8458200" cy="1295400"/>
            <a:chOff x="360306" y="5394790"/>
            <a:chExt cx="84582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360306" y="5394790"/>
              <a:ext cx="84582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74" y="5469430"/>
              <a:ext cx="7776972" cy="1062990"/>
            </a:xfrm>
            <a:prstGeom prst="rect">
              <a:avLst/>
            </a:prstGeom>
          </p:spPr>
        </p:pic>
      </p:grpSp>
      <p:grpSp>
        <p:nvGrpSpPr>
          <p:cNvPr id="120" name="set c"/>
          <p:cNvGrpSpPr>
            <a:grpSpLocks noChangeAspect="1"/>
          </p:cNvGrpSpPr>
          <p:nvPr/>
        </p:nvGrpSpPr>
        <p:grpSpPr>
          <a:xfrm flipH="1">
            <a:off x="668508" y="3860342"/>
            <a:ext cx="1371600" cy="838200"/>
            <a:chOff x="1066800" y="3429000"/>
            <a:chExt cx="2743200" cy="1676400"/>
          </a:xfrm>
        </p:grpSpPr>
        <p:sp>
          <p:nvSpPr>
            <p:cNvPr id="121" name="Oval 120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Picture 12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Picture 12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Picture 12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Picture 12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Picture 12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Picture 12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Picture 128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Picture 12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set c"/>
          <p:cNvGrpSpPr>
            <a:grpSpLocks noChangeAspect="1"/>
          </p:cNvGrpSpPr>
          <p:nvPr/>
        </p:nvGrpSpPr>
        <p:grpSpPr>
          <a:xfrm flipH="1">
            <a:off x="7076279" y="3860342"/>
            <a:ext cx="1371600" cy="838200"/>
            <a:chOff x="1066800" y="3429000"/>
            <a:chExt cx="2743200" cy="1676400"/>
          </a:xfrm>
        </p:grpSpPr>
        <p:sp>
          <p:nvSpPr>
            <p:cNvPr id="155" name="Oval 154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15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Picture 15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Picture 15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Picture 158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Picture 15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Picture 16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Picture 16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Picture 16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Picture 16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set b"/>
          <p:cNvGrpSpPr>
            <a:grpSpLocks noChangeAspect="1"/>
          </p:cNvGrpSpPr>
          <p:nvPr/>
        </p:nvGrpSpPr>
        <p:grpSpPr>
          <a:xfrm>
            <a:off x="4940356" y="3860342"/>
            <a:ext cx="1371600" cy="838200"/>
            <a:chOff x="990600" y="1524000"/>
            <a:chExt cx="2743200" cy="1676400"/>
          </a:xfrm>
        </p:grpSpPr>
        <p:sp>
          <p:nvSpPr>
            <p:cNvPr id="189" name="Oval 188"/>
            <p:cNvSpPr/>
            <p:nvPr/>
          </p:nvSpPr>
          <p:spPr>
            <a:xfrm>
              <a:off x="990600" y="1524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Picture 18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9200" y="20574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Picture 19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600" y="1905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Picture 19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7400" y="21336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Picture 19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600" y="2590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Picture 19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6000" y="1981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Picture 19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2304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Picture 19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6978" y="2456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Picture 19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24384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Picture 19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8378" y="1770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set a"/>
          <p:cNvGrpSpPr>
            <a:grpSpLocks noChangeAspect="1"/>
          </p:cNvGrpSpPr>
          <p:nvPr/>
        </p:nvGrpSpPr>
        <p:grpSpPr>
          <a:xfrm>
            <a:off x="2804432" y="3860342"/>
            <a:ext cx="1371600" cy="838200"/>
            <a:chOff x="1066800" y="3429000"/>
            <a:chExt cx="2743200" cy="1676400"/>
          </a:xfrm>
        </p:grpSpPr>
        <p:sp>
          <p:nvSpPr>
            <p:cNvPr id="200" name="Oval 199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1" name="Picture 20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Picture 20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Picture 20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Picture 20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Picture 20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Picture 20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Picture 20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Picture 20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6895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Picture 208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roup 258"/>
          <p:cNvGrpSpPr/>
          <p:nvPr/>
        </p:nvGrpSpPr>
        <p:grpSpPr>
          <a:xfrm>
            <a:off x="668508" y="3786049"/>
            <a:ext cx="1371600" cy="1320546"/>
            <a:chOff x="668508" y="3786049"/>
            <a:chExt cx="1371600" cy="1320546"/>
          </a:xfrm>
        </p:grpSpPr>
        <p:grpSp>
          <p:nvGrpSpPr>
            <p:cNvPr id="132" name="coreset c"/>
            <p:cNvGrpSpPr>
              <a:grpSpLocks noChangeAspect="1"/>
            </p:cNvGrpSpPr>
            <p:nvPr/>
          </p:nvGrpSpPr>
          <p:grpSpPr>
            <a:xfrm>
              <a:off x="668508" y="3786049"/>
              <a:ext cx="1371600" cy="917654"/>
              <a:chOff x="4572000" y="3512125"/>
              <a:chExt cx="1828800" cy="1186875"/>
            </a:xfrm>
          </p:grpSpPr>
          <p:grpSp>
            <p:nvGrpSpPr>
              <p:cNvPr id="134" name="Group 123"/>
              <p:cNvGrpSpPr>
                <a:grpSpLocks noChangeAspect="1"/>
              </p:cNvGrpSpPr>
              <p:nvPr/>
            </p:nvGrpSpPr>
            <p:grpSpPr>
              <a:xfrm flipH="1">
                <a:off x="45720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5" name="Picture 144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6" name="Picture 145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" name="Picture 146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8" name="Picture 147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9" name="Picture 148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3657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0" name="Picture 149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" name="Picture 150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2" name="Picture 151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3" name="Picture 152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5" name="Group 69"/>
              <p:cNvGrpSpPr/>
              <p:nvPr/>
            </p:nvGrpSpPr>
            <p:grpSpPr>
              <a:xfrm>
                <a:off x="5195455" y="3512125"/>
                <a:ext cx="354675" cy="414250"/>
                <a:chOff x="1524000" y="3334412"/>
                <a:chExt cx="457200" cy="551788"/>
              </a:xfrm>
            </p:grpSpPr>
            <p:sp>
              <p:nvSpPr>
                <p:cNvPr id="142" name="Cube 141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68"/>
              <p:cNvGrpSpPr/>
              <p:nvPr/>
            </p:nvGrpSpPr>
            <p:grpSpPr>
              <a:xfrm>
                <a:off x="5867400" y="4038593"/>
                <a:ext cx="304800" cy="261849"/>
                <a:chOff x="1524001" y="3537412"/>
                <a:chExt cx="410549" cy="348788"/>
              </a:xfrm>
            </p:grpSpPr>
            <p:sp>
              <p:nvSpPr>
                <p:cNvPr id="140" name="Cube 139"/>
                <p:cNvSpPr/>
                <p:nvPr/>
              </p:nvSpPr>
              <p:spPr>
                <a:xfrm>
                  <a:off x="1524001" y="3537412"/>
                  <a:ext cx="410549" cy="81381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76"/>
              <p:cNvGrpSpPr/>
              <p:nvPr/>
            </p:nvGrpSpPr>
            <p:grpSpPr>
              <a:xfrm>
                <a:off x="5181600" y="3962400"/>
                <a:ext cx="381000" cy="350706"/>
                <a:chOff x="6705600" y="3535494"/>
                <a:chExt cx="457200" cy="350706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11" name="Picture 210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62106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94" name="Group 293"/>
          <p:cNvGrpSpPr/>
          <p:nvPr/>
        </p:nvGrpSpPr>
        <p:grpSpPr>
          <a:xfrm>
            <a:off x="1757362" y="2511570"/>
            <a:ext cx="1512311" cy="785812"/>
            <a:chOff x="1757362" y="2511570"/>
            <a:chExt cx="1512311" cy="785812"/>
          </a:xfrm>
        </p:grpSpPr>
        <p:sp>
          <p:nvSpPr>
            <p:cNvPr id="263" name="Oval 262"/>
            <p:cNvSpPr/>
            <p:nvPr/>
          </p:nvSpPr>
          <p:spPr>
            <a:xfrm>
              <a:off x="1757362" y="2511570"/>
              <a:ext cx="1512311" cy="785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63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1885" y="2749029"/>
              <a:ext cx="963265" cy="310895"/>
            </a:xfrm>
            <a:prstGeom prst="rect">
              <a:avLst/>
            </a:prstGeom>
          </p:spPr>
        </p:pic>
      </p:grpSp>
      <p:grpSp>
        <p:nvGrpSpPr>
          <p:cNvPr id="260" name="Group 259"/>
          <p:cNvGrpSpPr/>
          <p:nvPr/>
        </p:nvGrpSpPr>
        <p:grpSpPr>
          <a:xfrm>
            <a:off x="2804432" y="3808353"/>
            <a:ext cx="1371600" cy="1298242"/>
            <a:chOff x="2804432" y="3808353"/>
            <a:chExt cx="1371600" cy="1298242"/>
          </a:xfrm>
        </p:grpSpPr>
        <p:grpSp>
          <p:nvGrpSpPr>
            <p:cNvPr id="212" name="Group 161"/>
            <p:cNvGrpSpPr>
              <a:grpSpLocks noChangeAspect="1"/>
            </p:cNvGrpSpPr>
            <p:nvPr/>
          </p:nvGrpSpPr>
          <p:grpSpPr>
            <a:xfrm>
              <a:off x="2804432" y="3808353"/>
              <a:ext cx="1371600" cy="895350"/>
              <a:chOff x="457200" y="3505200"/>
              <a:chExt cx="1828800" cy="1193800"/>
            </a:xfrm>
          </p:grpSpPr>
          <p:grpSp>
            <p:nvGrpSpPr>
              <p:cNvPr id="213" name="Group 101"/>
              <p:cNvGrpSpPr>
                <a:grpSpLocks noChangeAspect="1"/>
              </p:cNvGrpSpPr>
              <p:nvPr/>
            </p:nvGrpSpPr>
            <p:grpSpPr>
              <a:xfrm>
                <a:off x="4572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4" name="Picture 223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5" name="Picture 224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6" name="Picture 225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7" name="Picture 226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8" name="Picture 227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250870" y="3620495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9" name="Picture 228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0" name="Picture 229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1" name="Picture 230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458695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2" name="Picture 231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4" name="Group 69"/>
              <p:cNvGrpSpPr/>
              <p:nvPr/>
            </p:nvGrpSpPr>
            <p:grpSpPr>
              <a:xfrm>
                <a:off x="1219200" y="3505200"/>
                <a:ext cx="354675" cy="414250"/>
                <a:chOff x="1524000" y="3334412"/>
                <a:chExt cx="457200" cy="551788"/>
              </a:xfrm>
            </p:grpSpPr>
            <p:sp>
              <p:nvSpPr>
                <p:cNvPr id="221" name="Cube 220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Connector 221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69"/>
              <p:cNvGrpSpPr/>
              <p:nvPr/>
            </p:nvGrpSpPr>
            <p:grpSpPr>
              <a:xfrm>
                <a:off x="1397925" y="3962408"/>
                <a:ext cx="354675" cy="338051"/>
                <a:chOff x="1524000" y="3435912"/>
                <a:chExt cx="457200" cy="450288"/>
              </a:xfrm>
            </p:grpSpPr>
            <p:sp>
              <p:nvSpPr>
                <p:cNvPr id="219" name="Cube 218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76"/>
              <p:cNvGrpSpPr/>
              <p:nvPr/>
            </p:nvGrpSpPr>
            <p:grpSpPr>
              <a:xfrm>
                <a:off x="651165" y="3886200"/>
                <a:ext cx="381000" cy="350706"/>
                <a:chOff x="6705600" y="3535494"/>
                <a:chExt cx="457200" cy="350706"/>
              </a:xfrm>
            </p:grpSpPr>
            <p:sp>
              <p:nvSpPr>
                <p:cNvPr id="217" name="Cube 216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6" name="Picture 255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3398030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62" name="Group 261"/>
          <p:cNvGrpSpPr/>
          <p:nvPr/>
        </p:nvGrpSpPr>
        <p:grpSpPr>
          <a:xfrm>
            <a:off x="4940356" y="3714841"/>
            <a:ext cx="1371600" cy="1391754"/>
            <a:chOff x="4940356" y="3714841"/>
            <a:chExt cx="1371600" cy="1391754"/>
          </a:xfrm>
        </p:grpSpPr>
        <p:grpSp>
          <p:nvGrpSpPr>
            <p:cNvPr id="234" name="Group 162"/>
            <p:cNvGrpSpPr>
              <a:grpSpLocks noChangeAspect="1"/>
            </p:cNvGrpSpPr>
            <p:nvPr/>
          </p:nvGrpSpPr>
          <p:grpSpPr>
            <a:xfrm>
              <a:off x="4940356" y="3714841"/>
              <a:ext cx="1371600" cy="988862"/>
              <a:chOff x="2514600" y="3380518"/>
              <a:chExt cx="1828800" cy="1318482"/>
            </a:xfrm>
          </p:grpSpPr>
          <p:grpSp>
            <p:nvGrpSpPr>
              <p:cNvPr id="236" name="Group 112"/>
              <p:cNvGrpSpPr>
                <a:grpSpLocks noChangeAspect="1"/>
              </p:cNvGrpSpPr>
              <p:nvPr/>
            </p:nvGrpSpPr>
            <p:grpSpPr>
              <a:xfrm>
                <a:off x="2514600" y="3581400"/>
                <a:ext cx="1828800" cy="1117600"/>
                <a:chOff x="4114800" y="5181600"/>
                <a:chExt cx="2743200" cy="167640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4114800" y="51816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7" name="Picture 246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343400" y="5715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8" name="Picture 247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876800" y="5334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9" name="Picture 248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181600" y="5791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0" name="Picture 249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876800" y="6248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1" name="Picture 250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410200" y="56388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2" name="Picture 251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638800" y="5867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3" name="Picture 252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041178" y="6266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4" name="Picture 253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486400" y="6096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" name="Picture 254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812578" y="54285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7" name="Group 69"/>
              <p:cNvGrpSpPr/>
              <p:nvPr/>
            </p:nvGrpSpPr>
            <p:grpSpPr>
              <a:xfrm>
                <a:off x="2999510" y="3380518"/>
                <a:ext cx="354675" cy="338051"/>
                <a:chOff x="1524000" y="3435912"/>
                <a:chExt cx="457200" cy="450288"/>
              </a:xfrm>
            </p:grpSpPr>
            <p:sp>
              <p:nvSpPr>
                <p:cNvPr id="244" name="Cube 243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69"/>
              <p:cNvGrpSpPr/>
              <p:nvPr/>
            </p:nvGrpSpPr>
            <p:grpSpPr>
              <a:xfrm>
                <a:off x="2667000" y="3629903"/>
                <a:ext cx="354675" cy="338051"/>
                <a:chOff x="1524000" y="3435912"/>
                <a:chExt cx="457200" cy="450288"/>
              </a:xfrm>
            </p:grpSpPr>
            <p:sp>
              <p:nvSpPr>
                <p:cNvPr id="242" name="Cube 241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69"/>
              <p:cNvGrpSpPr/>
              <p:nvPr/>
            </p:nvGrpSpPr>
            <p:grpSpPr>
              <a:xfrm>
                <a:off x="3787835" y="4012288"/>
                <a:ext cx="354675" cy="338051"/>
                <a:chOff x="1524000" y="3435912"/>
                <a:chExt cx="457200" cy="450288"/>
              </a:xfrm>
            </p:grpSpPr>
            <p:sp>
              <p:nvSpPr>
                <p:cNvPr id="240" name="Cube 239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1" name="Straight Connector 240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7" name="Picture 256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533954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61" name="Group 260"/>
          <p:cNvGrpSpPr/>
          <p:nvPr/>
        </p:nvGrpSpPr>
        <p:grpSpPr>
          <a:xfrm>
            <a:off x="7076279" y="3786049"/>
            <a:ext cx="1371600" cy="1320546"/>
            <a:chOff x="7076279" y="3786049"/>
            <a:chExt cx="1371600" cy="1320546"/>
          </a:xfrm>
        </p:grpSpPr>
        <p:grpSp>
          <p:nvGrpSpPr>
            <p:cNvPr id="166" name="coreset c"/>
            <p:cNvGrpSpPr>
              <a:grpSpLocks noChangeAspect="1"/>
            </p:cNvGrpSpPr>
            <p:nvPr/>
          </p:nvGrpSpPr>
          <p:grpSpPr>
            <a:xfrm>
              <a:off x="7076279" y="3786049"/>
              <a:ext cx="1371600" cy="917654"/>
              <a:chOff x="4572000" y="3512125"/>
              <a:chExt cx="1828800" cy="1186875"/>
            </a:xfrm>
          </p:grpSpPr>
          <p:grpSp>
            <p:nvGrpSpPr>
              <p:cNvPr id="168" name="Group 123"/>
              <p:cNvGrpSpPr>
                <a:grpSpLocks noChangeAspect="1"/>
              </p:cNvGrpSpPr>
              <p:nvPr/>
            </p:nvGrpSpPr>
            <p:grpSpPr>
              <a:xfrm flipH="1">
                <a:off x="45720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9" name="Picture 178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Picture 179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Picture 180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2" name="Picture 181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3" name="Picture 182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3657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4" name="Picture 183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5" name="Picture 184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6" name="Picture 185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7" name="Picture 186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9" name="Group 69"/>
              <p:cNvGrpSpPr/>
              <p:nvPr/>
            </p:nvGrpSpPr>
            <p:grpSpPr>
              <a:xfrm>
                <a:off x="5195455" y="3512125"/>
                <a:ext cx="354675" cy="414250"/>
                <a:chOff x="1524000" y="3334412"/>
                <a:chExt cx="457200" cy="551788"/>
              </a:xfrm>
            </p:grpSpPr>
            <p:sp>
              <p:nvSpPr>
                <p:cNvPr id="176" name="Cube 175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68"/>
              <p:cNvGrpSpPr/>
              <p:nvPr/>
            </p:nvGrpSpPr>
            <p:grpSpPr>
              <a:xfrm>
                <a:off x="5867400" y="4038593"/>
                <a:ext cx="304800" cy="261849"/>
                <a:chOff x="1524001" y="3537412"/>
                <a:chExt cx="410549" cy="348788"/>
              </a:xfrm>
            </p:grpSpPr>
            <p:sp>
              <p:nvSpPr>
                <p:cNvPr id="174" name="Cube 173"/>
                <p:cNvSpPr/>
                <p:nvPr/>
              </p:nvSpPr>
              <p:spPr>
                <a:xfrm>
                  <a:off x="1524001" y="3537412"/>
                  <a:ext cx="410549" cy="81381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76"/>
              <p:cNvGrpSpPr/>
              <p:nvPr/>
            </p:nvGrpSpPr>
            <p:grpSpPr>
              <a:xfrm>
                <a:off x="5181600" y="3962400"/>
                <a:ext cx="381000" cy="350706"/>
                <a:chOff x="6705600" y="3535494"/>
                <a:chExt cx="457200" cy="350706"/>
              </a:xfrm>
            </p:grpSpPr>
            <p:sp>
              <p:nvSpPr>
                <p:cNvPr id="172" name="Cube 171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8" name="Picture 257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7669877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96" name="Group 295"/>
          <p:cNvGrpSpPr/>
          <p:nvPr/>
        </p:nvGrpSpPr>
        <p:grpSpPr>
          <a:xfrm>
            <a:off x="3572310" y="1417060"/>
            <a:ext cx="2052638" cy="1035195"/>
            <a:chOff x="3572310" y="1417060"/>
            <a:chExt cx="2052638" cy="1035195"/>
          </a:xfrm>
        </p:grpSpPr>
        <p:sp>
          <p:nvSpPr>
            <p:cNvPr id="267" name="Oval 266"/>
            <p:cNvSpPr/>
            <p:nvPr/>
          </p:nvSpPr>
          <p:spPr>
            <a:xfrm>
              <a:off x="3572310" y="1417060"/>
              <a:ext cx="2052638" cy="10351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9" name="Picture 26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05718" y="1771632"/>
              <a:ext cx="1794540" cy="303233"/>
            </a:xfrm>
            <a:prstGeom prst="rect">
              <a:avLst/>
            </a:prstGeom>
          </p:spPr>
        </p:pic>
      </p:grpSp>
      <p:grpSp>
        <p:nvGrpSpPr>
          <p:cNvPr id="295" name="Group 294"/>
          <p:cNvGrpSpPr/>
          <p:nvPr/>
        </p:nvGrpSpPr>
        <p:grpSpPr>
          <a:xfrm>
            <a:off x="5955289" y="2553134"/>
            <a:ext cx="1512311" cy="785812"/>
            <a:chOff x="5955289" y="2553134"/>
            <a:chExt cx="1512311" cy="785812"/>
          </a:xfrm>
        </p:grpSpPr>
        <p:sp>
          <p:nvSpPr>
            <p:cNvPr id="271" name="Oval 270"/>
            <p:cNvSpPr/>
            <p:nvPr/>
          </p:nvSpPr>
          <p:spPr>
            <a:xfrm>
              <a:off x="5955289" y="2553134"/>
              <a:ext cx="1512311" cy="785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2" name="Picture 271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6229812" y="2790593"/>
              <a:ext cx="963265" cy="310895"/>
            </a:xfrm>
            <a:prstGeom prst="rect">
              <a:avLst/>
            </a:prstGeom>
          </p:spPr>
        </p:pic>
      </p:grpSp>
      <p:cxnSp>
        <p:nvCxnSpPr>
          <p:cNvPr id="274" name="Straight Arrow Connector 273"/>
          <p:cNvCxnSpPr>
            <a:stCxn id="142" idx="5"/>
            <a:endCxn id="263" idx="3"/>
          </p:cNvCxnSpPr>
          <p:nvPr/>
        </p:nvCxnSpPr>
        <p:spPr>
          <a:xfrm flipV="1">
            <a:off x="1402105" y="3182303"/>
            <a:ext cx="576730" cy="6656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21" idx="1"/>
            <a:endCxn id="263" idx="5"/>
          </p:cNvCxnSpPr>
          <p:nvPr/>
        </p:nvCxnSpPr>
        <p:spPr>
          <a:xfrm rot="16200000" flipV="1">
            <a:off x="2935520" y="3294984"/>
            <a:ext cx="666081" cy="440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63" idx="7"/>
            <a:endCxn id="267" idx="3"/>
          </p:cNvCxnSpPr>
          <p:nvPr/>
        </p:nvCxnSpPr>
        <p:spPr>
          <a:xfrm rot="5400000" flipH="1" flipV="1">
            <a:off x="3297559" y="2051296"/>
            <a:ext cx="325995" cy="8247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71" idx="1"/>
            <a:endCxn id="267" idx="5"/>
          </p:cNvCxnSpPr>
          <p:nvPr/>
        </p:nvCxnSpPr>
        <p:spPr>
          <a:xfrm rot="16200000" flipV="1">
            <a:off x="5566775" y="2058226"/>
            <a:ext cx="367559" cy="852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176" idx="1"/>
            <a:endCxn id="271" idx="5"/>
          </p:cNvCxnSpPr>
          <p:nvPr/>
        </p:nvCxnSpPr>
        <p:spPr>
          <a:xfrm rot="16200000" flipV="1">
            <a:off x="7149460" y="3320535"/>
            <a:ext cx="603449" cy="4101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46" idx="0"/>
            <a:endCxn id="271" idx="3"/>
          </p:cNvCxnSpPr>
          <p:nvPr/>
        </p:nvCxnSpPr>
        <p:spPr>
          <a:xfrm rot="5400000" flipH="1" flipV="1">
            <a:off x="5580641" y="3269382"/>
            <a:ext cx="641636" cy="550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012874" y="1288472"/>
            <a:ext cx="279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Error grows with height of tree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4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Coresets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0306" y="5380935"/>
            <a:ext cx="8458200" cy="1295400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7" name="Picture 27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57200" y="5497138"/>
            <a:ext cx="8250174" cy="1062990"/>
          </a:xfrm>
          <a:prstGeom prst="rect">
            <a:avLst/>
          </a:prstGeom>
        </p:spPr>
      </p:pic>
      <p:grpSp>
        <p:nvGrpSpPr>
          <p:cNvPr id="125" name="set c"/>
          <p:cNvGrpSpPr>
            <a:grpSpLocks noChangeAspect="1"/>
          </p:cNvGrpSpPr>
          <p:nvPr/>
        </p:nvGrpSpPr>
        <p:grpSpPr>
          <a:xfrm flipH="1">
            <a:off x="668508" y="3860342"/>
            <a:ext cx="1371600" cy="838200"/>
            <a:chOff x="1066800" y="3429000"/>
            <a:chExt cx="2743200" cy="1676400"/>
          </a:xfrm>
        </p:grpSpPr>
        <p:sp>
          <p:nvSpPr>
            <p:cNvPr id="126" name="Oval 125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12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Picture 12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Picture 128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Picture 12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Picture 13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Picture 13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Picture 13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Picture 13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Picture 13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set c"/>
          <p:cNvGrpSpPr>
            <a:grpSpLocks noChangeAspect="1"/>
          </p:cNvGrpSpPr>
          <p:nvPr/>
        </p:nvGrpSpPr>
        <p:grpSpPr>
          <a:xfrm flipH="1">
            <a:off x="7076279" y="3860342"/>
            <a:ext cx="1371600" cy="838200"/>
            <a:chOff x="1066800" y="3429000"/>
            <a:chExt cx="2743200" cy="1676400"/>
          </a:xfrm>
        </p:grpSpPr>
        <p:sp>
          <p:nvSpPr>
            <p:cNvPr id="137" name="Oval 136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Picture 138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Picture 13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Picture 14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Picture 14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Picture 14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Picture 14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Picture 14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Picture 14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set b"/>
          <p:cNvGrpSpPr>
            <a:grpSpLocks noChangeAspect="1"/>
          </p:cNvGrpSpPr>
          <p:nvPr/>
        </p:nvGrpSpPr>
        <p:grpSpPr>
          <a:xfrm>
            <a:off x="4940356" y="3860342"/>
            <a:ext cx="1371600" cy="838200"/>
            <a:chOff x="990600" y="1524000"/>
            <a:chExt cx="2743200" cy="1676400"/>
          </a:xfrm>
        </p:grpSpPr>
        <p:sp>
          <p:nvSpPr>
            <p:cNvPr id="148" name="Oval 147"/>
            <p:cNvSpPr/>
            <p:nvPr/>
          </p:nvSpPr>
          <p:spPr>
            <a:xfrm>
              <a:off x="990600" y="1524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9200" y="20574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Picture 14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600" y="1905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Picture 15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7400" y="21336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Picture 15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600" y="2590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Picture 15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6000" y="1981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Picture 15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2304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Picture 15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6978" y="2456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Picture 15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24384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Picture 15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8378" y="1770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set a"/>
          <p:cNvGrpSpPr>
            <a:grpSpLocks noChangeAspect="1"/>
          </p:cNvGrpSpPr>
          <p:nvPr/>
        </p:nvGrpSpPr>
        <p:grpSpPr>
          <a:xfrm>
            <a:off x="2804432" y="3860342"/>
            <a:ext cx="1371600" cy="838200"/>
            <a:chOff x="1066800" y="3429000"/>
            <a:chExt cx="2743200" cy="1676400"/>
          </a:xfrm>
        </p:grpSpPr>
        <p:sp>
          <p:nvSpPr>
            <p:cNvPr id="159" name="Oval 158"/>
            <p:cNvSpPr/>
            <p:nvPr/>
          </p:nvSpPr>
          <p:spPr>
            <a:xfrm>
              <a:off x="1066800" y="3429000"/>
              <a:ext cx="2743200" cy="167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400" y="4056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Picture 160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8800" y="38100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Picture 161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1600" y="43617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Picture 162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8778" y="41148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Picture 163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200" y="3886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Picture 164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778" y="42093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Picture 165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4648200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Picture 166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6895" y="4437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Picture 167" descr="blueDot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4578" y="3675912"/>
              <a:ext cx="512022" cy="28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roup 168"/>
          <p:cNvGrpSpPr/>
          <p:nvPr/>
        </p:nvGrpSpPr>
        <p:grpSpPr>
          <a:xfrm>
            <a:off x="668508" y="3786049"/>
            <a:ext cx="1371600" cy="1320546"/>
            <a:chOff x="668508" y="3786049"/>
            <a:chExt cx="1371600" cy="1320546"/>
          </a:xfrm>
        </p:grpSpPr>
        <p:grpSp>
          <p:nvGrpSpPr>
            <p:cNvPr id="170" name="coreset c"/>
            <p:cNvGrpSpPr>
              <a:grpSpLocks noChangeAspect="1"/>
            </p:cNvGrpSpPr>
            <p:nvPr/>
          </p:nvGrpSpPr>
          <p:grpSpPr>
            <a:xfrm>
              <a:off x="668508" y="3786049"/>
              <a:ext cx="1371600" cy="917654"/>
              <a:chOff x="4572000" y="3512125"/>
              <a:chExt cx="1828800" cy="1186875"/>
            </a:xfrm>
          </p:grpSpPr>
          <p:grpSp>
            <p:nvGrpSpPr>
              <p:cNvPr id="172" name="Group 123"/>
              <p:cNvGrpSpPr>
                <a:grpSpLocks noChangeAspect="1"/>
              </p:cNvGrpSpPr>
              <p:nvPr/>
            </p:nvGrpSpPr>
            <p:grpSpPr>
              <a:xfrm flipH="1">
                <a:off x="45720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3" name="Picture 182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4" name="Picture 183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5" name="Picture 184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6" name="Picture 185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7" name="Picture 186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3657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8" name="Picture 187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9" name="Picture 188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0" name="Picture 189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1" name="Picture 190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roup 69"/>
              <p:cNvGrpSpPr/>
              <p:nvPr/>
            </p:nvGrpSpPr>
            <p:grpSpPr>
              <a:xfrm>
                <a:off x="5195455" y="3512125"/>
                <a:ext cx="354675" cy="414250"/>
                <a:chOff x="1524000" y="3334412"/>
                <a:chExt cx="457200" cy="551788"/>
              </a:xfrm>
            </p:grpSpPr>
            <p:sp>
              <p:nvSpPr>
                <p:cNvPr id="180" name="Cube 179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68"/>
              <p:cNvGrpSpPr/>
              <p:nvPr/>
            </p:nvGrpSpPr>
            <p:grpSpPr>
              <a:xfrm>
                <a:off x="5867400" y="4038593"/>
                <a:ext cx="304800" cy="261849"/>
                <a:chOff x="1524001" y="3537412"/>
                <a:chExt cx="410549" cy="348788"/>
              </a:xfrm>
            </p:grpSpPr>
            <p:sp>
              <p:nvSpPr>
                <p:cNvPr id="178" name="Cube 177"/>
                <p:cNvSpPr/>
                <p:nvPr/>
              </p:nvSpPr>
              <p:spPr>
                <a:xfrm>
                  <a:off x="1524001" y="3537412"/>
                  <a:ext cx="410549" cy="81381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76"/>
              <p:cNvGrpSpPr/>
              <p:nvPr/>
            </p:nvGrpSpPr>
            <p:grpSpPr>
              <a:xfrm>
                <a:off x="5181600" y="3962400"/>
                <a:ext cx="381000" cy="350706"/>
                <a:chOff x="6705600" y="3535494"/>
                <a:chExt cx="457200" cy="350706"/>
              </a:xfrm>
            </p:grpSpPr>
            <p:sp>
              <p:nvSpPr>
                <p:cNvPr id="176" name="Cube 175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71" name="Picture 170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62106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1757362" y="2511570"/>
            <a:ext cx="1512311" cy="785812"/>
            <a:chOff x="1757362" y="2511570"/>
            <a:chExt cx="1512311" cy="785812"/>
          </a:xfrm>
        </p:grpSpPr>
        <p:sp>
          <p:nvSpPr>
            <p:cNvPr id="193" name="Oval 192"/>
            <p:cNvSpPr/>
            <p:nvPr/>
          </p:nvSpPr>
          <p:spPr>
            <a:xfrm>
              <a:off x="1757362" y="2511570"/>
              <a:ext cx="1512311" cy="785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193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1885" y="2749029"/>
              <a:ext cx="963265" cy="310895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2804432" y="3808353"/>
            <a:ext cx="1371600" cy="1298242"/>
            <a:chOff x="2804432" y="3808353"/>
            <a:chExt cx="1371600" cy="1298242"/>
          </a:xfrm>
        </p:grpSpPr>
        <p:grpSp>
          <p:nvGrpSpPr>
            <p:cNvPr id="196" name="Group 161"/>
            <p:cNvGrpSpPr>
              <a:grpSpLocks noChangeAspect="1"/>
            </p:cNvGrpSpPr>
            <p:nvPr/>
          </p:nvGrpSpPr>
          <p:grpSpPr>
            <a:xfrm>
              <a:off x="2804432" y="3808356"/>
              <a:ext cx="1371600" cy="895351"/>
              <a:chOff x="457200" y="3505200"/>
              <a:chExt cx="1828800" cy="1193800"/>
            </a:xfrm>
          </p:grpSpPr>
          <p:grpSp>
            <p:nvGrpSpPr>
              <p:cNvPr id="198" name="Group 101"/>
              <p:cNvGrpSpPr>
                <a:grpSpLocks noChangeAspect="1"/>
              </p:cNvGrpSpPr>
              <p:nvPr/>
            </p:nvGrpSpPr>
            <p:grpSpPr>
              <a:xfrm>
                <a:off x="4572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9" name="Picture 208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0" name="Picture 209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1" name="Picture 210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2" name="Picture 211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3" name="Picture 212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250870" y="3620495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4" name="Picture 213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5" name="Picture 214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6" name="Picture 215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458695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7" name="Picture 216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9" name="Group 69"/>
              <p:cNvGrpSpPr/>
              <p:nvPr/>
            </p:nvGrpSpPr>
            <p:grpSpPr>
              <a:xfrm>
                <a:off x="1219200" y="3505200"/>
                <a:ext cx="354675" cy="414250"/>
                <a:chOff x="1524000" y="3334412"/>
                <a:chExt cx="457200" cy="551788"/>
              </a:xfrm>
            </p:grpSpPr>
            <p:sp>
              <p:nvSpPr>
                <p:cNvPr id="206" name="Cube 205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69"/>
              <p:cNvGrpSpPr/>
              <p:nvPr/>
            </p:nvGrpSpPr>
            <p:grpSpPr>
              <a:xfrm>
                <a:off x="1397925" y="3962408"/>
                <a:ext cx="354675" cy="338051"/>
                <a:chOff x="1524000" y="3435912"/>
                <a:chExt cx="457200" cy="450288"/>
              </a:xfrm>
            </p:grpSpPr>
            <p:sp>
              <p:nvSpPr>
                <p:cNvPr id="204" name="Cube 203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76"/>
              <p:cNvGrpSpPr/>
              <p:nvPr/>
            </p:nvGrpSpPr>
            <p:grpSpPr>
              <a:xfrm>
                <a:off x="651165" y="3886200"/>
                <a:ext cx="381000" cy="350706"/>
                <a:chOff x="6705600" y="3535494"/>
                <a:chExt cx="457200" cy="350706"/>
              </a:xfrm>
            </p:grpSpPr>
            <p:sp>
              <p:nvSpPr>
                <p:cNvPr id="202" name="Cube 201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Straight Connector 202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97" name="Picture 196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3398030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18" name="Group 217"/>
          <p:cNvGrpSpPr/>
          <p:nvPr/>
        </p:nvGrpSpPr>
        <p:grpSpPr>
          <a:xfrm>
            <a:off x="4940356" y="3714841"/>
            <a:ext cx="1371600" cy="1391754"/>
            <a:chOff x="4940356" y="3714841"/>
            <a:chExt cx="1371600" cy="1391754"/>
          </a:xfrm>
        </p:grpSpPr>
        <p:grpSp>
          <p:nvGrpSpPr>
            <p:cNvPr id="219" name="Group 162"/>
            <p:cNvGrpSpPr>
              <a:grpSpLocks noChangeAspect="1"/>
            </p:cNvGrpSpPr>
            <p:nvPr/>
          </p:nvGrpSpPr>
          <p:grpSpPr>
            <a:xfrm>
              <a:off x="4940356" y="3714841"/>
              <a:ext cx="1371600" cy="988862"/>
              <a:chOff x="2514600" y="3380518"/>
              <a:chExt cx="1828800" cy="1318482"/>
            </a:xfrm>
          </p:grpSpPr>
          <p:grpSp>
            <p:nvGrpSpPr>
              <p:cNvPr id="221" name="Group 112"/>
              <p:cNvGrpSpPr>
                <a:grpSpLocks noChangeAspect="1"/>
              </p:cNvGrpSpPr>
              <p:nvPr/>
            </p:nvGrpSpPr>
            <p:grpSpPr>
              <a:xfrm>
                <a:off x="2514600" y="3581400"/>
                <a:ext cx="1828800" cy="1117600"/>
                <a:chOff x="4114800" y="5181600"/>
                <a:chExt cx="2743200" cy="1676400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114800" y="51816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2" name="Picture 231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343400" y="5715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3" name="Picture 232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876800" y="5334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4" name="Picture 233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181600" y="5791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5" name="Picture 234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876800" y="6248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6" name="Picture 235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410200" y="56388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7" name="Picture 236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638800" y="5867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8" name="Picture 237" descr="blueDot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041178" y="6266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9" name="Picture 238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486400" y="60960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0" name="Picture 239" descr="blueDot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812578" y="54285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22" name="Group 69"/>
              <p:cNvGrpSpPr/>
              <p:nvPr/>
            </p:nvGrpSpPr>
            <p:grpSpPr>
              <a:xfrm>
                <a:off x="2999510" y="3380518"/>
                <a:ext cx="354675" cy="338051"/>
                <a:chOff x="1524000" y="3435912"/>
                <a:chExt cx="457200" cy="450288"/>
              </a:xfrm>
            </p:grpSpPr>
            <p:sp>
              <p:nvSpPr>
                <p:cNvPr id="229" name="Cube 228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0" name="Straight Connector 229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69"/>
              <p:cNvGrpSpPr/>
              <p:nvPr/>
            </p:nvGrpSpPr>
            <p:grpSpPr>
              <a:xfrm>
                <a:off x="2667000" y="3629903"/>
                <a:ext cx="354675" cy="338051"/>
                <a:chOff x="1524000" y="3435912"/>
                <a:chExt cx="457200" cy="450288"/>
              </a:xfrm>
            </p:grpSpPr>
            <p:sp>
              <p:nvSpPr>
                <p:cNvPr id="227" name="Cube 226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69"/>
              <p:cNvGrpSpPr/>
              <p:nvPr/>
            </p:nvGrpSpPr>
            <p:grpSpPr>
              <a:xfrm>
                <a:off x="3787835" y="4012288"/>
                <a:ext cx="354675" cy="338051"/>
                <a:chOff x="1524000" y="3435912"/>
                <a:chExt cx="457200" cy="450288"/>
              </a:xfrm>
            </p:grpSpPr>
            <p:sp>
              <p:nvSpPr>
                <p:cNvPr id="225" name="Cube 224"/>
                <p:cNvSpPr/>
                <p:nvPr/>
              </p:nvSpPr>
              <p:spPr>
                <a:xfrm>
                  <a:off x="1524000" y="3435912"/>
                  <a:ext cx="457200" cy="1828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20" name="Picture 219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533954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7076279" y="3786049"/>
            <a:ext cx="1371600" cy="1320546"/>
            <a:chOff x="7076279" y="3786049"/>
            <a:chExt cx="1371600" cy="1320546"/>
          </a:xfrm>
        </p:grpSpPr>
        <p:grpSp>
          <p:nvGrpSpPr>
            <p:cNvPr id="242" name="coreset c"/>
            <p:cNvGrpSpPr>
              <a:grpSpLocks noChangeAspect="1"/>
            </p:cNvGrpSpPr>
            <p:nvPr/>
          </p:nvGrpSpPr>
          <p:grpSpPr>
            <a:xfrm>
              <a:off x="7076279" y="3786049"/>
              <a:ext cx="1371600" cy="917654"/>
              <a:chOff x="4572000" y="3512125"/>
              <a:chExt cx="1828800" cy="1186875"/>
            </a:xfrm>
          </p:grpSpPr>
          <p:grpSp>
            <p:nvGrpSpPr>
              <p:cNvPr id="244" name="Group 123"/>
              <p:cNvGrpSpPr>
                <a:grpSpLocks noChangeAspect="1"/>
              </p:cNvGrpSpPr>
              <p:nvPr/>
            </p:nvGrpSpPr>
            <p:grpSpPr>
              <a:xfrm flipH="1">
                <a:off x="4572000" y="3581400"/>
                <a:ext cx="1828800" cy="1117600"/>
                <a:chOff x="4038600" y="3200400"/>
                <a:chExt cx="2743200" cy="167640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4038600" y="3200400"/>
                  <a:ext cx="2743200" cy="1676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55" name="Picture 254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648200" y="3828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6" name="Picture 255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800600" y="35814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7" name="Picture 256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343400" y="41331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8" name="Picture 257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050578" y="38862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9" name="Picture 258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3657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0" name="Picture 259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812578" y="39807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1" name="Picture 260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562600" y="4419600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2" name="Picture 261" descr="blueDot.png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34000" y="4209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3" name="Picture 262" descr="blueDot.png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736378" y="3447312"/>
                  <a:ext cx="512022" cy="2864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5" name="Group 69"/>
              <p:cNvGrpSpPr/>
              <p:nvPr/>
            </p:nvGrpSpPr>
            <p:grpSpPr>
              <a:xfrm>
                <a:off x="5195455" y="3512125"/>
                <a:ext cx="354675" cy="414250"/>
                <a:chOff x="1524000" y="3334412"/>
                <a:chExt cx="457200" cy="551788"/>
              </a:xfrm>
            </p:grpSpPr>
            <p:sp>
              <p:nvSpPr>
                <p:cNvPr id="252" name="Cube 251"/>
                <p:cNvSpPr/>
                <p:nvPr/>
              </p:nvSpPr>
              <p:spPr>
                <a:xfrm>
                  <a:off x="1524000" y="3334412"/>
                  <a:ext cx="457200" cy="28438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Connector 252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68"/>
              <p:cNvGrpSpPr/>
              <p:nvPr/>
            </p:nvGrpSpPr>
            <p:grpSpPr>
              <a:xfrm>
                <a:off x="5867400" y="4038593"/>
                <a:ext cx="304800" cy="261849"/>
                <a:chOff x="1524001" y="3537412"/>
                <a:chExt cx="410549" cy="348788"/>
              </a:xfrm>
            </p:grpSpPr>
            <p:sp>
              <p:nvSpPr>
                <p:cNvPr id="250" name="Cube 249"/>
                <p:cNvSpPr/>
                <p:nvPr/>
              </p:nvSpPr>
              <p:spPr>
                <a:xfrm>
                  <a:off x="1524001" y="3537412"/>
                  <a:ext cx="410549" cy="81381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 rot="5400000">
                  <a:off x="16154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76"/>
              <p:cNvGrpSpPr/>
              <p:nvPr/>
            </p:nvGrpSpPr>
            <p:grpSpPr>
              <a:xfrm>
                <a:off x="5181600" y="3962400"/>
                <a:ext cx="381000" cy="350706"/>
                <a:chOff x="6705600" y="3535494"/>
                <a:chExt cx="457200" cy="350706"/>
              </a:xfrm>
            </p:grpSpPr>
            <p:sp>
              <p:nvSpPr>
                <p:cNvPr id="248" name="Cube 247"/>
                <p:cNvSpPr/>
                <p:nvPr/>
              </p:nvSpPr>
              <p:spPr>
                <a:xfrm>
                  <a:off x="6705600" y="3535494"/>
                  <a:ext cx="457200" cy="91440"/>
                </a:xfrm>
                <a:prstGeom prst="cube">
                  <a:avLst/>
                </a:prstGeom>
                <a:solidFill>
                  <a:srgbClr val="00B050"/>
                </a:solidFill>
                <a:ln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6797040" y="3747455"/>
                  <a:ext cx="274320" cy="317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43" name="Picture 242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7669877" y="4855135"/>
              <a:ext cx="184404" cy="251460"/>
            </a:xfrm>
            <a:prstGeom prst="rect">
              <a:avLst/>
            </a:prstGeom>
          </p:spPr>
        </p:pic>
      </p:grpSp>
      <p:grpSp>
        <p:nvGrpSpPr>
          <p:cNvPr id="264" name="Group 263"/>
          <p:cNvGrpSpPr/>
          <p:nvPr/>
        </p:nvGrpSpPr>
        <p:grpSpPr>
          <a:xfrm>
            <a:off x="3572310" y="1417060"/>
            <a:ext cx="2052638" cy="1035195"/>
            <a:chOff x="3572310" y="1417060"/>
            <a:chExt cx="2052638" cy="1035195"/>
          </a:xfrm>
        </p:grpSpPr>
        <p:sp>
          <p:nvSpPr>
            <p:cNvPr id="265" name="Oval 264"/>
            <p:cNvSpPr/>
            <p:nvPr/>
          </p:nvSpPr>
          <p:spPr>
            <a:xfrm>
              <a:off x="3572310" y="1417060"/>
              <a:ext cx="2052638" cy="10351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6" name="Picture 265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3705718" y="1771632"/>
              <a:ext cx="1794540" cy="303233"/>
            </a:xfrm>
            <a:prstGeom prst="rect">
              <a:avLst/>
            </a:prstGeom>
          </p:spPr>
        </p:pic>
      </p:grpSp>
      <p:grpSp>
        <p:nvGrpSpPr>
          <p:cNvPr id="267" name="Group 266"/>
          <p:cNvGrpSpPr/>
          <p:nvPr/>
        </p:nvGrpSpPr>
        <p:grpSpPr>
          <a:xfrm>
            <a:off x="5955289" y="2553134"/>
            <a:ext cx="1512311" cy="785812"/>
            <a:chOff x="5955289" y="2553134"/>
            <a:chExt cx="1512311" cy="785812"/>
          </a:xfrm>
        </p:grpSpPr>
        <p:sp>
          <p:nvSpPr>
            <p:cNvPr id="268" name="Oval 267"/>
            <p:cNvSpPr/>
            <p:nvPr/>
          </p:nvSpPr>
          <p:spPr>
            <a:xfrm>
              <a:off x="5955289" y="2553134"/>
              <a:ext cx="1512311" cy="785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9" name="Picture 26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6229812" y="2790593"/>
              <a:ext cx="963265" cy="310895"/>
            </a:xfrm>
            <a:prstGeom prst="rect">
              <a:avLst/>
            </a:prstGeom>
          </p:spPr>
        </p:pic>
      </p:grpSp>
      <p:cxnSp>
        <p:nvCxnSpPr>
          <p:cNvPr id="270" name="Straight Arrow Connector 269"/>
          <p:cNvCxnSpPr>
            <a:stCxn id="180" idx="5"/>
            <a:endCxn id="193" idx="3"/>
          </p:cNvCxnSpPr>
          <p:nvPr/>
        </p:nvCxnSpPr>
        <p:spPr>
          <a:xfrm flipV="1">
            <a:off x="1402105" y="3182303"/>
            <a:ext cx="576730" cy="6656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06" idx="1"/>
            <a:endCxn id="193" idx="5"/>
          </p:cNvCxnSpPr>
          <p:nvPr/>
        </p:nvCxnSpPr>
        <p:spPr>
          <a:xfrm rot="16200000" flipV="1">
            <a:off x="2935520" y="3294984"/>
            <a:ext cx="666081" cy="440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193" idx="7"/>
            <a:endCxn id="265" idx="3"/>
          </p:cNvCxnSpPr>
          <p:nvPr/>
        </p:nvCxnSpPr>
        <p:spPr>
          <a:xfrm rot="5400000" flipH="1" flipV="1">
            <a:off x="3297559" y="2051296"/>
            <a:ext cx="325995" cy="8247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68" idx="1"/>
            <a:endCxn id="265" idx="5"/>
          </p:cNvCxnSpPr>
          <p:nvPr/>
        </p:nvCxnSpPr>
        <p:spPr>
          <a:xfrm rot="16200000" flipV="1">
            <a:off x="5566775" y="2058226"/>
            <a:ext cx="367559" cy="852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2" idx="1"/>
            <a:endCxn id="268" idx="5"/>
          </p:cNvCxnSpPr>
          <p:nvPr/>
        </p:nvCxnSpPr>
        <p:spPr>
          <a:xfrm rot="16200000" flipV="1">
            <a:off x="7149460" y="3320535"/>
            <a:ext cx="603449" cy="4101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31" idx="0"/>
            <a:endCxn id="268" idx="3"/>
          </p:cNvCxnSpPr>
          <p:nvPr/>
        </p:nvCxnSpPr>
        <p:spPr>
          <a:xfrm rot="5400000" flipH="1" flipV="1">
            <a:off x="5580641" y="3269382"/>
            <a:ext cx="641636" cy="550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Handwritten Digits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36528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Obtain 100-dimensional features from 28x28 pixel images via PCA. Fit GMM with k=10 components.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t="-6980" r="-6524" b="-6841"/>
          <a:stretch/>
        </p:blipFill>
        <p:spPr>
          <a:xfrm>
            <a:off x="6019800" y="2753380"/>
            <a:ext cx="2743200" cy="266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4901" r="7201"/>
          <a:stretch/>
        </p:blipFill>
        <p:spPr>
          <a:xfrm>
            <a:off x="185326" y="2020532"/>
            <a:ext cx="5766930" cy="47342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420380"/>
            <a:ext cx="2743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MNIST data:</a:t>
            </a:r>
          </a:p>
          <a:p>
            <a:pPr algn="ctr"/>
            <a:r>
              <a:rPr lang="en-US" sz="2000" dirty="0" smtClean="0"/>
              <a:t>60,000 training,</a:t>
            </a:r>
          </a:p>
          <a:p>
            <a:pPr algn="ctr"/>
            <a:r>
              <a:rPr lang="en-US" sz="2000" dirty="0" smtClean="0"/>
              <a:t>10,000 testing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iapas_tetrod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98" t="40530" r="13353" b="8392"/>
          <a:stretch>
            <a:fillRect/>
          </a:stretch>
        </p:blipFill>
        <p:spPr>
          <a:xfrm>
            <a:off x="6215067" y="3686163"/>
            <a:ext cx="2114550" cy="2487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 err="1" smtClean="0"/>
              <a:t>Tetrode</a:t>
            </a:r>
            <a:r>
              <a:rPr lang="en-US" dirty="0" smtClean="0"/>
              <a:t> Recordings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 r="9316"/>
          <a:stretch/>
        </p:blipFill>
        <p:spPr>
          <a:xfrm rot="21310032">
            <a:off x="5845870" y="1950200"/>
            <a:ext cx="3014546" cy="1661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r="7861"/>
          <a:stretch/>
        </p:blipFill>
        <p:spPr>
          <a:xfrm>
            <a:off x="58992" y="2135456"/>
            <a:ext cx="5391289" cy="4486570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980772"/>
            <a:ext cx="9144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Waveforms of neural activity at four co-located  electrodes in a live rat hippocampus. 4 x 38 samples = 152 dimensions.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624364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T. </a:t>
            </a:r>
            <a:r>
              <a:rPr lang="en-US" sz="2800" dirty="0" err="1" smtClean="0"/>
              <a:t>Siapas</a:t>
            </a:r>
            <a:r>
              <a:rPr lang="en-US" sz="2800" dirty="0" smtClean="0"/>
              <a:t> et al, Caltech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402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Community Seismic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0613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Detect and monitor earthquakes using smart phones, USB sensors, and cloud computing.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" y="2403983"/>
            <a:ext cx="6234070" cy="3854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 descr="phidgethousing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611" t="32821" r="3612" b="8642"/>
          <a:stretch/>
        </p:blipFill>
        <p:spPr bwMode="auto">
          <a:xfrm>
            <a:off x="6934200" y="4598020"/>
            <a:ext cx="1951463" cy="1806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3751" r="21587" b="6487"/>
          <a:stretch/>
        </p:blipFill>
        <p:spPr>
          <a:xfrm>
            <a:off x="6934200" y="2133600"/>
            <a:ext cx="1375744" cy="229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74076" y="5713495"/>
            <a:ext cx="404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</a:rPr>
              <a:t>CSN</a:t>
            </a:r>
            <a:r>
              <a:rPr lang="en-US" sz="2800" dirty="0" smtClean="0"/>
              <a:t>  Sensors Worldwide</a:t>
            </a:r>
          </a:p>
        </p:txBody>
      </p:sp>
    </p:spTree>
    <p:extLst>
      <p:ext uri="{BB962C8B-B14F-4D97-AF65-F5344CB8AC3E}">
        <p14:creationId xmlns:p14="http://schemas.microsoft.com/office/powerpoint/2010/main" val="387193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Learning User Acceleration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3852" y="1069260"/>
            <a:ext cx="8030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17-dimensional acceleration feature vectors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3751" r="21587" b="6487"/>
          <a:stretch/>
        </p:blipFill>
        <p:spPr>
          <a:xfrm>
            <a:off x="7772400" y="4694903"/>
            <a:ext cx="914400" cy="1528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0" y="1508760"/>
            <a:ext cx="7057745" cy="5349240"/>
            <a:chOff x="0" y="1508760"/>
            <a:chExt cx="7057745" cy="5349240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1508760"/>
              <a:ext cx="7057745" cy="5349240"/>
              <a:chOff x="867055" y="1371600"/>
              <a:chExt cx="7057745" cy="53492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055" y="1371600"/>
                <a:ext cx="7057745" cy="534924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167208" y="5802868"/>
                <a:ext cx="5715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Bad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95655" y="1688068"/>
                <a:ext cx="767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Good</a:t>
                </a:r>
                <a:endParaRPr lang="en-US" b="1" dirty="0"/>
              </a:p>
            </p:txBody>
          </p:sp>
        </p:grpSp>
        <p:pic>
          <p:nvPicPr>
            <p:cNvPr id="12" name="Picture 11" descr="gaussianMixtureModel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932" t="31904" r="7247" b="6053"/>
            <a:stretch>
              <a:fillRect/>
            </a:stretch>
          </p:blipFill>
          <p:spPr>
            <a:xfrm>
              <a:off x="3757563" y="4630991"/>
              <a:ext cx="2490837" cy="1401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Seismic Anomaly Detection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524000"/>
            <a:ext cx="6934200" cy="5349240"/>
            <a:chOff x="0" y="1524000"/>
            <a:chExt cx="6934200" cy="5349240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1524000"/>
              <a:ext cx="6934200" cy="5349240"/>
              <a:chOff x="1219200" y="1573546"/>
              <a:chExt cx="6851224" cy="51927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" y="1573546"/>
                <a:ext cx="6851224" cy="519271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562100" y="5688346"/>
                <a:ext cx="647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Bad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71600" y="1878346"/>
                <a:ext cx="767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Good</a:t>
                </a:r>
                <a:endParaRPr lang="en-US" b="1" dirty="0"/>
              </a:p>
            </p:txBody>
          </p:sp>
        </p:grpSp>
        <p:pic>
          <p:nvPicPr>
            <p:cNvPr id="8" name="Picture 7" descr="thresholdedGMM_view3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430" t="30480" r="8561" b="6655"/>
            <a:stretch>
              <a:fillRect/>
            </a:stretch>
          </p:blipFill>
          <p:spPr>
            <a:xfrm>
              <a:off x="3927763" y="4682837"/>
              <a:ext cx="2263538" cy="13338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8107" y="1010266"/>
            <a:ext cx="7956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GMM used for anomaly detection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3751" r="21587" b="6487"/>
          <a:stretch/>
        </p:blipFill>
        <p:spPr>
          <a:xfrm>
            <a:off x="7506929" y="4562168"/>
            <a:ext cx="914400" cy="1528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icon6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635" y="112038"/>
            <a:ext cx="787302" cy="787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872" y="3989321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Lift </a:t>
            </a:r>
            <a:r>
              <a:rPr lang="en-US" sz="2800" b="1" dirty="0">
                <a:solidFill>
                  <a:srgbClr val="0000FF"/>
                </a:solidFill>
              </a:rPr>
              <a:t>geometric </a:t>
            </a:r>
            <a:r>
              <a:rPr lang="en-US" sz="2800" b="1" dirty="0" err="1">
                <a:solidFill>
                  <a:srgbClr val="0000FF"/>
                </a:solidFill>
              </a:rPr>
              <a:t>coreset</a:t>
            </a:r>
            <a:r>
              <a:rPr lang="en-US" sz="2800" b="1" dirty="0">
                <a:solidFill>
                  <a:srgbClr val="0000FF"/>
                </a:solidFill>
              </a:rPr>
              <a:t> tools to the statistical </a:t>
            </a:r>
            <a:r>
              <a:rPr lang="en-US" sz="2800" b="1" dirty="0" smtClean="0">
                <a:solidFill>
                  <a:srgbClr val="0000FF"/>
                </a:solidFill>
              </a:rPr>
              <a:t>realm</a:t>
            </a:r>
          </a:p>
          <a:p>
            <a:pPr marL="234950" indent="-234950"/>
            <a:r>
              <a:rPr lang="en-US" sz="2800" b="1" dirty="0" smtClean="0">
                <a:solidFill>
                  <a:srgbClr val="0000FF"/>
                </a:solidFill>
              </a:rPr>
              <a:t>	   - </a:t>
            </a:r>
            <a:r>
              <a:rPr lang="en-US" sz="2800" dirty="0" smtClean="0">
                <a:solidFill>
                  <a:srgbClr val="0000FF"/>
                </a:solidFill>
              </a:rPr>
              <a:t>New complexity result for GMM level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872" y="2902048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Parallel </a:t>
            </a:r>
            <a:r>
              <a:rPr lang="en-US" sz="2800" b="1" dirty="0">
                <a:solidFill>
                  <a:srgbClr val="0000FF"/>
                </a:solidFill>
              </a:rPr>
              <a:t>(</a:t>
            </a:r>
            <a:r>
              <a:rPr lang="en-US" sz="2800" b="1" dirty="0" err="1">
                <a:solidFill>
                  <a:srgbClr val="0000FF"/>
                </a:solidFill>
              </a:rPr>
              <a:t>MapReduce</a:t>
            </a:r>
            <a:r>
              <a:rPr lang="en-US" sz="2800" b="1" dirty="0">
                <a:solidFill>
                  <a:srgbClr val="0000FF"/>
                </a:solidFill>
              </a:rPr>
              <a:t>) and </a:t>
            </a:r>
            <a:r>
              <a:rPr lang="en-US" sz="2800" b="1" dirty="0" smtClean="0">
                <a:solidFill>
                  <a:srgbClr val="0000FF"/>
                </a:solidFill>
              </a:rPr>
              <a:t>Streaming implementations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872" y="5507481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Strong </a:t>
            </a:r>
            <a:r>
              <a:rPr lang="en-US" sz="2800" b="1" dirty="0">
                <a:solidFill>
                  <a:srgbClr val="0000FF"/>
                </a:solidFill>
              </a:rPr>
              <a:t>empirical performance, </a:t>
            </a:r>
            <a:r>
              <a:rPr lang="en-US" sz="2800" b="1" dirty="0" smtClean="0">
                <a:solidFill>
                  <a:srgbClr val="0000FF"/>
                </a:solidFill>
              </a:rPr>
              <a:t>enables learning </a:t>
            </a:r>
            <a:r>
              <a:rPr lang="en-US" sz="2800" b="1" dirty="0">
                <a:solidFill>
                  <a:srgbClr val="0000FF"/>
                </a:solidFill>
              </a:rPr>
              <a:t>on mobile </a:t>
            </a:r>
            <a:r>
              <a:rPr lang="en-US" sz="2800" b="1" dirty="0" smtClean="0">
                <a:solidFill>
                  <a:srgbClr val="0000FF"/>
                </a:solidFill>
              </a:rPr>
              <a:t>devices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872" y="1383888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GMMs </a:t>
            </a:r>
            <a:r>
              <a:rPr lang="en-US" sz="2800" b="1" dirty="0">
                <a:solidFill>
                  <a:srgbClr val="0000FF"/>
                </a:solidFill>
              </a:rPr>
              <a:t>admit </a:t>
            </a:r>
            <a:r>
              <a:rPr lang="en-US" sz="2800" b="1" dirty="0" err="1">
                <a:solidFill>
                  <a:srgbClr val="0000FF"/>
                </a:solidFill>
              </a:rPr>
              <a:t>coresets</a:t>
            </a:r>
            <a:r>
              <a:rPr lang="en-US" sz="2800" b="1" dirty="0">
                <a:solidFill>
                  <a:srgbClr val="0000FF"/>
                </a:solidFill>
              </a:rPr>
              <a:t> of size </a:t>
            </a:r>
            <a:r>
              <a:rPr lang="en-US" sz="2800" b="1" i="1" dirty="0">
                <a:solidFill>
                  <a:srgbClr val="0000FF"/>
                </a:solidFill>
              </a:rPr>
              <a:t>independent </a:t>
            </a:r>
            <a:r>
              <a:rPr lang="en-US" sz="2800" b="1" i="1" dirty="0" smtClean="0">
                <a:solidFill>
                  <a:srgbClr val="0000FF"/>
                </a:solidFill>
              </a:rPr>
              <a:t>of n </a:t>
            </a:r>
          </a:p>
          <a:p>
            <a:pPr marL="692150" lvl="1" indent="-234950"/>
            <a:r>
              <a:rPr lang="en-US" sz="2800" b="1" dirty="0" smtClean="0">
                <a:solidFill>
                  <a:srgbClr val="0000FF"/>
                </a:solidFill>
              </a:rPr>
              <a:t>- </a:t>
            </a:r>
            <a:r>
              <a:rPr lang="en-US" sz="2800" dirty="0" smtClean="0">
                <a:solidFill>
                  <a:srgbClr val="0000FF"/>
                </a:solidFill>
              </a:rPr>
              <a:t>Extensions for other mixture models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Uniform Sampling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781800" y="1143000"/>
            <a:ext cx="2209800" cy="609600"/>
            <a:chOff x="6781800" y="1143000"/>
            <a:chExt cx="2209800" cy="609600"/>
          </a:xfrm>
        </p:grpSpPr>
        <p:sp>
          <p:nvSpPr>
            <p:cNvPr id="49" name="Rectangle 48"/>
            <p:cNvSpPr/>
            <p:nvPr/>
          </p:nvSpPr>
          <p:spPr>
            <a:xfrm>
              <a:off x="6781800" y="1143000"/>
              <a:ext cx="2209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7315200" y="1282874"/>
              <a:ext cx="1293876" cy="306324"/>
            </a:xfrm>
            <a:prstGeom prst="rect">
              <a:avLst/>
            </a:prstGeom>
          </p:spPr>
        </p:pic>
        <p:sp>
          <p:nvSpPr>
            <p:cNvPr id="51" name="Oval 50"/>
            <p:cNvSpPr/>
            <p:nvPr/>
          </p:nvSpPr>
          <p:spPr>
            <a:xfrm>
              <a:off x="7010400" y="1371600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Uniform Sampling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654059" y="3657600"/>
            <a:ext cx="1883813" cy="2013167"/>
            <a:chOff x="6654059" y="4084320"/>
            <a:chExt cx="1883813" cy="2013167"/>
          </a:xfrm>
        </p:grpSpPr>
        <p:sp>
          <p:nvSpPr>
            <p:cNvPr id="50" name="Oval 49"/>
            <p:cNvSpPr/>
            <p:nvPr/>
          </p:nvSpPr>
          <p:spPr>
            <a:xfrm>
              <a:off x="6781800" y="4922520"/>
              <a:ext cx="1600200" cy="11749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4059" y="4084320"/>
              <a:ext cx="1883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 cluster is missed</a:t>
              </a:r>
              <a:endPara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81800" y="1143000"/>
            <a:ext cx="2209800" cy="609600"/>
            <a:chOff x="6781800" y="1143000"/>
            <a:chExt cx="2209800" cy="609600"/>
          </a:xfrm>
        </p:grpSpPr>
        <p:sp>
          <p:nvSpPr>
            <p:cNvPr id="66" name="Rectangle 65"/>
            <p:cNvSpPr/>
            <p:nvPr/>
          </p:nvSpPr>
          <p:spPr>
            <a:xfrm>
              <a:off x="6781800" y="1143000"/>
              <a:ext cx="2209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7315200" y="1282874"/>
              <a:ext cx="1293876" cy="306324"/>
            </a:xfrm>
            <a:prstGeom prst="rect">
              <a:avLst/>
            </a:prstGeom>
          </p:spPr>
        </p:pic>
        <p:sp>
          <p:nvSpPr>
            <p:cNvPr id="68" name="Oval 67"/>
            <p:cNvSpPr/>
            <p:nvPr/>
          </p:nvSpPr>
          <p:spPr>
            <a:xfrm>
              <a:off x="7010400" y="1371600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9529" y="5785192"/>
            <a:ext cx="4110990" cy="807339"/>
          </a:xfrm>
          <a:prstGeom prst="rect">
            <a:avLst/>
          </a:prstGeom>
        </p:spPr>
      </p:pic>
      <p:sp>
        <p:nvSpPr>
          <p:cNvPr id="74" name="Text Placeholder 2"/>
          <p:cNvSpPr txBox="1">
            <a:spLocks/>
          </p:cNvSpPr>
          <p:nvPr/>
        </p:nvSpPr>
        <p:spPr>
          <a:xfrm>
            <a:off x="326916" y="5066968"/>
            <a:ext cx="575656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a set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points uniformly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32441" y="5855117"/>
            <a:ext cx="281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sz="2800" dirty="0" smtClean="0">
                <a:solidFill>
                  <a:srgbClr val="C00000"/>
                </a:solidFill>
              </a:rPr>
              <a:t>High variance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7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-228600" y="682270"/>
            <a:ext cx="9829800" cy="5656185"/>
            <a:chOff x="-228600" y="668415"/>
            <a:chExt cx="9829800" cy="5656185"/>
          </a:xfrm>
          <a:scene3d>
            <a:camera prst="isometricOffAxis2Top"/>
            <a:lightRig rig="threePt" dir="t"/>
          </a:scene3d>
        </p:grpSpPr>
        <p:sp>
          <p:nvSpPr>
            <p:cNvPr id="5" name="Oval 4"/>
            <p:cNvSpPr/>
            <p:nvPr/>
          </p:nvSpPr>
          <p:spPr>
            <a:xfrm>
              <a:off x="1035885" y="848103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5444" y="66841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3458" y="123928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3458" y="189124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53900" y="134794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-228600" y="848103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3458" y="330383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53900" y="297785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5305" y="410235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25038" y="4281780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94942" y="473815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69561" y="356461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85736" y="1391406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26986" y="187746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5736" y="226069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67317" y="236935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32206" y="252147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11838" y="165219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79488" y="345595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20737" y="394201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9488" y="432524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25958" y="4586030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63245" y="1612438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04495" y="2098496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63245" y="2481723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44825" y="259038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09715" y="274250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89348" y="187322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51982" y="406657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93231" y="455263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1982" y="493586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33562" y="504452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298452" y="5196650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78084" y="432736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903554" y="549877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255036" y="606381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339582" y="565090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63760" y="1690292"/>
            <a:ext cx="7647714" cy="3193068"/>
            <a:chOff x="563760" y="1690292"/>
            <a:chExt cx="7647714" cy="3193068"/>
          </a:xfrm>
        </p:grpSpPr>
        <p:grpSp>
          <p:nvGrpSpPr>
            <p:cNvPr id="214" name="Group 213"/>
            <p:cNvGrpSpPr/>
            <p:nvPr/>
          </p:nvGrpSpPr>
          <p:grpSpPr>
            <a:xfrm>
              <a:off x="2226305" y="2881784"/>
              <a:ext cx="457200" cy="380596"/>
              <a:chOff x="-3841986" y="4932257"/>
              <a:chExt cx="457200" cy="380596"/>
            </a:xfrm>
          </p:grpSpPr>
          <p:sp>
            <p:nvSpPr>
              <p:cNvPr id="215" name="Cube 214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7421759" y="3934729"/>
              <a:ext cx="457200" cy="754671"/>
              <a:chOff x="-1736095" y="4558183"/>
              <a:chExt cx="457200" cy="754671"/>
            </a:xfrm>
          </p:grpSpPr>
          <p:sp>
            <p:nvSpPr>
              <p:cNvPr id="113" name="Cube 112"/>
              <p:cNvSpPr/>
              <p:nvPr/>
            </p:nvSpPr>
            <p:spPr>
              <a:xfrm>
                <a:off x="-1736095" y="4558183"/>
                <a:ext cx="457200" cy="486295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rot="5400000">
                <a:off x="-1644655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7754274" y="4017854"/>
              <a:ext cx="457200" cy="754671"/>
              <a:chOff x="-1736095" y="4558183"/>
              <a:chExt cx="457200" cy="754671"/>
            </a:xfrm>
          </p:grpSpPr>
          <p:sp>
            <p:nvSpPr>
              <p:cNvPr id="116" name="Cube 115"/>
              <p:cNvSpPr/>
              <p:nvPr/>
            </p:nvSpPr>
            <p:spPr>
              <a:xfrm>
                <a:off x="-1736095" y="4558183"/>
                <a:ext cx="457200" cy="486295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>
                <a:off x="-1644655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7491024" y="4128689"/>
              <a:ext cx="457200" cy="754671"/>
              <a:chOff x="-1736095" y="4558183"/>
              <a:chExt cx="457200" cy="754671"/>
            </a:xfrm>
          </p:grpSpPr>
          <p:sp>
            <p:nvSpPr>
              <p:cNvPr id="119" name="Cube 118"/>
              <p:cNvSpPr/>
              <p:nvPr/>
            </p:nvSpPr>
            <p:spPr>
              <a:xfrm>
                <a:off x="-1736095" y="4558183"/>
                <a:ext cx="457200" cy="486295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5400000">
                <a:off x="-1644655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7518747" y="2867927"/>
              <a:ext cx="457200" cy="754671"/>
              <a:chOff x="-1736095" y="4558183"/>
              <a:chExt cx="457200" cy="754671"/>
            </a:xfrm>
          </p:grpSpPr>
          <p:sp>
            <p:nvSpPr>
              <p:cNvPr id="122" name="Cube 121"/>
              <p:cNvSpPr/>
              <p:nvPr/>
            </p:nvSpPr>
            <p:spPr>
              <a:xfrm>
                <a:off x="-1736095" y="4558183"/>
                <a:ext cx="457200" cy="486295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rot="5400000">
                <a:off x="-1644655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6784456" y="2507708"/>
              <a:ext cx="457200" cy="754671"/>
              <a:chOff x="-1736095" y="4558183"/>
              <a:chExt cx="457200" cy="754671"/>
            </a:xfrm>
          </p:grpSpPr>
          <p:sp>
            <p:nvSpPr>
              <p:cNvPr id="125" name="Cube 124"/>
              <p:cNvSpPr/>
              <p:nvPr/>
            </p:nvSpPr>
            <p:spPr>
              <a:xfrm>
                <a:off x="-1736095" y="4558183"/>
                <a:ext cx="457200" cy="486295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>
                <a:off x="-1644655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4027401" y="3269709"/>
              <a:ext cx="457200" cy="754671"/>
              <a:chOff x="-1736095" y="4558183"/>
              <a:chExt cx="457200" cy="754671"/>
            </a:xfrm>
          </p:grpSpPr>
          <p:sp>
            <p:nvSpPr>
              <p:cNvPr id="128" name="Cube 127"/>
              <p:cNvSpPr/>
              <p:nvPr/>
            </p:nvSpPr>
            <p:spPr>
              <a:xfrm>
                <a:off x="-1736095" y="4558183"/>
                <a:ext cx="457200" cy="486295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rot="5400000">
                <a:off x="-1644655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5523686" y="2383019"/>
              <a:ext cx="457200" cy="560706"/>
              <a:chOff x="-2387259" y="4752148"/>
              <a:chExt cx="457200" cy="560706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-2387259" y="4752148"/>
                <a:ext cx="457200" cy="2923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rot="5400000">
                <a:off x="-2295819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5994740" y="2646258"/>
              <a:ext cx="457200" cy="560706"/>
              <a:chOff x="-2387259" y="4752148"/>
              <a:chExt cx="457200" cy="560706"/>
            </a:xfrm>
          </p:grpSpPr>
          <p:sp>
            <p:nvSpPr>
              <p:cNvPr id="134" name="Cube 133"/>
              <p:cNvSpPr/>
              <p:nvPr/>
            </p:nvSpPr>
            <p:spPr>
              <a:xfrm>
                <a:off x="-2387259" y="4752148"/>
                <a:ext cx="457200" cy="2923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rot="5400000">
                <a:off x="-2295819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5980886" y="2881785"/>
              <a:ext cx="457200" cy="560706"/>
              <a:chOff x="-2387259" y="4752148"/>
              <a:chExt cx="457200" cy="560706"/>
            </a:xfrm>
          </p:grpSpPr>
          <p:sp>
            <p:nvSpPr>
              <p:cNvPr id="137" name="Cube 136"/>
              <p:cNvSpPr/>
              <p:nvPr/>
            </p:nvSpPr>
            <p:spPr>
              <a:xfrm>
                <a:off x="-2387259" y="4752148"/>
                <a:ext cx="457200" cy="2923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rot="5400000">
                <a:off x="-2295819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5135759" y="2646257"/>
              <a:ext cx="457200" cy="560706"/>
              <a:chOff x="-2387259" y="4752148"/>
              <a:chExt cx="457200" cy="560706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-2387259" y="4752148"/>
                <a:ext cx="457200" cy="2923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 rot="5400000">
                <a:off x="-2295819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872522" y="2715531"/>
              <a:ext cx="457200" cy="560706"/>
              <a:chOff x="-2387259" y="4752148"/>
              <a:chExt cx="457200" cy="560706"/>
            </a:xfrm>
          </p:grpSpPr>
          <p:sp>
            <p:nvSpPr>
              <p:cNvPr id="140" name="Cube 139"/>
              <p:cNvSpPr/>
              <p:nvPr/>
            </p:nvSpPr>
            <p:spPr>
              <a:xfrm>
                <a:off x="-2387259" y="4752148"/>
                <a:ext cx="457200" cy="2923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rot="5400000">
                <a:off x="-2295819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4152086" y="2383022"/>
              <a:ext cx="457200" cy="560706"/>
              <a:chOff x="-2387259" y="4752148"/>
              <a:chExt cx="457200" cy="560706"/>
            </a:xfrm>
          </p:grpSpPr>
          <p:sp>
            <p:nvSpPr>
              <p:cNvPr id="146" name="Cube 145"/>
              <p:cNvSpPr/>
              <p:nvPr/>
            </p:nvSpPr>
            <p:spPr>
              <a:xfrm>
                <a:off x="-2387259" y="4752148"/>
                <a:ext cx="457200" cy="292330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 rot="5400000">
                <a:off x="-2295819" y="5174109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1242632" y="1690292"/>
              <a:ext cx="457200" cy="463724"/>
              <a:chOff x="-3107695" y="4849129"/>
              <a:chExt cx="457200" cy="463724"/>
            </a:xfrm>
          </p:grpSpPr>
          <p:sp>
            <p:nvSpPr>
              <p:cNvPr id="152" name="Cube 151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563760" y="2673963"/>
              <a:ext cx="457200" cy="463724"/>
              <a:chOff x="-3107695" y="4849129"/>
              <a:chExt cx="457200" cy="463724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3334668" y="2424583"/>
              <a:ext cx="457200" cy="463724"/>
              <a:chOff x="-3107695" y="4849129"/>
              <a:chExt cx="457200" cy="463724"/>
            </a:xfrm>
          </p:grpSpPr>
          <p:sp>
            <p:nvSpPr>
              <p:cNvPr id="158" name="Cube 157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1907651" y="1718002"/>
              <a:ext cx="457200" cy="463724"/>
              <a:chOff x="-3107695" y="4849129"/>
              <a:chExt cx="457200" cy="463724"/>
            </a:xfrm>
          </p:grpSpPr>
          <p:sp>
            <p:nvSpPr>
              <p:cNvPr id="164" name="Cube 163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/>
            <p:cNvGrpSpPr/>
            <p:nvPr/>
          </p:nvGrpSpPr>
          <p:grpSpPr>
            <a:xfrm>
              <a:off x="2392560" y="1856546"/>
              <a:ext cx="457200" cy="463724"/>
              <a:chOff x="-3107695" y="4849129"/>
              <a:chExt cx="457200" cy="463724"/>
            </a:xfrm>
          </p:grpSpPr>
          <p:sp>
            <p:nvSpPr>
              <p:cNvPr id="161" name="Cube 160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838377" y="1995093"/>
              <a:ext cx="457200" cy="380596"/>
              <a:chOff x="-3841986" y="4932257"/>
              <a:chExt cx="457200" cy="380596"/>
            </a:xfrm>
          </p:grpSpPr>
          <p:sp>
            <p:nvSpPr>
              <p:cNvPr id="149" name="Cube 148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2364849" y="2092075"/>
              <a:ext cx="457200" cy="380596"/>
              <a:chOff x="-3841986" y="4932257"/>
              <a:chExt cx="457200" cy="380596"/>
            </a:xfrm>
          </p:grpSpPr>
          <p:sp>
            <p:nvSpPr>
              <p:cNvPr id="170" name="Cube 169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727540" y="2327602"/>
              <a:ext cx="457200" cy="380596"/>
              <a:chOff x="-3841986" y="4932257"/>
              <a:chExt cx="457200" cy="380596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1658267" y="2535422"/>
              <a:ext cx="457200" cy="380596"/>
              <a:chOff x="-3841986" y="4932257"/>
              <a:chExt cx="457200" cy="380596"/>
            </a:xfrm>
          </p:grpSpPr>
          <p:sp>
            <p:nvSpPr>
              <p:cNvPr id="167" name="Cube 166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284195" y="2687820"/>
              <a:ext cx="457200" cy="380596"/>
              <a:chOff x="-3841986" y="4932257"/>
              <a:chExt cx="457200" cy="380596"/>
            </a:xfrm>
          </p:grpSpPr>
          <p:sp>
            <p:nvSpPr>
              <p:cNvPr id="176" name="Cube 175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2891323" y="2202910"/>
              <a:ext cx="457200" cy="463724"/>
              <a:chOff x="-3107695" y="4849129"/>
              <a:chExt cx="457200" cy="463724"/>
            </a:xfrm>
          </p:grpSpPr>
          <p:sp>
            <p:nvSpPr>
              <p:cNvPr id="179" name="Cube 178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2503395" y="2424583"/>
              <a:ext cx="457200" cy="463724"/>
              <a:chOff x="-3107695" y="4849129"/>
              <a:chExt cx="457200" cy="463724"/>
            </a:xfrm>
          </p:grpSpPr>
          <p:sp>
            <p:nvSpPr>
              <p:cNvPr id="182" name="Cube 181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3348522" y="2646255"/>
              <a:ext cx="457200" cy="463724"/>
              <a:chOff x="-3107695" y="4849129"/>
              <a:chExt cx="457200" cy="463724"/>
            </a:xfrm>
          </p:grpSpPr>
          <p:sp>
            <p:nvSpPr>
              <p:cNvPr id="185" name="Cube 184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334668" y="3186583"/>
              <a:ext cx="457200" cy="463724"/>
              <a:chOff x="-3107695" y="4849129"/>
              <a:chExt cx="457200" cy="463724"/>
            </a:xfrm>
          </p:grpSpPr>
          <p:sp>
            <p:nvSpPr>
              <p:cNvPr id="188" name="Cube 187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946741" y="3117308"/>
              <a:ext cx="457200" cy="463724"/>
              <a:chOff x="-3107695" y="4849129"/>
              <a:chExt cx="457200" cy="463724"/>
            </a:xfrm>
          </p:grpSpPr>
          <p:sp>
            <p:nvSpPr>
              <p:cNvPr id="191" name="Cube 190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674595" y="2964910"/>
              <a:ext cx="457200" cy="463724"/>
              <a:chOff x="-3107695" y="4849129"/>
              <a:chExt cx="457200" cy="463724"/>
            </a:xfrm>
          </p:grpSpPr>
          <p:sp>
            <p:nvSpPr>
              <p:cNvPr id="194" name="Cube 193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937831" y="2549275"/>
              <a:ext cx="457200" cy="380596"/>
              <a:chOff x="-3841986" y="4932257"/>
              <a:chExt cx="457200" cy="380596"/>
            </a:xfrm>
          </p:grpSpPr>
          <p:sp>
            <p:nvSpPr>
              <p:cNvPr id="197" name="Cube 196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1741395" y="2909493"/>
              <a:ext cx="457200" cy="380596"/>
              <a:chOff x="-3841986" y="4932257"/>
              <a:chExt cx="457200" cy="380596"/>
            </a:xfrm>
          </p:grpSpPr>
          <p:sp>
            <p:nvSpPr>
              <p:cNvPr id="200" name="Cube 199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1713686" y="3172730"/>
              <a:ext cx="457200" cy="380596"/>
              <a:chOff x="-3841986" y="4932257"/>
              <a:chExt cx="457200" cy="380596"/>
            </a:xfrm>
          </p:grpSpPr>
          <p:sp>
            <p:nvSpPr>
              <p:cNvPr id="203" name="Cube 202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Connector 203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2073904" y="3048039"/>
              <a:ext cx="457200" cy="380596"/>
              <a:chOff x="-3841986" y="4932257"/>
              <a:chExt cx="457200" cy="380596"/>
            </a:xfrm>
          </p:grpSpPr>
          <p:sp>
            <p:nvSpPr>
              <p:cNvPr id="206" name="Cube 205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685980" y="3255857"/>
              <a:ext cx="457200" cy="380596"/>
              <a:chOff x="-3841986" y="4932257"/>
              <a:chExt cx="457200" cy="380596"/>
            </a:xfrm>
          </p:grpSpPr>
          <p:sp>
            <p:nvSpPr>
              <p:cNvPr id="209" name="Cube 208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/>
            <p:cNvGrpSpPr/>
            <p:nvPr/>
          </p:nvGrpSpPr>
          <p:grpSpPr>
            <a:xfrm>
              <a:off x="910123" y="2909492"/>
              <a:ext cx="457200" cy="380596"/>
              <a:chOff x="-3841986" y="4932257"/>
              <a:chExt cx="457200" cy="380596"/>
            </a:xfrm>
          </p:grpSpPr>
          <p:sp>
            <p:nvSpPr>
              <p:cNvPr id="212" name="Cube 211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2531105" y="3269711"/>
              <a:ext cx="457200" cy="380596"/>
              <a:chOff x="-3841986" y="4932257"/>
              <a:chExt cx="457200" cy="380596"/>
            </a:xfrm>
          </p:grpSpPr>
          <p:sp>
            <p:nvSpPr>
              <p:cNvPr id="218" name="Cube 217"/>
              <p:cNvSpPr/>
              <p:nvPr/>
            </p:nvSpPr>
            <p:spPr>
              <a:xfrm>
                <a:off x="-3841986" y="4932257"/>
                <a:ext cx="457200" cy="112221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 rot="5400000">
                <a:off x="-3750546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489541" y="3394402"/>
              <a:ext cx="457200" cy="463724"/>
              <a:chOff x="-3107695" y="4849129"/>
              <a:chExt cx="457200" cy="463724"/>
            </a:xfrm>
          </p:grpSpPr>
          <p:sp>
            <p:nvSpPr>
              <p:cNvPr id="221" name="Cube 220"/>
              <p:cNvSpPr/>
              <p:nvPr/>
            </p:nvSpPr>
            <p:spPr>
              <a:xfrm>
                <a:off x="-3107695" y="4849129"/>
                <a:ext cx="457200" cy="195349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 rot="5400000">
                <a:off x="-3016255" y="5174108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109"/>
          <p:cNvGrpSpPr/>
          <p:nvPr/>
        </p:nvGrpSpPr>
        <p:grpSpPr>
          <a:xfrm>
            <a:off x="304800" y="5029200"/>
            <a:ext cx="3276600" cy="1590020"/>
            <a:chOff x="304800" y="5029200"/>
            <a:chExt cx="3276600" cy="1590020"/>
          </a:xfrm>
        </p:grpSpPr>
        <p:sp>
          <p:nvSpPr>
            <p:cNvPr id="262" name="Oval 261"/>
            <p:cNvSpPr/>
            <p:nvPr/>
          </p:nvSpPr>
          <p:spPr>
            <a:xfrm>
              <a:off x="1428847" y="555606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/>
            <p:cNvSpPr/>
            <p:nvPr/>
          </p:nvSpPr>
          <p:spPr>
            <a:xfrm>
              <a:off x="1447800" y="5029200"/>
              <a:ext cx="457200" cy="450670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/>
            <p:cNvCxnSpPr/>
            <p:nvPr/>
          </p:nvCxnSpPr>
          <p:spPr>
            <a:xfrm rot="5400000">
              <a:off x="1547950" y="5653246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304800" y="6096000"/>
              <a:ext cx="327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800" dirty="0" smtClean="0"/>
                <a:t>Sampling distribution </a:t>
              </a:r>
              <a:endParaRPr lang="en-US" sz="2800" dirty="0"/>
            </a:p>
          </p:txBody>
        </p:sp>
        <p:pic>
          <p:nvPicPr>
            <p:cNvPr id="266" name="Picture 265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057400" y="5029200"/>
              <a:ext cx="602742" cy="357378"/>
            </a:xfrm>
            <a:prstGeom prst="rect">
              <a:avLst/>
            </a:prstGeom>
          </p:spPr>
        </p:pic>
      </p:grpSp>
      <p:sp>
        <p:nvSpPr>
          <p:cNvPr id="223" name="TextBox 222"/>
          <p:cNvSpPr txBox="1"/>
          <p:nvPr/>
        </p:nvSpPr>
        <p:spPr>
          <a:xfrm>
            <a:off x="3616036" y="4565072"/>
            <a:ext cx="3588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Bias sampling 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towards small clusters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-228600" y="682270"/>
            <a:ext cx="9829800" cy="5656185"/>
            <a:chOff x="-228600" y="668415"/>
            <a:chExt cx="9829800" cy="5656185"/>
          </a:xfrm>
          <a:scene3d>
            <a:camera prst="isometricOffAxis2Top"/>
            <a:lightRig rig="threePt" dir="t"/>
          </a:scene3d>
        </p:grpSpPr>
        <p:sp>
          <p:nvSpPr>
            <p:cNvPr id="148" name="Oval 147"/>
            <p:cNvSpPr/>
            <p:nvPr/>
          </p:nvSpPr>
          <p:spPr>
            <a:xfrm>
              <a:off x="1035885" y="848103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25444" y="66841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43458" y="123928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43458" y="189124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53900" y="134794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-228600" y="848103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3458" y="330383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1253900" y="297785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05305" y="410235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325038" y="4281780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994942" y="473815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169561" y="356461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785736" y="1391406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26986" y="187746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785736" y="226069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467317" y="236935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832206" y="252147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311838" y="1652192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079488" y="345595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1820737" y="394201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079488" y="432524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125958" y="4586030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963245" y="1612438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2704495" y="2098496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963245" y="2481723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644825" y="259038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3009715" y="274250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3489348" y="187322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2251982" y="406657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2993231" y="4552637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51982" y="493586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4933562" y="5044525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298452" y="5196650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778084" y="432736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903554" y="5498779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9255036" y="606381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9339582" y="5650904"/>
              <a:ext cx="261618" cy="26078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127000" h="1270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Weights</a:t>
            </a:r>
            <a:endParaRPr lang="en-US" dirty="0"/>
          </a:p>
        </p:txBody>
      </p:sp>
      <p:grpSp>
        <p:nvGrpSpPr>
          <p:cNvPr id="185" name="Group 105"/>
          <p:cNvGrpSpPr/>
          <p:nvPr/>
        </p:nvGrpSpPr>
        <p:grpSpPr>
          <a:xfrm>
            <a:off x="5334000" y="5181600"/>
            <a:ext cx="2377440" cy="1437620"/>
            <a:chOff x="5334000" y="5181600"/>
            <a:chExt cx="2377440" cy="1437620"/>
          </a:xfrm>
        </p:grpSpPr>
        <p:sp>
          <p:nvSpPr>
            <p:cNvPr id="186" name="Oval 185"/>
            <p:cNvSpPr/>
            <p:nvPr/>
          </p:nvSpPr>
          <p:spPr>
            <a:xfrm>
              <a:off x="5638800" y="558257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ube 186"/>
            <p:cNvSpPr/>
            <p:nvPr/>
          </p:nvSpPr>
          <p:spPr>
            <a:xfrm>
              <a:off x="5657753" y="5323116"/>
              <a:ext cx="457200" cy="182880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/>
            <p:nvPr/>
          </p:nvCxnSpPr>
          <p:spPr>
            <a:xfrm rot="5400000">
              <a:off x="5757903" y="5662936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89" name="Picture 18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400800" y="5181600"/>
              <a:ext cx="596836" cy="331851"/>
            </a:xfrm>
            <a:prstGeom prst="rect">
              <a:avLst/>
            </a:prstGeom>
          </p:spPr>
        </p:pic>
        <p:sp>
          <p:nvSpPr>
            <p:cNvPr id="190" name="TextBox 189"/>
            <p:cNvSpPr txBox="1"/>
            <p:nvPr/>
          </p:nvSpPr>
          <p:spPr>
            <a:xfrm>
              <a:off x="5334000" y="60960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800" dirty="0" smtClean="0"/>
                <a:t>Weights</a:t>
              </a:r>
              <a:endParaRPr lang="en-US" sz="2800" dirty="0"/>
            </a:p>
          </p:txBody>
        </p:sp>
        <p:pic>
          <p:nvPicPr>
            <p:cNvPr id="191" name="Picture 190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6858000" y="6112245"/>
              <a:ext cx="853440" cy="477393"/>
            </a:xfrm>
            <a:prstGeom prst="rect">
              <a:avLst/>
            </a:prstGeom>
          </p:spPr>
        </p:pic>
      </p:grpSp>
      <p:grpSp>
        <p:nvGrpSpPr>
          <p:cNvPr id="192" name="Group 109"/>
          <p:cNvGrpSpPr/>
          <p:nvPr/>
        </p:nvGrpSpPr>
        <p:grpSpPr>
          <a:xfrm>
            <a:off x="304800" y="5029200"/>
            <a:ext cx="3276600" cy="1590020"/>
            <a:chOff x="304800" y="5029200"/>
            <a:chExt cx="3276600" cy="1590020"/>
          </a:xfrm>
        </p:grpSpPr>
        <p:sp>
          <p:nvSpPr>
            <p:cNvPr id="193" name="Oval 192"/>
            <p:cNvSpPr/>
            <p:nvPr/>
          </p:nvSpPr>
          <p:spPr>
            <a:xfrm>
              <a:off x="1428847" y="5556068"/>
              <a:ext cx="534299" cy="5134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>
              <a:bevelT w="222250" h="22225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Cube 193"/>
            <p:cNvSpPr/>
            <p:nvPr/>
          </p:nvSpPr>
          <p:spPr>
            <a:xfrm>
              <a:off x="1447800" y="5029200"/>
              <a:ext cx="457200" cy="450670"/>
            </a:xfrm>
            <a:prstGeom prst="cub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rot="5400000">
              <a:off x="1547950" y="5653246"/>
              <a:ext cx="27432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304800" y="6096000"/>
              <a:ext cx="327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800" dirty="0" smtClean="0"/>
                <a:t>Sampling distribution </a:t>
              </a:r>
              <a:endParaRPr lang="en-US" sz="2800" dirty="0"/>
            </a:p>
          </p:txBody>
        </p:sp>
        <p:pic>
          <p:nvPicPr>
            <p:cNvPr id="197" name="Picture 196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057400" y="5029200"/>
              <a:ext cx="602742" cy="357378"/>
            </a:xfrm>
            <a:prstGeom prst="rect">
              <a:avLst/>
            </a:prstGeom>
          </p:spPr>
        </p:pic>
      </p:grpSp>
      <p:grpSp>
        <p:nvGrpSpPr>
          <p:cNvPr id="199" name="Group 198"/>
          <p:cNvGrpSpPr/>
          <p:nvPr/>
        </p:nvGrpSpPr>
        <p:grpSpPr>
          <a:xfrm>
            <a:off x="586452" y="1634197"/>
            <a:ext cx="7636822" cy="3214843"/>
            <a:chOff x="586452" y="1634197"/>
            <a:chExt cx="7636822" cy="3214843"/>
          </a:xfrm>
        </p:grpSpPr>
        <p:grpSp>
          <p:nvGrpSpPr>
            <p:cNvPr id="4" name="Group 3"/>
            <p:cNvGrpSpPr/>
            <p:nvPr/>
          </p:nvGrpSpPr>
          <p:grpSpPr>
            <a:xfrm>
              <a:off x="7439503" y="4294272"/>
              <a:ext cx="457200" cy="380596"/>
              <a:chOff x="-3841981" y="3602182"/>
              <a:chExt cx="457200" cy="380596"/>
            </a:xfrm>
          </p:grpSpPr>
          <p:sp>
            <p:nvSpPr>
              <p:cNvPr id="5" name="Cube 4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766074" y="4381358"/>
              <a:ext cx="457200" cy="380596"/>
              <a:chOff x="-3841981" y="3602182"/>
              <a:chExt cx="457200" cy="380596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515703" y="4468444"/>
              <a:ext cx="457200" cy="380596"/>
              <a:chOff x="-3841981" y="3602182"/>
              <a:chExt cx="457200" cy="380596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537475" y="3227473"/>
              <a:ext cx="457200" cy="380596"/>
              <a:chOff x="-3841981" y="3602182"/>
              <a:chExt cx="457200" cy="380596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808133" y="2857359"/>
              <a:ext cx="457200" cy="380596"/>
              <a:chOff x="-3841981" y="3602182"/>
              <a:chExt cx="457200" cy="380596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064933" y="3641131"/>
              <a:ext cx="457200" cy="380596"/>
              <a:chOff x="-3841981" y="3602182"/>
              <a:chExt cx="457200" cy="380596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991704" y="2813815"/>
              <a:ext cx="457200" cy="380596"/>
              <a:chOff x="-3841981" y="3602182"/>
              <a:chExt cx="457200" cy="380596"/>
            </a:xfrm>
          </p:grpSpPr>
          <p:sp>
            <p:nvSpPr>
              <p:cNvPr id="23" name="Cube 22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991700" y="3009759"/>
              <a:ext cx="457200" cy="380596"/>
              <a:chOff x="-3841981" y="3602182"/>
              <a:chExt cx="457200" cy="380596"/>
            </a:xfrm>
          </p:grpSpPr>
          <p:sp>
            <p:nvSpPr>
              <p:cNvPr id="26" name="Cube 25"/>
              <p:cNvSpPr/>
              <p:nvPr/>
            </p:nvSpPr>
            <p:spPr>
              <a:xfrm>
                <a:off x="-3841981" y="3602182"/>
                <a:ext cx="457200" cy="112221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>
                <a:off x="-3750541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5158452" y="2730686"/>
              <a:ext cx="457200" cy="463724"/>
              <a:chOff x="-3107690" y="3519054"/>
              <a:chExt cx="457200" cy="463724"/>
            </a:xfrm>
          </p:grpSpPr>
          <p:sp>
            <p:nvSpPr>
              <p:cNvPr id="29" name="Cube 28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539452" y="2469429"/>
              <a:ext cx="457200" cy="463724"/>
              <a:chOff x="-3107690" y="3519054"/>
              <a:chExt cx="457200" cy="463724"/>
            </a:xfrm>
          </p:grpSpPr>
          <p:sp>
            <p:nvSpPr>
              <p:cNvPr id="32" name="Cube 31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86309" y="2839543"/>
              <a:ext cx="457200" cy="463724"/>
              <a:chOff x="-3107690" y="3519054"/>
              <a:chExt cx="457200" cy="463724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178737" y="2458543"/>
              <a:ext cx="457200" cy="463724"/>
              <a:chOff x="-3107690" y="3519054"/>
              <a:chExt cx="457200" cy="463724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261366" y="1674772"/>
              <a:ext cx="457200" cy="463724"/>
              <a:chOff x="-3107690" y="3519054"/>
              <a:chExt cx="457200" cy="463724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958051" y="1729200"/>
              <a:ext cx="457200" cy="463724"/>
              <a:chOff x="-3107690" y="3519054"/>
              <a:chExt cx="457200" cy="463724"/>
            </a:xfrm>
          </p:grpSpPr>
          <p:sp>
            <p:nvSpPr>
              <p:cNvPr id="44" name="Cube 43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2437023" y="1827172"/>
              <a:ext cx="457200" cy="463724"/>
              <a:chOff x="-3107690" y="3519054"/>
              <a:chExt cx="457200" cy="463724"/>
            </a:xfrm>
          </p:grpSpPr>
          <p:sp>
            <p:nvSpPr>
              <p:cNvPr id="47" name="Cube 46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881851" y="1634197"/>
              <a:ext cx="457200" cy="754671"/>
              <a:chOff x="-1736090" y="3228108"/>
              <a:chExt cx="457200" cy="754671"/>
            </a:xfrm>
          </p:grpSpPr>
          <p:sp>
            <p:nvSpPr>
              <p:cNvPr id="50" name="Cube 49"/>
              <p:cNvSpPr/>
              <p:nvPr/>
            </p:nvSpPr>
            <p:spPr>
              <a:xfrm>
                <a:off x="-1736090" y="3228108"/>
                <a:ext cx="457200" cy="486295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>
                <a:off x="-1644650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393480" y="1721283"/>
              <a:ext cx="457200" cy="754671"/>
              <a:chOff x="-1736090" y="3228108"/>
              <a:chExt cx="457200" cy="754671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-1736090" y="3228108"/>
                <a:ext cx="457200" cy="486295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rot="5400000">
                <a:off x="-1644650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577052" y="1786598"/>
              <a:ext cx="457200" cy="754671"/>
              <a:chOff x="-1736090" y="3228108"/>
              <a:chExt cx="457200" cy="754671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-1736090" y="3228108"/>
                <a:ext cx="457200" cy="486295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5400000">
                <a:off x="-1644650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677002" y="2383334"/>
              <a:ext cx="457200" cy="560706"/>
              <a:chOff x="-2387254" y="3422073"/>
              <a:chExt cx="457200" cy="560706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947659" y="2372448"/>
              <a:ext cx="457200" cy="560706"/>
              <a:chOff x="-2387254" y="3422073"/>
              <a:chExt cx="457200" cy="560706"/>
            </a:xfrm>
          </p:grpSpPr>
          <p:sp>
            <p:nvSpPr>
              <p:cNvPr id="62" name="Cube 61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452" y="2708915"/>
              <a:ext cx="457200" cy="463724"/>
              <a:chOff x="-3107690" y="3519054"/>
              <a:chExt cx="457200" cy="463724"/>
            </a:xfrm>
          </p:grpSpPr>
          <p:sp>
            <p:nvSpPr>
              <p:cNvPr id="65" name="Cube 64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304908" y="2309111"/>
              <a:ext cx="457200" cy="754671"/>
              <a:chOff x="-1736090" y="3228108"/>
              <a:chExt cx="457200" cy="754671"/>
            </a:xfrm>
          </p:grpSpPr>
          <p:sp>
            <p:nvSpPr>
              <p:cNvPr id="68" name="Cube 67"/>
              <p:cNvSpPr/>
              <p:nvPr/>
            </p:nvSpPr>
            <p:spPr>
              <a:xfrm>
                <a:off x="-1736090" y="3228108"/>
                <a:ext cx="457200" cy="486295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rot="5400000">
                <a:off x="-1644650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783879" y="2515940"/>
              <a:ext cx="457200" cy="754671"/>
              <a:chOff x="-1736090" y="3228108"/>
              <a:chExt cx="457200" cy="754671"/>
            </a:xfrm>
          </p:grpSpPr>
          <p:sp>
            <p:nvSpPr>
              <p:cNvPr id="71" name="Cube 70"/>
              <p:cNvSpPr/>
              <p:nvPr/>
            </p:nvSpPr>
            <p:spPr>
              <a:xfrm>
                <a:off x="-1736090" y="3228108"/>
                <a:ext cx="457200" cy="486295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rot="5400000">
                <a:off x="-1644650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232173" y="2688134"/>
              <a:ext cx="457200" cy="560706"/>
              <a:chOff x="-2387254" y="3422073"/>
              <a:chExt cx="457200" cy="560706"/>
            </a:xfrm>
          </p:grpSpPr>
          <p:sp>
            <p:nvSpPr>
              <p:cNvPr id="74" name="Cube 73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936773" y="2731677"/>
              <a:ext cx="457200" cy="560706"/>
              <a:chOff x="-2387254" y="3422073"/>
              <a:chExt cx="457200" cy="560706"/>
            </a:xfrm>
          </p:grpSpPr>
          <p:sp>
            <p:nvSpPr>
              <p:cNvPr id="77" name="Cube 76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731430" y="2927619"/>
              <a:ext cx="457200" cy="560706"/>
              <a:chOff x="-2387254" y="3422073"/>
              <a:chExt cx="457200" cy="560706"/>
            </a:xfrm>
          </p:grpSpPr>
          <p:sp>
            <p:nvSpPr>
              <p:cNvPr id="80" name="Cube 79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1687887" y="3080020"/>
              <a:ext cx="457200" cy="560706"/>
              <a:chOff x="-2387254" y="3422073"/>
              <a:chExt cx="457200" cy="560706"/>
            </a:xfrm>
          </p:grpSpPr>
          <p:sp>
            <p:nvSpPr>
              <p:cNvPr id="83" name="Cube 82"/>
              <p:cNvSpPr/>
              <p:nvPr/>
            </p:nvSpPr>
            <p:spPr>
              <a:xfrm>
                <a:off x="-2387254" y="3422073"/>
                <a:ext cx="457200" cy="292330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rot="5400000">
                <a:off x="-2295814" y="3844034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2937765" y="2164630"/>
              <a:ext cx="457200" cy="463724"/>
              <a:chOff x="-3107690" y="3519054"/>
              <a:chExt cx="457200" cy="463724"/>
            </a:xfrm>
          </p:grpSpPr>
          <p:sp>
            <p:nvSpPr>
              <p:cNvPr id="86" name="Cube 85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384080" y="2415001"/>
              <a:ext cx="457200" cy="463724"/>
              <a:chOff x="-3107690" y="3519054"/>
              <a:chExt cx="457200" cy="463724"/>
            </a:xfrm>
          </p:grpSpPr>
          <p:sp>
            <p:nvSpPr>
              <p:cNvPr id="89" name="Cube 88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3373194" y="2621830"/>
              <a:ext cx="457200" cy="463724"/>
              <a:chOff x="-3107690" y="3519054"/>
              <a:chExt cx="457200" cy="463724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2981308" y="3155231"/>
              <a:ext cx="457200" cy="463724"/>
              <a:chOff x="-3107690" y="3519054"/>
              <a:chExt cx="457200" cy="463724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2545878" y="3166116"/>
              <a:ext cx="457200" cy="463724"/>
              <a:chOff x="-3107690" y="3519054"/>
              <a:chExt cx="457200" cy="463724"/>
            </a:xfrm>
          </p:grpSpPr>
          <p:sp>
            <p:nvSpPr>
              <p:cNvPr id="101" name="Cube 100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2556763" y="3362059"/>
              <a:ext cx="457200" cy="463724"/>
              <a:chOff x="-3107690" y="3519054"/>
              <a:chExt cx="457200" cy="463724"/>
            </a:xfrm>
          </p:grpSpPr>
          <p:sp>
            <p:nvSpPr>
              <p:cNvPr id="104" name="Cube 103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545878" y="2415002"/>
              <a:ext cx="457200" cy="463724"/>
              <a:chOff x="-3107690" y="3519054"/>
              <a:chExt cx="457200" cy="463724"/>
            </a:xfrm>
          </p:grpSpPr>
          <p:sp>
            <p:nvSpPr>
              <p:cNvPr id="107" name="Cube 106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3351423" y="3187888"/>
              <a:ext cx="457200" cy="463724"/>
              <a:chOff x="-3107690" y="3519054"/>
              <a:chExt cx="457200" cy="463724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-3107690" y="3519054"/>
                <a:ext cx="457200" cy="195349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rot="5400000">
                <a:off x="-3016250" y="3844033"/>
                <a:ext cx="274320" cy="317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 smtClean="0"/>
              <a:t>Creating a Sampling Distribution</a:t>
            </a:r>
            <a:endParaRPr lang="en-US" sz="4400" dirty="0"/>
          </a:p>
        </p:txBody>
      </p:sp>
      <p:sp>
        <p:nvSpPr>
          <p:cNvPr id="82" name="Oval 8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79320" y="2026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648200" y="2667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Sampling Distribution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1550391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19507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2692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2407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1676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33985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79320" y="31699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7120" y="4084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98299" y="44043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9400" y="3581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2057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23982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22720" y="2743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79720" y="28498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5000" y="22402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35052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75560" y="384605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41148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8920" y="429768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75178" y="22124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3338" y="2553258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75178" y="28220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49698" y="289820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06698" y="30048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1978" y="2395282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7015" y="39334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5175" y="4274263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7015" y="45430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51535" y="461920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08535" y="47258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3815" y="4116287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6701" y="493776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2400" y="53340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1501" y="504444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12954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79320" y="2025804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52600" y="40081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48200" y="266885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" y="581625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Sample a small set uniformly at random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</p:spPr>
        <p:txBody>
          <a:bodyPr/>
          <a:lstStyle/>
          <a:p>
            <a:fld id="{D634CD09-3B73-0E4D-87AE-6F10B1EDCF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79920" y="484632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239000" y="5181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96200" y="4800600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2400" y="5410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Iteratively find representative points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$\mathcal{L}(\theta | D) = - \sum_{i \in D} \ln P(x_j | \theta)$$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&#10;&#10;$(1 - \epsilon) \text{cost}(\theta | D) \leq\text{cost}(\theta | C) \leq (1 + \epsilon) \text{cost}(\theta | D)$&#10;&#10;&#10;\end{document}"/>
  <p:tag name="IGUANATEXSIZE" val="2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The union of two $(k,\epsilon)$-coresets is a $(k,\epsilon)$-coreset.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2\epsilon + \epsilon^2$&#10;\end{document}"/>
  <p:tag name="IGUANATEXSIZE" val="3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A $(k,\delta)$-coreset of a $(k,\epsilon)$-coreset is a\\&#10; $(k, \epsilon + \delta + \epsilon \delta)$-coreset&#10;\end{document}"/>
  <p:tag name="IGUANATEXSIZE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The union of two $(k,\epsilon)$-coresets is a $(k,\epsilon)$-coreset.&#10;\end{document}"/>
  <p:tag name="IGUANATEXSIZE" val="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3\epsilon + 3\epsilon^2 + \dots$&#10;\end{document}"/>
  <p:tag name="IGUANATEXSIZE" val="3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2\epsilon + \epsilon^2$&#10;\end{document}"/>
  <p:tag name="IGUANATEXSIZE" val="3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2\epsilon + \epsilon^2$&#10;\end{document}"/>
  <p:tag name="IGUANATEXSIZE" val="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3\epsilon + 3\epsilon^2 + \epsilon^3$&#10;\end{document}"/>
  <p:tag name="IGUANATEXSIZE" val="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&#10;\begin{document}&#10;\sffamily&#10;\begin{itemize}&#10;\item {\blue GMM:} cost$(\theta | D) = \mathcal{L}(\theta | D) = - \sum_{i \in D} \ln P(x_j | \theta)$&#10;\end{itemize}&#10;\end{document}"/>
  <p:tag name="IGUANATEXSIZE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2\epsilon + \epsilon^2$&#10;\end{document}"/>
  <p:tag name="IGUANATEXSIZE" val="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\noindent {\sc Thm:} a $(k,\epsilon)$-coreset for a stream of $n$ points $\in \mathbb{R}^d$&#10;can be\\ computed for $\epsilon$-semi-spherical GMM with prob. $\geq (1-\delta)$\\&#10;in space and update time poly$(dk \epsilon^{-1} \log(1/\delta)\log n)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\noindent {\sc Thm}: a $(k,\epsilon)$-coreset for $n$ points $\in \mathbb{R}^d$&#10;can be computed for\\ $\epsilon$-semi-spherical GMM with prob. $\geq 1-\delta$&#10;using $\mathbf{m}$ {\bf machines}\\ in time $\mathbf{(n/m)}$poly$(dk \epsilon^{-1} \log(1/\delta)\log n)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2\epsilon + \epsilon^2$&#10;\end{document}"/>
  <p:tag name="IGUANATEXSIZE" val="4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3\epsilon + 3\epsilon^2 + \epsilon^3$&#10;\end{document}"/>
  <p:tag name="IGUANATEXSIZE" val="4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&#10;\begin{document}&#10;\sffamily&#10;\noindent &#10;\begin{itemize}&#10;\item {\blue $k$-means:} cost$(\theta | D) = \sum_{i=1}^k \sum_{x \in D_i} \text{dist}(x, \text{center}_i)^2$&#10;\end{itemize}&#10;&#10;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2\epsilon + \epsilon^2$&#10;\end{document}"/>
  <p:tag name="IGUANATEXSIZE" val="4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&#10;\begin{document}&#10;\sffamily &#10;\noindent &#10;\begin{itemize}&#10;\item {\blue \emph{k}-medians:} cost$(\theta | D) = \sum_{i=1}^k \sum_{x \in D_i} \text{dist}(x, \text{center}_i)$&#10;\end{itemize}&#10;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&#10;\begin{document}&#10;\sffamily&#10;\noindent&#10;$(C, \gamma)$ is a &#10;{\blue $\mathbf{(k,\epsilon)}${\bf -coreset}} for GMMs if with prob. $&gt;1-\delta$\\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&#10;\begin{document}&#10;\sffamily&#10;\noindent&#10;$(1-\epsilon) \mathcal{L}(\theta | D) \leq \mathcal{L}(\theta | C)&#10;\leq (1+ \epsilon) \mathcal{L}(\theta | D)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&#10;\begin{document}&#10;\sffamily&#10;\noindent&#10;&#10;for any $k$-mixture GMM with parameters $\theta$&#10;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= x_i \in \mathbb{R}^d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$\mathcal{L}(\theta | U) = -  \sum_{j \in U} \frac{n}{m} \ln P(x_j | \theta)$$&#10;\end{document}"/>
  <p:tag name="IGUANATEXSIZE" val="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= x_i \in \mathbb{R}^d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,color}&#10;\pagestyle{empty}&#10;&#10;\def \argmin {\mathop{\rm arg\,min}} &#10;\def \blue {\color[rgb]{0,0,0.9}}&#10;&#10;\begin{document}&#10;\sffamily&#10;\blue \bf&#10;\noindent $\mathcal{L}(\theta^* | D) \approx \mathcal{L}( \hat{\theta} | C)$&#10;if $(C,\gamma)$ ``well represents'' $D$ &#10;&#10;\end{document}&#10;&#10;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q(x)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q(x)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\gamma(x)&#10;$$&#10;&#10;\end{document}"/>
  <p:tag name="IGUANATEXSIZE" val="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gamma \propto \frac{1}{q}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q(x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q&#10;$$&#10;&#10;\end{document}"/>
  <p:tag name="IGUANATEXSIZE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\gamma(x)&#10;$$&#10;&#10;\end{document}"/>
  <p:tag name="IGUANATEXSIZE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gamma \propto \frac{1}{q}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q(x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q&#10;$$&#10;&#10;\end{document}"/>
  <p:tag name="IGUANATEXSIZE" val="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,color}&#10;\pagestyle{empty}&#10;&#10;\def \argmin {\mathop{\rm arg\,min}} &#10;\def \blue {\color[rgb]{0,0,0.9}}&#10;&#10;\begin{document}&#10;\sffamily&#10;\blue \bf&#10;How to choose $C$ to bound&#10; $|\mathcal{L}(\theta | D) - \mathcal{L}( \theta | C)|$?&#10;&#10;\end{document}&#10;&#10;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mathcal{L}(\theta | C) = -  \sum_{j \in U} \gamma_j \ln P(x_j | \theta)$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}&#10;\usepackage{color}&#10;\pagestyle{empty}&#10;\begin{document}&#10;\sffamily&#10;\color[rgb]{0,0,1}&#10;\bf&#10;\noindent Unbiased, but low variance?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= \gamma_j&#10;$$&#10;&#10;\end{document}"/>
  <p:tag name="IGUANATEXSIZE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$C \leftarrow \text{sample } 10 \lceil dk \log^2 n \log(\frac{1}{\delta}) / \epsilon^2 \rceil \text{ from } D \text{ via } q$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\text{Partition } D \text{ into Voronoi cells } D_b  \text{ centered at } b \in B$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 D' \leftarrow D 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 B \leftarrow \emptyset 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 \text{while } D' \neq \emptyset $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S \leftarrow \text{uniformly sample } 10dk \ln(\frac{1}{\epsilon}) \text{ points from } D' $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%$D' \leftarrow \frac{|D'|}{2} \text{ points farthest from } S $&#10;$\text{Remove } \frac{|D'|}{2} \text{ points nearest to } S \text{ from } D'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$\mathcal{L}(\theta | C) = - \sum_{j \in C} \gamma_j \ln P(x_j | \theta)$$&#10;\end{document}"/>
  <p:tag name="IGUANATEXSIZE" val="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 B \leftarrow B \cup S 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.2,0}&#10;\noindent {\bf Theorem:} $(C, \gamma)$ is a $(k,\epsilon)$-coreset for\\&#10; $k$-component GMMs with prob. $\geq (1-\delta)$.&#10;&#10;\end{document}"/>
  <p:tag name="IGUANATEXSIZE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0,0.7}&#10;\noindent {\bf Thm.}&#10;$(C, \gamma)$ is a $(k, \epsilon)$-coreset for semi-spherical GMMs\\&#10;whose covariance matrices have bounded eigenvalues\\&#10; $\lambda_{min} \leq \lambda_i \leq \lambda_{max}$&#10;&#10;\end{document}"/>
  <p:tag name="IGUANATEXSIZE" val="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$ \gamma(x) = \frac{1}{|C| q(x)} $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q(x) \propto&#10;\lceil &#10;\frac{5}{|D_b|} +&#10; \frac{ \text{dist}(x,B)^2 } { \sum_{x'} \text{dist}(x',B)^2 }&#10;\rceil&#10;$,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Use a general coreset framework for additive costs\\&#10;$\text{cost}(D | \theta) = \sum_{x \in D} \text{cost}(x | \theta)$&#10;[Feldman \&amp; Langberg '11]&#10;\end{document}"/>
  <p:tag name="IGUANATEXSIZE" val="2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Efficient coreset constructions for&#10; specific cost functions&#10;\end{document}"/>
  <p:tag name="IGUANATEXSIZE" val="2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}&#10;\usepackage{color}&#10;\pagestyle{empty}&#10;\begin{document}&#10;\sffamily&#10;\color[rgb]{0,0,0.9}&#10;\noindent {\bf Algorithmic Complexity} Efficient algorithm for\\&#10; GMM coresets by reduction to computational geometry&#10;&#10;\end{document}"/>
  <p:tag name="IGUANATEXSIZE" val="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}&#10;\usepackage{color}&#10;\pagestyle{empty}&#10;\begin{document}&#10;\sffamily&#10;\color[rgb]{0,0,0.9}&#10;\noindent {\bf Statistical Complexity} New complexity result for\\&#10;pseudo-dimensionality of mixtures&#10; of $k$ Gaussians $ \in \mathbb{R}^d$&#10;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Coreset size depends on \emph{pseudo-dimensionality} of\\&#10; cost functions $F = \{ \text{cost}(x | \cdot), \; x \in D \}$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D&#10;$$&#10;&#10;\end{document}"/>
  <p:tag name="IGUANATEXSIZE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\mathcal{N}(x ; \mu, \Sigma) =  \frac{1}{\sqrt{|2\pi \Sigma|}}&#10;\exp \left( -\frac{1}{2} (x - \mu)^T \Sigma^{-1} (x - \mu)\right)&#10;$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x, \mu \in \mathbb{R}^d&#10;$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\tilde{x}, \tilde{\mu}\in \mathbb{R}^{2d}&#10;$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s$$&#10;&#10;\end{document}"/>
  <p:tag name="IGUANATEXSIZE" val="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= \frac{1}{\sqrt{|2 \pi \Sigma|}}&#10;\exp \left( &#10;-W \text{dist}( \tilde{x}, \mathbf{s})^2 \right)&#10;$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0,0.9}&#10;\noindent $\mathbf{s} = \mathbf{s}(\mu, \Sigma) \subset \mathbb{R}^{2d}$\\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x}$$&#10;&#10;\end{document}"/>
  <p:tag name="IGUANATEXSIZE" val="3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\mu}$$&#10;&#10;\end{document}"/>
  <p:tag name="IGUANATEXSIZE" val="3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x$$&#10;&#10;\end{document}"/>
  <p:tag name="IGUANATEXSIZE" val="3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mu$$&#10;&#10;\end{document}"/>
  <p:tag name="IGUANATEX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(C, \mathbf{\gamma})&#10;$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s_1$$&#10;&#10;\end{document}"/>
  <p:tag name="IGUANATEXSIZE" val="3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x}$$&#10;&#10;\end{document}"/>
  <p:tag name="IGUANATEXSIZE" val="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\mu_1}$$&#10;&#10;\end{document}"/>
  <p:tag name="IGUANATEXSIZE" val="3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s_2&#10;$$&#10;&#10;\end{document}"/>
  <p:tag name="IGUANATEXSIZE" val="3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\mu_2}$$&#10;&#10;\end{document}"/>
  <p:tag name="IGUANATEXSIZE" val="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ln P(x | \theta) \propto - \ln \sum_{i=1}^k w'_i&#10;\exp \left(- W_i \text{dist}(\tilde{x}, \mathbf{s_i})^2  \right)&#10;$&#10;&#10;\end{document}"/>
  <p:tag name="IGUANATEXSIZE" val="2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}&#10;\usepackage{color}&#10;\pagestyle{empty}&#10;\begin{document}&#10;\sffamily&#10;\color[rgb]{0,0,0.7}&#10;\noindent Bound using generalized $\triangle$-inequality&#10;\end{document}"/>
  <p:tag name="IGUANATEXSIZ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%\color[rgb]{0,0,0.7}&#10;\noindent &#10;%$ \min_i W_i \text{dist}(\tilde{x},\mathbf{s_i}) \leq \ln P(x | \theta) $ &#10;&#10;$ \ln P(x | \theta) \geq&#10; \min_i W_i \text{dist}(\tilde{x},\mathbf{s_i}) $ &#10;\end{document}"/>
  <p:tag name="IGUANATEXSIZE" val="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}&#10;\usepackage{color}&#10;\pagestyle{empty}&#10;\begin{document}&#10;\sffamily&#10;\color[rgb]{0,0,0.7}&#10;\noindent Projective Clustering!&#10;\end{document}"/>
  <p:tag name="IGUANATEXSIZE" val="2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&#10;&#10;$$&#10;\bigg \{&#10;$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amssymb,color}&#10;\pagestyle{empty}&#10;&#10;\def \argmin {\mathop{\rm arg\,min}} &#10;&#10;\begin{document}&#10;\sffamily&#10;&#10;$\hat{\theta} = \argmin_{\theta} \mathcal{L}(\theta | C)$&#10;\end{document}&#10;&#10;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0,1}&#10;\noindent {\bf Thm:} For any GMM$(k, \theta)$ with bounded covariance\\ &#10; eigenvalues &#10;$\lambda_{\text{min}} \leq \lambda_i \leq \lambda_{\text{max}}$, &#10;a $(k,\epsilon)$-coreset $C$ obtains&#10;\end{document}"/>
  <p:tag name="IGUANATEXSIZE" val="2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0,1}&#10;$&#10;(1-\epsilon \frac{\lambda_{\text{max}}^2}{\lambda_{\text{min}}^2}) \mathcal{L}(\theta|D) &#10;\leq \mathcal{L}(\theta|C) &#10;\leq (1 + \epsilon \frac{\lambda_{\text{max}}^2}{\lambda_{\text{min}}^2})\mathcal{L}(\theta|D) &#10;$ w.h.p&#10;&#10;&#10;\end{document}"/>
  <p:tag name="IGUANATEXSIZE" val="2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x}$$&#10;&#10;\end{document}"/>
  <p:tag name="IGUANATEXSIZE" val="3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\mu}_1$$&#10;&#10;\end{document}"/>
  <p:tag name="IGUANATEXSIZE" val="3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\tilde{\mu}_2$$&#10;&#10;\end{document}"/>
  <p:tag name="IGUANATEXSIZE" val="3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def \blue{\color[rgb]{0,0,0.9}}&#10;\begin{document}&#10;\sffamily&#10;&#10;\noindent&#10;Subspaces $\mathbf{s_i}$ can be chosen as points for {\blue Semi-spherical GMMs}\\&#10; (covariance&#10; eigenvalues&#10;$\lambda_{\text{min}} \leq \lambda_i \leq \lambda_{\text{max}}$)&#10;\end{document}"/>
  <p:tag name="IGUANATEXSIZE" val="2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0,0.7}&#10;\noindent {\bf Theorem}&#10;For semi-spherical GMMs, a $k$-means coreset\\ algorithm in the &#10;transformed space gives a $(k,\epsilon)$-coreset with&#10;% Applying a $k$-means coreset algorithm &#10;% in the transformed\\ space gives a $(k, \epsilon)$-coreset for semi-spherical&#10;% GMM with &#10;&#10;\end{document}"/>
  <p:tag name="IGUANATEXSIZE" val="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s_1$$&#10;&#10;\end{document}"/>
  <p:tag name="IGUANATEXSIZE" val="3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s_2&#10;$$&#10;&#10;\end{document}"/>
  <p:tag name="IGUANATEXSIZE" val="3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s_i \in \mathbb{R}^{2d}$$&#10;&#10;\end{document}"/>
  <p:tag name="IGUANATEXSIZE" val="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&#10;\def \argmin {\mathop{\rm arg\,min}} &#10;&#10;&#10;\begin{document}&#10;\sffamily&#10;$\theta^{*} = \argmin_{\theta} \mathcal{L}(\theta | D)$&#10;%$$\theta^{*} = \text{arg}\min_{\theta}$$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color[rgb]{0,0,0.7}&#10;\noindent {\bf Thm.}&#10;An $\epsilon$-coreset for $k$-means in the transformed space\\&#10;gives a $(k, \epsilon \lambda_{max}^2 / \lambda_{min}^2)$-coreset &#10;for semi-spherical GMMs&#10;&#10;\end{document}"/>
  <p:tag name="IGUANATEXSIZE" val="2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&#10;\begin{itemize}&#10;\item Other mixtures (e.g. Laplace) based on &#10;{\color[rgb]{0,0,0.9} $\mathbf{\ell_q}$}&#10; {\bf \color[rgb]{0,0,0.9} distances}\\&#10; and&#10; {\bf \color[rgb]{0,0,0.9} other norms}&#10;via generalized $\triangle$-inequality&#10;\end{itemize}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&#10;\begin{itemize}&#10;\item Coresets for {\bf \color[rgb]{0,0,0.9} non-spherical GMMs} can be obtained\\ &#10;via reduction to recent projective clustering coresets&#10;\end{itemize}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&#10;\begin{itemize}&#10;\item Efficient implementations in &#10;{\bf \color[rgb]{0,0,0.9} Parallel (MapReduce)} \\&#10;and {\bf \color[rgb]{0,0,0.9} Streaming} settings&#10;\end{itemize}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&#10;\begin{itemize}&#10;\item Coresets of size {\bf \color[rgb]{0,0,0.9} independent of n}&#10;\end{itemize}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The union of two $(k,\epsilon)$-coresets is a $(k,\epsilon)$-coreset.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A $(k,\delta)$-coreset of a $(k,\epsilon)$-coreset is a\\&#10; $(k, \epsilon + \delta + \epsilon \delta)$-coreset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\noindent A weighted set&#10;$(C,\mathbf{\gamma})$ is an $\epsilon$-\emph{\bf coreset} for &#10;$\text{cost}(\theta | D)$ if&#10;%$| \text{cost}(\theta | D)  - \text{cost}(\theta | C)|&#10;% \leq \epsilon \cdot \text{cost}(\theta | D)$&#10;&#10;&#10;\end{document}"/>
  <p:tag name="IGUANATEXSIZE" val="2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 + \delta + \epsilon \delta$&#10;\end{document}"/>
  <p:tag name="IGUANATEXSIZE" val="4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The union of two $(k,\epsilon)$-coresets is a $(k,\epsilon)$-coreset.&#10;\end{document}"/>
  <p:tag name="IGUANATEXSIZE" val="2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A $(k,\delta)$-coreset of a $(k,\epsilon)$-coreset is a\\&#10; $(k, \epsilon + \delta + \epsilon \delta)$-coreset&#10;\end{document}"/>
  <p:tag name="IGUANATEXSIZE" val="2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The union of two $(k,\epsilon)$-coresets is a $(k,\epsilon)$-coreset.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usepackage{color}&#10;\pagestyle{empty}&#10;\begin{document}&#10;\sffamily&#10;$\epsilon$&#10;\end{document}"/>
  <p:tag name="IGUANATEXSIZE" val="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\sffamily&#10;\noindent A $(k,\delta)$-coreset of a $(k,\epsilon)$-coreset is a\\&#10; $(k, \epsilon + \delta + \epsilon \delta)$-coreset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Macintosh PowerPoint</Application>
  <PresentationFormat>Bildschirmpräsentation (4:3)</PresentationFormat>
  <Paragraphs>205</Paragraphs>
  <Slides>39</Slides>
  <Notes>36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Office Theme</vt:lpstr>
      <vt:lpstr>Scalable Training of Mixture Models via Coresets</vt:lpstr>
      <vt:lpstr>Fitting Mixtures to Massive Data</vt:lpstr>
      <vt:lpstr>Coresets for Mixture Models</vt:lpstr>
      <vt:lpstr>Naïve Uniform Sampling</vt:lpstr>
      <vt:lpstr>Naïve Uniform Sampling</vt:lpstr>
      <vt:lpstr>Sampling Distribution</vt:lpstr>
      <vt:lpstr>Importance Weights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Creating a Sampling Distribution</vt:lpstr>
      <vt:lpstr>Importance Weights</vt:lpstr>
      <vt:lpstr>Importance Sample</vt:lpstr>
      <vt:lpstr>Coresets via Adaptive Sampling</vt:lpstr>
      <vt:lpstr>A General Coreset Framework</vt:lpstr>
      <vt:lpstr>A Geometric Perspective</vt:lpstr>
      <vt:lpstr>Geometric Reduction</vt:lpstr>
      <vt:lpstr>Semi-Spherical Gaussian Mixtures</vt:lpstr>
      <vt:lpstr>Extensions and Generalizations</vt:lpstr>
      <vt:lpstr>Composition of Coresets</vt:lpstr>
      <vt:lpstr>Composition of Coresets</vt:lpstr>
      <vt:lpstr>Coresets on Streams</vt:lpstr>
      <vt:lpstr>Coresets on Streams</vt:lpstr>
      <vt:lpstr>Coresets on Streams</vt:lpstr>
      <vt:lpstr>Coresets on Streams</vt:lpstr>
      <vt:lpstr>Coresets in Parallel</vt:lpstr>
      <vt:lpstr>Handwritten Digits</vt:lpstr>
      <vt:lpstr>Neural Tetrode Recordings</vt:lpstr>
      <vt:lpstr>   Community Seismic Network</vt:lpstr>
      <vt:lpstr>       Learning User Acceleration   </vt:lpstr>
      <vt:lpstr>      Seismic Anomaly Detection</vt:lpstr>
      <vt:lpstr>Conclusions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Faulkner</dc:creator>
  <cp:lastModifiedBy>Andreas Krause</cp:lastModifiedBy>
  <cp:revision>595</cp:revision>
  <dcterms:created xsi:type="dcterms:W3CDTF">2011-11-23T04:44:12Z</dcterms:created>
  <dcterms:modified xsi:type="dcterms:W3CDTF">2011-12-21T11:09:36Z</dcterms:modified>
</cp:coreProperties>
</file>