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932" r:id="rId2"/>
    <p:sldId id="1039" r:id="rId3"/>
    <p:sldId id="1012" r:id="rId4"/>
    <p:sldId id="1013" r:id="rId5"/>
    <p:sldId id="1014" r:id="rId6"/>
    <p:sldId id="1035" r:id="rId7"/>
    <p:sldId id="1015" r:id="rId8"/>
    <p:sldId id="1017" r:id="rId9"/>
    <p:sldId id="1041" r:id="rId10"/>
    <p:sldId id="1025" r:id="rId11"/>
    <p:sldId id="1037" r:id="rId12"/>
    <p:sldId id="1018" r:id="rId13"/>
    <p:sldId id="1027" r:id="rId14"/>
    <p:sldId id="1019" r:id="rId15"/>
    <p:sldId id="1020" r:id="rId16"/>
    <p:sldId id="1045" r:id="rId17"/>
    <p:sldId id="1028" r:id="rId18"/>
    <p:sldId id="1023" r:id="rId19"/>
    <p:sldId id="1029" r:id="rId20"/>
    <p:sldId id="1030" r:id="rId21"/>
    <p:sldId id="1031" r:id="rId22"/>
    <p:sldId id="1032" r:id="rId23"/>
    <p:sldId id="1046" r:id="rId24"/>
    <p:sldId id="1024" r:id="rId25"/>
  </p:sldIdLst>
  <p:sldSz cx="9144000" cy="6858000" type="screen4x3"/>
  <p:notesSz cx="7162800" cy="94488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66FFCC"/>
    <a:srgbClr val="408000"/>
    <a:srgbClr val="FF0000"/>
    <a:srgbClr val="8B8BCC"/>
    <a:srgbClr val="FF8080"/>
    <a:srgbClr val="FF00FF"/>
    <a:srgbClr val="FF8000"/>
    <a:srgbClr val="CC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6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5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l" defTabSz="949325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6063" y="0"/>
            <a:ext cx="3105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7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105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l" defTabSz="949325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7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6063" y="8974138"/>
            <a:ext cx="3105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DDE4A395-4B3D-3E4B-B3C8-CF9FAD370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5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l" defTabSz="94932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105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489450"/>
            <a:ext cx="525145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10" tIns="47456" rIns="94910" bIns="47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5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l" defTabSz="94932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975725"/>
            <a:ext cx="3105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FC6FB119-FFC8-4E4F-BCC6-4D8E746AE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6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47738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47738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47738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47738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F71266B-E177-2446-8771-BCE015636DCF}" type="slidenum">
              <a:rPr lang="en-US" sz="1300">
                <a:latin typeface="Tahoma" charset="0"/>
              </a:rPr>
              <a:pPr eaLnBrk="1" hangingPunct="1"/>
              <a:t>1</a:t>
            </a:fld>
            <a:endParaRPr lang="en-US" sz="1300">
              <a:latin typeface="Tahoma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p^*=\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mathop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\max}_{p: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p_A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&gt; 0\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\color{blue}{A\in\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mathfrak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{C}}}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{V}(p)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mathfrak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{C}=\{|A|\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k, A \text{ connected}\}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FB119-FFC8-4E4F-BCC6-4D8E746AEA2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17984-2368-DB4C-9DA0-6AA82C6B8CE3}" type="slidenum">
              <a:rPr lang="en-US"/>
              <a:pPr/>
              <a:t>17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F_\lambda^{(t)}(A) =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sum_i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Bigl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(\lambda q^{(t)}_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+\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{1-\lambda}{m}\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Bigr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FB119-FFC8-4E4F-BCC6-4D8E746AEA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1182" indent="-29660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6434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1008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5581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10155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4728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9302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3876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B9149C-DED6-FD43-B926-D49778CBDC1D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1182" indent="-29660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6434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1008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5581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10155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4728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9302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3876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BD2207-9297-2D4D-9E38-D846E82CE96F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1182" indent="-29660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6434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1008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5581" indent="-2372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10155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4728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9302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3876" indent="-237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BBD264-2B37-E646-B616-FB684591562E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p^*=\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mathop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\max}_{p: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p_A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0\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|A|\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k}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min_i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sum_A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p_A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(A)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p^*=\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mathop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\max}_{p: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p_A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0\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|A|\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k}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min_i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{E}_{A\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sim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p}[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(A)]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p^*=\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mathop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\max}_{p: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p_A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0\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|A|\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k}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{V}(p)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p^*=\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mathop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\max}_{p: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p_A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&gt; 0\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A\in\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mathfrak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{C}}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{V}(p)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FB119-FFC8-4E4F-BCC6-4D8E746AEA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M(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p,q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)=\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{E}_{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sim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q}\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{E}_{A\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sim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p}[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(A)]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FB119-FFC8-4E4F-BCC6-4D8E746AEA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\beta=\</a:t>
            </a:r>
            <a:r>
              <a:rPr lang="sv-SE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frac</a:t>
            </a:r>
            <a:r>
              <a:rPr lang="sv-SE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{1}{1+\</a:t>
            </a:r>
            <a:r>
              <a:rPr lang="sv-SE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sqrt</a:t>
            </a:r>
            <a:r>
              <a:rPr lang="sv-SE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{2\</a:t>
            </a:r>
            <a:r>
              <a:rPr lang="sv-SE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ln</a:t>
            </a:r>
            <a:r>
              <a:rPr lang="sv-SE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m / T}}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A^{(t)}=\</a:t>
            </a:r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arg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</a:t>
            </a:r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max_A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</a:t>
            </a:r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sum_i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q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^{(t-1)}_i </a:t>
            </a:r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F_i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FB119-FFC8-4E4F-BCC6-4D8E746AEA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\hat{p}_A = \</a:t>
            </a:r>
            <a:r>
              <a:rPr lang="de-DE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frac</a:t>
            </a:r>
            <a:r>
              <a:rPr lang="de-DE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{1}{T}\</a:t>
            </a:r>
            <a:r>
              <a:rPr lang="de-DE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bigl</a:t>
            </a:r>
            <a:r>
              <a:rPr lang="de-DE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|\{t: A^{(t)}=A\}\</a:t>
            </a:r>
            <a:r>
              <a:rPr lang="de-DE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bigr</a:t>
            </a:r>
            <a:r>
              <a:rPr lang="de-DE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|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^{(t)}(A) = \</a:t>
            </a:r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sum_i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q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^{(t)}_i </a:t>
            </a:r>
            <a:r>
              <a:rPr lang="it-IT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F_i</a:t>
            </a:r>
            <a:r>
              <a:rPr lang="it-IT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FB119-FFC8-4E4F-BCC6-4D8E746AEA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7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min_i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{E}_{A\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sim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\hat{p}}[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(A)]\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(1-1/e)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max_p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min_i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{E}_{A\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sim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 p}[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F_i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ＭＳ Ｐゴシック" charset="-128"/>
                <a:cs typeface="ＭＳ Ｐゴシック" charset="-128"/>
              </a:rPr>
              <a:t>(A)]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FB119-FFC8-4E4F-BCC6-4D8E746AEA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2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75" y="0"/>
            <a:ext cx="9144000" cy="3429000"/>
          </a:xfrm>
          <a:prstGeom prst="rect">
            <a:avLst/>
          </a:prstGeom>
          <a:gradFill rotWithShape="0">
            <a:gsLst>
              <a:gs pos="0">
                <a:srgbClr val="BFC5C5">
                  <a:alpha val="50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rgbClr val="454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4288" y="3429000"/>
            <a:ext cx="9158288" cy="304800"/>
          </a:xfrm>
          <a:prstGeom prst="rect">
            <a:avLst/>
          </a:prstGeom>
          <a:gradFill rotWithShape="0">
            <a:gsLst>
              <a:gs pos="0">
                <a:schemeClr val="tx1">
                  <a:alpha val="75000"/>
                </a:schemeClr>
              </a:gs>
              <a:gs pos="100000">
                <a:srgbClr val="454B4C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9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8382000" cy="1349375"/>
          </a:xfrm>
        </p:spPr>
        <p:txBody>
          <a:bodyPr anchor="t"/>
          <a:lstStyle>
            <a:lvl1pPr>
              <a:defRPr sz="6000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039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00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72458-0208-1143-A06A-8C8BD7BD0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00025"/>
            <a:ext cx="2076450" cy="593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076950" cy="593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A56EA-66F2-754F-9F40-B505B9A90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B470E-366C-FB43-89CF-95B992817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43422-1733-1040-B86B-B143ED46A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9CF7C-8A36-EF44-BD43-90000540F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4F24F-A195-024A-8D48-8E8C34BFA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676A3-8E07-6849-B2A5-B9C886CDD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BEDF-24B8-0244-B5F5-46BA881C7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F87F-A269-E948-932B-3B2999393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A72B3-0CF6-C14D-A4EF-4DA9039EE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8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8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909ED7-4F70-9843-A9BB-6C454E0AB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14400"/>
            <a:ext cx="9140825" cy="195263"/>
          </a:xfrm>
          <a:prstGeom prst="rect">
            <a:avLst/>
          </a:prstGeom>
          <a:gradFill rotWithShape="0">
            <a:gsLst>
              <a:gs pos="0">
                <a:srgbClr val="454B4C">
                  <a:alpha val="64998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454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00025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7388" indent="-2301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Blip>
          <a:blip r:embed="rId14"/>
        </a:buBlip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089025" indent="-17462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Blip>
          <a:blip r:embed="rId15"/>
        </a:buBlip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546225" indent="-1746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Blip>
          <a:blip r:embed="rId16"/>
        </a:buBlip>
        <a:defRPr>
          <a:solidFill>
            <a:schemeClr val="tx1"/>
          </a:solidFill>
          <a:latin typeface="+mn-lt"/>
          <a:ea typeface="ＭＳ Ｐゴシック" charset="-128"/>
        </a:defRPr>
      </a:lvl4pPr>
      <a:lvl5pPr marL="1995488" indent="-166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charset="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-128"/>
        </a:defRPr>
      </a:lvl5pPr>
      <a:lvl6pPr marL="2452688" indent="-166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charset="2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-128"/>
        </a:defRPr>
      </a:lvl6pPr>
      <a:lvl7pPr marL="2909888" indent="-166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charset="2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-128"/>
        </a:defRPr>
      </a:lvl7pPr>
      <a:lvl8pPr marL="3367088" indent="-166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charset="2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-128"/>
        </a:defRPr>
      </a:lvl8pPr>
      <a:lvl9pPr marL="3824288" indent="-166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charset="2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w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8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4.emf"/><Relationship Id="rId7" Type="http://schemas.openxmlformats.org/officeDocument/2006/relationships/image" Target="../media/image45.emf"/><Relationship Id="rId8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5" Type="http://schemas.openxmlformats.org/officeDocument/2006/relationships/image" Target="../media/image52.emf"/><Relationship Id="rId6" Type="http://schemas.openxmlformats.org/officeDocument/2006/relationships/image" Target="../media/image53.emf"/><Relationship Id="rId7" Type="http://schemas.openxmlformats.org/officeDocument/2006/relationships/image" Target="../media/image54.emf"/><Relationship Id="rId8" Type="http://schemas.openxmlformats.org/officeDocument/2006/relationships/image" Target="../media/image55.emf"/><Relationship Id="rId9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57.png"/><Relationship Id="rId7" Type="http://schemas.openxmlformats.org/officeDocument/2006/relationships/image" Target="../media/image58.wmf"/><Relationship Id="rId8" Type="http://schemas.openxmlformats.org/officeDocument/2006/relationships/image" Target="../media/image59.wmf"/><Relationship Id="rId9" Type="http://schemas.openxmlformats.org/officeDocument/2006/relationships/image" Target="../media/image60.wmf"/><Relationship Id="rId10" Type="http://schemas.openxmlformats.org/officeDocument/2006/relationships/image" Target="../media/image7.jpeg"/><Relationship Id="rId11" Type="http://schemas.openxmlformats.org/officeDocument/2006/relationships/image" Target="../media/image61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0.png"/><Relationship Id="rId5" Type="http://schemas.openxmlformats.org/officeDocument/2006/relationships/image" Target="../media/image7.jpe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2.png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3.xml"/><Relationship Id="rId8" Type="http://schemas.openxmlformats.org/officeDocument/2006/relationships/image" Target="../media/image10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1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4.xml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6" Type="http://schemas.openxmlformats.org/officeDocument/2006/relationships/image" Target="../media/image11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ChangeArrowheads="1"/>
          </p:cNvSpPr>
          <p:nvPr/>
        </p:nvSpPr>
        <p:spPr bwMode="auto">
          <a:xfrm>
            <a:off x="304800" y="10668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5400" dirty="0" smtClean="0">
                <a:solidFill>
                  <a:srgbClr val="4D4D4D"/>
                </a:solidFill>
              </a:rPr>
              <a:t>Randomized Sensing in </a:t>
            </a:r>
            <a:br>
              <a:rPr lang="en-US" sz="5400" dirty="0" smtClean="0">
                <a:solidFill>
                  <a:srgbClr val="4D4D4D"/>
                </a:solidFill>
              </a:rPr>
            </a:br>
            <a:r>
              <a:rPr lang="en-US" sz="5400" dirty="0" smtClean="0">
                <a:solidFill>
                  <a:srgbClr val="4D4D4D"/>
                </a:solidFill>
              </a:rPr>
              <a:t>Adversarial Environments</a:t>
            </a:r>
            <a:endParaRPr lang="en-US" sz="4400" dirty="0">
              <a:solidFill>
                <a:srgbClr val="4D4D4D"/>
              </a:solidFill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295400" y="38100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</a:rPr>
              <a:t>Andreas </a:t>
            </a:r>
            <a:r>
              <a:rPr lang="en-US" dirty="0" smtClean="0">
                <a:solidFill>
                  <a:schemeClr val="bg1"/>
                </a:solidFill>
              </a:rPr>
              <a:t>Krause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</a:rPr>
              <a:t>Joint work with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</a:rPr>
              <a:t>Daniel </a:t>
            </a:r>
            <a:r>
              <a:rPr lang="en-US" dirty="0" err="1">
                <a:solidFill>
                  <a:schemeClr val="bg1"/>
                </a:solidFill>
              </a:rPr>
              <a:t>Golovin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</a:rPr>
              <a:t>Alex Roper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International Joint Conference on Artificial Intelligence 2011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latin typeface="Tahoma" charset="0"/>
              </a:rPr>
              <a:t>TexPoint fonts used in EMF. </a:t>
            </a:r>
          </a:p>
          <a:p>
            <a:pPr eaLnBrk="1" hangingPunct="1"/>
            <a:r>
              <a:rPr lang="en-US" sz="2400">
                <a:latin typeface="Tahoma" charset="0"/>
              </a:rPr>
              <a:t>Read the TexPoint manual before you delete this box.: </a:t>
            </a:r>
            <a:r>
              <a:rPr lang="en-US" sz="2400">
                <a:latin typeface="cmmi10" charset="0"/>
              </a:rPr>
              <a:t>A</a:t>
            </a:r>
            <a:r>
              <a:rPr lang="en-US" sz="2400">
                <a:latin typeface="cmr10" charset="0"/>
              </a:rPr>
              <a:t>A</a:t>
            </a:r>
            <a:r>
              <a:rPr lang="en-US" sz="2400">
                <a:latin typeface="cmsy10" charset="0"/>
              </a:rPr>
              <a:t>A</a:t>
            </a:r>
            <a:r>
              <a:rPr lang="en-US" sz="2400">
                <a:latin typeface="cmex10" charset="0"/>
              </a:rPr>
              <a:t>A</a:t>
            </a:r>
            <a:r>
              <a:rPr lang="en-US" sz="2400">
                <a:latin typeface="cmmi7" charset="0"/>
              </a:rPr>
              <a:t>A</a:t>
            </a:r>
            <a:r>
              <a:rPr lang="en-US" sz="2400">
                <a:latin typeface="cmsy7" charset="0"/>
              </a:rPr>
              <a:t>A</a:t>
            </a:r>
            <a:r>
              <a:rPr lang="en-US" sz="2400">
                <a:latin typeface="cmsy5" charset="0"/>
              </a:rPr>
              <a:t>A</a:t>
            </a:r>
            <a:r>
              <a:rPr lang="en-US" sz="2400">
                <a:latin typeface="cmr7" charset="0"/>
              </a:rPr>
              <a:t>A</a:t>
            </a:r>
          </a:p>
        </p:txBody>
      </p:sp>
      <p:pic>
        <p:nvPicPr>
          <p:cNvPr id="15368" name="Picture 4" descr="eth_logo_black.w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241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 advTm="292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8382000" cy="762000"/>
          </a:xfrm>
        </p:spPr>
        <p:txBody>
          <a:bodyPr/>
          <a:lstStyle/>
          <a:p>
            <a:r>
              <a:rPr lang="en-US" dirty="0" smtClean="0"/>
              <a:t>The randomized sensing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887"/>
            <a:ext cx="8305800" cy="51419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 err="1" smtClean="0"/>
              <a:t>submodular</a:t>
            </a:r>
            <a:r>
              <a:rPr lang="en-US" dirty="0" smtClean="0"/>
              <a:t> functions F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</a:t>
            </a:r>
            <a:r>
              <a:rPr lang="en-US" dirty="0" smtClean="0"/>
              <a:t>, want to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NP-hard!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Even representing the optimal solution may require exponential space!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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24400" y="2859086"/>
            <a:ext cx="3581400" cy="755049"/>
            <a:chOff x="4724400" y="2859086"/>
            <a:chExt cx="3581400" cy="755049"/>
          </a:xfrm>
        </p:grpSpPr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3245835"/>
              <a:ext cx="736600" cy="368300"/>
            </a:xfrm>
            <a:prstGeom prst="rect">
              <a:avLst/>
            </a:prstGeom>
          </p:spPr>
        </p:pic>
        <p:sp>
          <p:nvSpPr>
            <p:cNvPr id="8" name="Right Brace 7"/>
            <p:cNvSpPr/>
            <p:nvPr/>
          </p:nvSpPr>
          <p:spPr bwMode="auto">
            <a:xfrm rot="16200000" flipH="1">
              <a:off x="6362700" y="1220786"/>
              <a:ext cx="304799" cy="358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228600" y="1143000"/>
            <a:ext cx="8534400" cy="2743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645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1913"/>
          </a:xfrm>
        </p:spPr>
        <p:txBody>
          <a:bodyPr/>
          <a:lstStyle/>
          <a:p>
            <a:r>
              <a:rPr lang="en-US" dirty="0" smtClean="0"/>
              <a:t>Many techniques for solving matrix games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Typically don’t scale to </a:t>
            </a:r>
            <a:r>
              <a:rPr lang="en-US" dirty="0" err="1" smtClean="0">
                <a:solidFill>
                  <a:srgbClr val="FF0000"/>
                </a:solidFill>
              </a:rPr>
              <a:t>combinatorially</a:t>
            </a:r>
            <a:r>
              <a:rPr lang="en-US" dirty="0" smtClean="0">
                <a:solidFill>
                  <a:srgbClr val="FF0000"/>
                </a:solidFill>
              </a:rPr>
              <a:t> large strategy sets</a:t>
            </a:r>
          </a:p>
          <a:p>
            <a:endParaRPr lang="en-US" dirty="0"/>
          </a:p>
          <a:p>
            <a:r>
              <a:rPr lang="en-US" dirty="0" smtClean="0"/>
              <a:t>Security games [</a:t>
            </a:r>
            <a:r>
              <a:rPr lang="en-US" dirty="0" err="1" smtClean="0"/>
              <a:t>Tambe</a:t>
            </a:r>
            <a:r>
              <a:rPr lang="en-US" dirty="0" smtClean="0"/>
              <a:t> et al]</a:t>
            </a:r>
          </a:p>
          <a:p>
            <a:pPr lvl="1"/>
            <a:r>
              <a:rPr lang="en-US" dirty="0" smtClean="0"/>
              <a:t>Solve large scale </a:t>
            </a:r>
            <a:r>
              <a:rPr lang="en-US" dirty="0" err="1" smtClean="0"/>
              <a:t>Stackelberg</a:t>
            </a:r>
            <a:r>
              <a:rPr lang="en-US" dirty="0" smtClean="0"/>
              <a:t> games for security 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capture general </a:t>
            </a:r>
            <a:r>
              <a:rPr lang="en-US" dirty="0" err="1" smtClean="0">
                <a:solidFill>
                  <a:srgbClr val="FF0000"/>
                </a:solidFill>
              </a:rPr>
              <a:t>submodular</a:t>
            </a:r>
            <a:r>
              <a:rPr lang="en-US" dirty="0" smtClean="0">
                <a:solidFill>
                  <a:srgbClr val="FF0000"/>
                </a:solidFill>
              </a:rPr>
              <a:t> objective functions</a:t>
            </a:r>
          </a:p>
          <a:p>
            <a:pPr lvl="1"/>
            <a:endParaRPr lang="en-US" dirty="0"/>
          </a:p>
          <a:p>
            <a:r>
              <a:rPr lang="en-US" dirty="0" smtClean="0"/>
              <a:t>LP based approach [Halvorson et al ‘09]</a:t>
            </a:r>
          </a:p>
          <a:p>
            <a:pPr lvl="1"/>
            <a:r>
              <a:rPr lang="en-US" dirty="0" smtClean="0"/>
              <a:t>Double oracle with approximate best response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polynomial time convergence convergence guarantee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124"/>
            <a:ext cx="8305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51" y="1295401"/>
            <a:ext cx="4694149" cy="41774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60" y="2086920"/>
            <a:ext cx="2726344" cy="60463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4" y="2867446"/>
            <a:ext cx="3177070" cy="60463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5" y="3705473"/>
            <a:ext cx="3177070" cy="604633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5" y="4572000"/>
            <a:ext cx="3217986" cy="593924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15" y="2120900"/>
            <a:ext cx="1841500" cy="54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837" y="5892224"/>
            <a:ext cx="77097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408000"/>
                </a:solidFill>
              </a:rPr>
              <a:t>Thus, can minimize over q instead of over p!</a:t>
            </a:r>
            <a:endParaRPr lang="en-US" sz="3200" b="1" dirty="0">
              <a:solidFill>
                <a:srgbClr val="4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395" y="3124200"/>
            <a:ext cx="20094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br>
              <a:rPr lang="en-US" dirty="0" smtClean="0"/>
            </a:br>
            <a:r>
              <a:rPr lang="en-US" dirty="0" smtClean="0"/>
              <a:t>over sensing</a:t>
            </a:r>
            <a:br>
              <a:rPr lang="en-US" dirty="0" smtClean="0"/>
            </a:br>
            <a:r>
              <a:rPr lang="en-US" dirty="0" smtClean="0"/>
              <a:t>actions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990600" y="2667000"/>
            <a:ext cx="1050663" cy="457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4267200" y="5105400"/>
            <a:ext cx="4572000" cy="751820"/>
            <a:chOff x="4267200" y="5105400"/>
            <a:chExt cx="4572000" cy="751820"/>
          </a:xfrm>
        </p:grpSpPr>
        <p:sp>
          <p:nvSpPr>
            <p:cNvPr id="16" name="TextBox 15"/>
            <p:cNvSpPr txBox="1"/>
            <p:nvPr/>
          </p:nvSpPr>
          <p:spPr>
            <a:xfrm>
              <a:off x="4663357" y="5334000"/>
              <a:ext cx="41758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Distribution over intrusions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4267200" y="5105400"/>
              <a:ext cx="533400" cy="304800"/>
            </a:xfrm>
            <a:prstGeom prst="straightConnector1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122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problem: Finding q*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91600" cy="51419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Want to solve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multiplicative update algorithm [Freund &amp; </a:t>
            </a:r>
            <a:r>
              <a:rPr lang="en-US" dirty="0" err="1" smtClean="0"/>
              <a:t>Schapire</a:t>
            </a:r>
            <a:r>
              <a:rPr lang="en-US" dirty="0" smtClean="0"/>
              <a:t> ‘99]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Initialize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t = 1:T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06500"/>
            <a:ext cx="3873500" cy="774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73400"/>
            <a:ext cx="2844800" cy="7366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124200"/>
            <a:ext cx="3263900" cy="444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14" y="5029200"/>
            <a:ext cx="3098800" cy="4953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267200"/>
            <a:ext cx="4660900" cy="800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209360" y="2895600"/>
            <a:ext cx="6096000" cy="2895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4116" y="3657600"/>
            <a:ext cx="1770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NP-hard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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77000" y="4191000"/>
            <a:ext cx="26378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08000"/>
                </a:solidFill>
                <a:sym typeface="Wingdings"/>
              </a:rPr>
              <a:t>But </a:t>
            </a:r>
            <a:r>
              <a:rPr lang="en-US" dirty="0" err="1">
                <a:solidFill>
                  <a:srgbClr val="408000"/>
                </a:solidFill>
                <a:sym typeface="Wingdings"/>
              </a:rPr>
              <a:t>submodular</a:t>
            </a:r>
            <a:r>
              <a:rPr lang="en-US" dirty="0">
                <a:solidFill>
                  <a:srgbClr val="408000"/>
                </a:solidFill>
                <a:sym typeface="Wingdings"/>
              </a:rPr>
              <a:t>! </a:t>
            </a:r>
            <a:r>
              <a:rPr lang="en-US" dirty="0" smtClean="0">
                <a:solidFill>
                  <a:srgbClr val="408000"/>
                </a:solidFill>
                <a:sym typeface="Wingdings"/>
              </a:rPr>
              <a:t/>
            </a:r>
            <a:br>
              <a:rPr lang="en-US" dirty="0" smtClean="0">
                <a:solidFill>
                  <a:srgbClr val="408000"/>
                </a:solidFill>
                <a:sym typeface="Wingdings"/>
              </a:rPr>
            </a:br>
            <a:r>
              <a:rPr lang="en-US" dirty="0" smtClean="0">
                <a:solidFill>
                  <a:srgbClr val="408000"/>
                </a:solidFill>
                <a:sym typeface="Wingdings"/>
              </a:rPr>
              <a:t></a:t>
            </a:r>
            <a:endParaRPr lang="en-US" dirty="0">
              <a:solidFill>
                <a:srgbClr val="4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257800" y="4038600"/>
            <a:ext cx="1524000" cy="2286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581400" y="5562600"/>
            <a:ext cx="4800600" cy="1219200"/>
            <a:chOff x="3581400" y="5562600"/>
            <a:chExt cx="4800600" cy="1219200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700" y="5892800"/>
              <a:ext cx="3035300" cy="889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 bwMode="auto">
            <a:xfrm flipH="1" flipV="1">
              <a:off x="3581400" y="5562600"/>
              <a:ext cx="1600200" cy="6096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937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cap="small" dirty="0" err="1" smtClean="0"/>
              <a:t>RSense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887"/>
            <a:ext cx="8305800" cy="51419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Initialize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t=1:T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Use greedy algorithm to compute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based on objective function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Update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2844800" cy="7366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91000"/>
            <a:ext cx="3098800" cy="4953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0200" y="2514600"/>
            <a:ext cx="4660900" cy="8001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45" y="5029200"/>
            <a:ext cx="3556000" cy="723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20987"/>
            <a:ext cx="558800" cy="3429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30" y="3333556"/>
            <a:ext cx="3581400" cy="800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228600" y="1143000"/>
            <a:ext cx="8534400" cy="4876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3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915400" cy="51419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</a:rPr>
              <a:t>Theorem</a:t>
            </a:r>
            <a:r>
              <a:rPr lang="en-US" dirty="0" smtClean="0">
                <a:solidFill>
                  <a:srgbClr val="008000"/>
                </a:solidFill>
              </a:rPr>
              <a:t>:   </a:t>
            </a:r>
            <a:r>
              <a:rPr lang="en-US" dirty="0" smtClean="0"/>
              <a:t>Let </a:t>
            </a:r>
            <a:br>
              <a:rPr lang="en-US" dirty="0" smtClean="0"/>
            </a:br>
            <a:r>
              <a:rPr lang="en-US" dirty="0" smtClean="0"/>
              <a:t>Suppose </a:t>
            </a:r>
            <a:r>
              <a:rPr lang="en-US" cap="small" dirty="0" err="1" smtClean="0"/>
              <a:t>RSense</a:t>
            </a:r>
            <a:r>
              <a:rPr lang="en-US" dirty="0" smtClean="0"/>
              <a:t> runs for                              iterations. </a:t>
            </a:r>
            <a:br>
              <a:rPr lang="en-US" dirty="0" smtClean="0"/>
            </a:br>
            <a:r>
              <a:rPr lang="en-US" dirty="0" smtClean="0"/>
              <a:t>For the resulting distribution       it holds that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7" r="94505" b="4430"/>
          <a:stretch/>
        </p:blipFill>
        <p:spPr>
          <a:xfrm>
            <a:off x="4960213" y="2266080"/>
            <a:ext cx="221387" cy="65000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66461"/>
            <a:ext cx="2108200" cy="4191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1831"/>
            <a:ext cx="800100" cy="2667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334290" y="1295400"/>
            <a:ext cx="8305800" cy="2687487"/>
          </a:xfrm>
          <a:prstGeom prst="rect">
            <a:avLst/>
          </a:prstGeom>
          <a:noFill/>
          <a:ln w="38100" cap="flat" cmpd="sng" algn="ctr">
            <a:solidFill>
              <a:srgbClr val="4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068487"/>
            <a:ext cx="6134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1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0025"/>
            <a:ext cx="8686800" cy="762000"/>
          </a:xfrm>
        </p:spPr>
        <p:txBody>
          <a:bodyPr/>
          <a:lstStyle/>
          <a:p>
            <a:r>
              <a:rPr lang="en-US" dirty="0" smtClean="0"/>
              <a:t>Handling more 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991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far: wanted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Many application may require more complex constraints: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Informative path planning:</a:t>
            </a:r>
          </a:p>
          <a:p>
            <a:pPr marL="457200" lvl="1" indent="0">
              <a:buNone/>
            </a:pPr>
            <a:r>
              <a:rPr lang="en-US" dirty="0" smtClean="0"/>
              <a:t>Controlling PTZ cameras:</a:t>
            </a:r>
          </a:p>
          <a:p>
            <a:pPr marL="457200" lvl="1" indent="0">
              <a:buNone/>
            </a:pPr>
            <a:r>
              <a:rPr lang="en-US" dirty="0" err="1" smtClean="0"/>
              <a:t>Nonuniform</a:t>
            </a:r>
            <a:r>
              <a:rPr lang="en-US" dirty="0" smtClean="0"/>
              <a:t> cost: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Can replace greedy algorithm by     - best response </a:t>
            </a:r>
          </a:p>
          <a:p>
            <a:pPr marL="0" indent="0">
              <a:buNone/>
            </a:pPr>
            <a:r>
              <a:rPr lang="en-US" cap="small" dirty="0" err="1" smtClean="0">
                <a:solidFill>
                  <a:srgbClr val="008000"/>
                </a:solidFill>
              </a:rPr>
              <a:t>RSense</a:t>
            </a:r>
            <a:r>
              <a:rPr lang="en-US" cap="small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guarantees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0"/>
            <a:ext cx="4635500" cy="838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590800"/>
            <a:ext cx="4406900" cy="8001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20" y="3943931"/>
            <a:ext cx="3673906" cy="320913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20" y="4871031"/>
            <a:ext cx="2146800" cy="32091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80" y="5658044"/>
            <a:ext cx="215900" cy="177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019800"/>
            <a:ext cx="4622800" cy="698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152400" y="5410200"/>
            <a:ext cx="8305800" cy="1355151"/>
          </a:xfrm>
          <a:prstGeom prst="rect">
            <a:avLst/>
          </a:prstGeom>
          <a:noFill/>
          <a:ln w="38100" cap="flat" cmpd="sng" algn="ctr">
            <a:solidFill>
              <a:srgbClr val="4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19" y="4413055"/>
            <a:ext cx="4846899" cy="3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DC1C-67EF-5A43-AF48-CD8767E63F90}" type="slidenum">
              <a:rPr lang="en-US"/>
              <a:pPr/>
              <a:t>17</a:t>
            </a:fld>
            <a:endParaRPr lang="en-US"/>
          </a:p>
        </p:txBody>
      </p:sp>
      <p:pic>
        <p:nvPicPr>
          <p:cNvPr id="1082514" name="Picture 14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637213"/>
            <a:ext cx="3859212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1C1C1C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82457" name="Freeform 89"/>
          <p:cNvSpPr>
            <a:spLocks/>
          </p:cNvSpPr>
          <p:nvPr/>
        </p:nvSpPr>
        <p:spPr bwMode="auto">
          <a:xfrm>
            <a:off x="563563" y="3001963"/>
            <a:ext cx="3571875" cy="954087"/>
          </a:xfrm>
          <a:custGeom>
            <a:avLst/>
            <a:gdLst>
              <a:gd name="T0" fmla="*/ 32 w 2250"/>
              <a:gd name="T1" fmla="*/ 109 h 601"/>
              <a:gd name="T2" fmla="*/ 99 w 2250"/>
              <a:gd name="T3" fmla="*/ 77 h 601"/>
              <a:gd name="T4" fmla="*/ 166 w 2250"/>
              <a:gd name="T5" fmla="*/ 46 h 601"/>
              <a:gd name="T6" fmla="*/ 234 w 2250"/>
              <a:gd name="T7" fmla="*/ 36 h 601"/>
              <a:gd name="T8" fmla="*/ 301 w 2250"/>
              <a:gd name="T9" fmla="*/ 36 h 601"/>
              <a:gd name="T10" fmla="*/ 368 w 2250"/>
              <a:gd name="T11" fmla="*/ 15 h 601"/>
              <a:gd name="T12" fmla="*/ 436 w 2250"/>
              <a:gd name="T13" fmla="*/ 5 h 601"/>
              <a:gd name="T14" fmla="*/ 503 w 2250"/>
              <a:gd name="T15" fmla="*/ 5 h 601"/>
              <a:gd name="T16" fmla="*/ 571 w 2250"/>
              <a:gd name="T17" fmla="*/ 5 h 601"/>
              <a:gd name="T18" fmla="*/ 638 w 2250"/>
              <a:gd name="T19" fmla="*/ 5 h 601"/>
              <a:gd name="T20" fmla="*/ 705 w 2250"/>
              <a:gd name="T21" fmla="*/ 5 h 601"/>
              <a:gd name="T22" fmla="*/ 768 w 2250"/>
              <a:gd name="T23" fmla="*/ 15 h 601"/>
              <a:gd name="T24" fmla="*/ 835 w 2250"/>
              <a:gd name="T25" fmla="*/ 134 h 601"/>
              <a:gd name="T26" fmla="*/ 902 w 2250"/>
              <a:gd name="T27" fmla="*/ 57 h 601"/>
              <a:gd name="T28" fmla="*/ 970 w 2250"/>
              <a:gd name="T29" fmla="*/ 67 h 601"/>
              <a:gd name="T30" fmla="*/ 1037 w 2250"/>
              <a:gd name="T31" fmla="*/ 155 h 601"/>
              <a:gd name="T32" fmla="*/ 1105 w 2250"/>
              <a:gd name="T33" fmla="*/ 119 h 601"/>
              <a:gd name="T34" fmla="*/ 1172 w 2250"/>
              <a:gd name="T35" fmla="*/ 197 h 601"/>
              <a:gd name="T36" fmla="*/ 1239 w 2250"/>
              <a:gd name="T37" fmla="*/ 207 h 601"/>
              <a:gd name="T38" fmla="*/ 1307 w 2250"/>
              <a:gd name="T39" fmla="*/ 264 h 601"/>
              <a:gd name="T40" fmla="*/ 1374 w 2250"/>
              <a:gd name="T41" fmla="*/ 228 h 601"/>
              <a:gd name="T42" fmla="*/ 1442 w 2250"/>
              <a:gd name="T43" fmla="*/ 264 h 601"/>
              <a:gd name="T44" fmla="*/ 1509 w 2250"/>
              <a:gd name="T45" fmla="*/ 363 h 601"/>
              <a:gd name="T46" fmla="*/ 1576 w 2250"/>
              <a:gd name="T47" fmla="*/ 383 h 601"/>
              <a:gd name="T48" fmla="*/ 1644 w 2250"/>
              <a:gd name="T49" fmla="*/ 466 h 601"/>
              <a:gd name="T50" fmla="*/ 1711 w 2250"/>
              <a:gd name="T51" fmla="*/ 554 h 601"/>
              <a:gd name="T52" fmla="*/ 1779 w 2250"/>
              <a:gd name="T53" fmla="*/ 544 h 601"/>
              <a:gd name="T54" fmla="*/ 1846 w 2250"/>
              <a:gd name="T55" fmla="*/ 523 h 601"/>
              <a:gd name="T56" fmla="*/ 1913 w 2250"/>
              <a:gd name="T57" fmla="*/ 554 h 601"/>
              <a:gd name="T58" fmla="*/ 1981 w 2250"/>
              <a:gd name="T59" fmla="*/ 565 h 601"/>
              <a:gd name="T60" fmla="*/ 2048 w 2250"/>
              <a:gd name="T61" fmla="*/ 565 h 601"/>
              <a:gd name="T62" fmla="*/ 2115 w 2250"/>
              <a:gd name="T63" fmla="*/ 565 h 601"/>
              <a:gd name="T64" fmla="*/ 2183 w 2250"/>
              <a:gd name="T65" fmla="*/ 575 h 601"/>
              <a:gd name="T66" fmla="*/ 2250 w 2250"/>
              <a:gd name="T67" fmla="*/ 544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50" h="601">
                <a:moveTo>
                  <a:pt x="0" y="119"/>
                </a:moveTo>
                <a:lnTo>
                  <a:pt x="32" y="109"/>
                </a:lnTo>
                <a:lnTo>
                  <a:pt x="63" y="88"/>
                </a:lnTo>
                <a:lnTo>
                  <a:pt x="99" y="77"/>
                </a:lnTo>
                <a:lnTo>
                  <a:pt x="130" y="67"/>
                </a:lnTo>
                <a:lnTo>
                  <a:pt x="166" y="46"/>
                </a:lnTo>
                <a:lnTo>
                  <a:pt x="197" y="46"/>
                </a:lnTo>
                <a:lnTo>
                  <a:pt x="234" y="36"/>
                </a:lnTo>
                <a:lnTo>
                  <a:pt x="265" y="36"/>
                </a:lnTo>
                <a:lnTo>
                  <a:pt x="301" y="36"/>
                </a:lnTo>
                <a:lnTo>
                  <a:pt x="332" y="26"/>
                </a:lnTo>
                <a:lnTo>
                  <a:pt x="368" y="15"/>
                </a:lnTo>
                <a:lnTo>
                  <a:pt x="400" y="15"/>
                </a:lnTo>
                <a:lnTo>
                  <a:pt x="436" y="5"/>
                </a:lnTo>
                <a:lnTo>
                  <a:pt x="467" y="15"/>
                </a:lnTo>
                <a:lnTo>
                  <a:pt x="503" y="5"/>
                </a:lnTo>
                <a:lnTo>
                  <a:pt x="534" y="5"/>
                </a:lnTo>
                <a:lnTo>
                  <a:pt x="571" y="5"/>
                </a:lnTo>
                <a:lnTo>
                  <a:pt x="602" y="5"/>
                </a:lnTo>
                <a:lnTo>
                  <a:pt x="638" y="5"/>
                </a:lnTo>
                <a:lnTo>
                  <a:pt x="669" y="0"/>
                </a:lnTo>
                <a:lnTo>
                  <a:pt x="705" y="5"/>
                </a:lnTo>
                <a:lnTo>
                  <a:pt x="737" y="57"/>
                </a:lnTo>
                <a:lnTo>
                  <a:pt x="768" y="15"/>
                </a:lnTo>
                <a:lnTo>
                  <a:pt x="804" y="15"/>
                </a:lnTo>
                <a:lnTo>
                  <a:pt x="835" y="134"/>
                </a:lnTo>
                <a:lnTo>
                  <a:pt x="871" y="15"/>
                </a:lnTo>
                <a:lnTo>
                  <a:pt x="902" y="57"/>
                </a:lnTo>
                <a:lnTo>
                  <a:pt x="939" y="26"/>
                </a:lnTo>
                <a:lnTo>
                  <a:pt x="970" y="67"/>
                </a:lnTo>
                <a:lnTo>
                  <a:pt x="1006" y="109"/>
                </a:lnTo>
                <a:lnTo>
                  <a:pt x="1037" y="155"/>
                </a:lnTo>
                <a:lnTo>
                  <a:pt x="1074" y="166"/>
                </a:lnTo>
                <a:lnTo>
                  <a:pt x="1105" y="119"/>
                </a:lnTo>
                <a:lnTo>
                  <a:pt x="1141" y="155"/>
                </a:lnTo>
                <a:lnTo>
                  <a:pt x="1172" y="197"/>
                </a:lnTo>
                <a:lnTo>
                  <a:pt x="1208" y="217"/>
                </a:lnTo>
                <a:lnTo>
                  <a:pt x="1239" y="207"/>
                </a:lnTo>
                <a:lnTo>
                  <a:pt x="1276" y="254"/>
                </a:lnTo>
                <a:lnTo>
                  <a:pt x="1307" y="264"/>
                </a:lnTo>
                <a:lnTo>
                  <a:pt x="1343" y="243"/>
                </a:lnTo>
                <a:lnTo>
                  <a:pt x="1374" y="228"/>
                </a:lnTo>
                <a:lnTo>
                  <a:pt x="1410" y="186"/>
                </a:lnTo>
                <a:lnTo>
                  <a:pt x="1442" y="264"/>
                </a:lnTo>
                <a:lnTo>
                  <a:pt x="1478" y="357"/>
                </a:lnTo>
                <a:lnTo>
                  <a:pt x="1509" y="363"/>
                </a:lnTo>
                <a:lnTo>
                  <a:pt x="1540" y="306"/>
                </a:lnTo>
                <a:lnTo>
                  <a:pt x="1576" y="383"/>
                </a:lnTo>
                <a:lnTo>
                  <a:pt x="1607" y="601"/>
                </a:lnTo>
                <a:lnTo>
                  <a:pt x="1644" y="466"/>
                </a:lnTo>
                <a:lnTo>
                  <a:pt x="1675" y="477"/>
                </a:lnTo>
                <a:lnTo>
                  <a:pt x="1711" y="554"/>
                </a:lnTo>
                <a:lnTo>
                  <a:pt x="1742" y="544"/>
                </a:lnTo>
                <a:lnTo>
                  <a:pt x="1779" y="544"/>
                </a:lnTo>
                <a:lnTo>
                  <a:pt x="1810" y="554"/>
                </a:lnTo>
                <a:lnTo>
                  <a:pt x="1846" y="523"/>
                </a:lnTo>
                <a:lnTo>
                  <a:pt x="1877" y="544"/>
                </a:lnTo>
                <a:lnTo>
                  <a:pt x="1913" y="554"/>
                </a:lnTo>
                <a:lnTo>
                  <a:pt x="1944" y="565"/>
                </a:lnTo>
                <a:lnTo>
                  <a:pt x="1981" y="565"/>
                </a:lnTo>
                <a:lnTo>
                  <a:pt x="2012" y="565"/>
                </a:lnTo>
                <a:lnTo>
                  <a:pt x="2048" y="565"/>
                </a:lnTo>
                <a:lnTo>
                  <a:pt x="2079" y="565"/>
                </a:lnTo>
                <a:lnTo>
                  <a:pt x="2115" y="565"/>
                </a:lnTo>
                <a:lnTo>
                  <a:pt x="2147" y="575"/>
                </a:lnTo>
                <a:lnTo>
                  <a:pt x="2183" y="575"/>
                </a:lnTo>
                <a:lnTo>
                  <a:pt x="2214" y="575"/>
                </a:lnTo>
                <a:lnTo>
                  <a:pt x="2250" y="544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2458" name="Picture 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392363"/>
            <a:ext cx="4608513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82459" name="Picture 9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392363"/>
            <a:ext cx="4608513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82460" name="Picture 9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393950"/>
            <a:ext cx="4608513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2461" name="AutoShape 93"/>
          <p:cNvSpPr>
            <a:spLocks noChangeAspect="1" noChangeArrowheads="1" noTextEdit="1"/>
          </p:cNvSpPr>
          <p:nvPr/>
        </p:nvSpPr>
        <p:spPr bwMode="auto">
          <a:xfrm>
            <a:off x="-36513" y="2392363"/>
            <a:ext cx="4608513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62" name="Rectangle 94"/>
          <p:cNvSpPr>
            <a:spLocks noChangeArrowheads="1"/>
          </p:cNvSpPr>
          <p:nvPr/>
        </p:nvSpPr>
        <p:spPr bwMode="auto">
          <a:xfrm>
            <a:off x="563563" y="2557463"/>
            <a:ext cx="3571875" cy="1900237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63" name="Line 95"/>
          <p:cNvSpPr>
            <a:spLocks noChangeShapeType="1"/>
          </p:cNvSpPr>
          <p:nvPr/>
        </p:nvSpPr>
        <p:spPr bwMode="auto">
          <a:xfrm>
            <a:off x="563563" y="2557463"/>
            <a:ext cx="35718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64" name="Freeform 96"/>
          <p:cNvSpPr>
            <a:spLocks/>
          </p:cNvSpPr>
          <p:nvPr/>
        </p:nvSpPr>
        <p:spPr bwMode="auto">
          <a:xfrm>
            <a:off x="563563" y="2557463"/>
            <a:ext cx="3571875" cy="1900237"/>
          </a:xfrm>
          <a:custGeom>
            <a:avLst/>
            <a:gdLst>
              <a:gd name="T0" fmla="*/ 0 w 434"/>
              <a:gd name="T1" fmla="*/ 231 h 231"/>
              <a:gd name="T2" fmla="*/ 434 w 434"/>
              <a:gd name="T3" fmla="*/ 231 h 231"/>
              <a:gd name="T4" fmla="*/ 434 w 434"/>
              <a:gd name="T5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231">
                <a:moveTo>
                  <a:pt x="0" y="231"/>
                </a:moveTo>
                <a:lnTo>
                  <a:pt x="434" y="231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65" name="Line 97"/>
          <p:cNvSpPr>
            <a:spLocks noChangeShapeType="1"/>
          </p:cNvSpPr>
          <p:nvPr/>
        </p:nvSpPr>
        <p:spPr bwMode="auto">
          <a:xfrm flipV="1">
            <a:off x="563563" y="2557463"/>
            <a:ext cx="0" cy="19002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66" name="Line 98"/>
          <p:cNvSpPr>
            <a:spLocks noChangeShapeType="1"/>
          </p:cNvSpPr>
          <p:nvPr/>
        </p:nvSpPr>
        <p:spPr bwMode="auto">
          <a:xfrm>
            <a:off x="563563" y="4457700"/>
            <a:ext cx="35718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67" name="Line 99"/>
          <p:cNvSpPr>
            <a:spLocks noChangeShapeType="1"/>
          </p:cNvSpPr>
          <p:nvPr/>
        </p:nvSpPr>
        <p:spPr bwMode="auto">
          <a:xfrm flipV="1">
            <a:off x="563563" y="2557463"/>
            <a:ext cx="0" cy="19002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68" name="Line 100"/>
          <p:cNvSpPr>
            <a:spLocks noChangeShapeType="1"/>
          </p:cNvSpPr>
          <p:nvPr/>
        </p:nvSpPr>
        <p:spPr bwMode="auto">
          <a:xfrm flipV="1">
            <a:off x="966788" y="4416425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69" name="Line 101"/>
          <p:cNvSpPr>
            <a:spLocks noChangeShapeType="1"/>
          </p:cNvSpPr>
          <p:nvPr/>
        </p:nvSpPr>
        <p:spPr bwMode="auto">
          <a:xfrm>
            <a:off x="966788" y="2557463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0" name="Line 102"/>
          <p:cNvSpPr>
            <a:spLocks noChangeShapeType="1"/>
          </p:cNvSpPr>
          <p:nvPr/>
        </p:nvSpPr>
        <p:spPr bwMode="auto">
          <a:xfrm flipV="1">
            <a:off x="1411288" y="4416425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1" name="Line 103"/>
          <p:cNvSpPr>
            <a:spLocks noChangeShapeType="1"/>
          </p:cNvSpPr>
          <p:nvPr/>
        </p:nvSpPr>
        <p:spPr bwMode="auto">
          <a:xfrm>
            <a:off x="1411288" y="2557463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2" name="Line 104"/>
          <p:cNvSpPr>
            <a:spLocks noChangeShapeType="1"/>
          </p:cNvSpPr>
          <p:nvPr/>
        </p:nvSpPr>
        <p:spPr bwMode="auto">
          <a:xfrm flipV="1">
            <a:off x="1863725" y="4416425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3" name="Line 105"/>
          <p:cNvSpPr>
            <a:spLocks noChangeShapeType="1"/>
          </p:cNvSpPr>
          <p:nvPr/>
        </p:nvSpPr>
        <p:spPr bwMode="auto">
          <a:xfrm>
            <a:off x="1863725" y="2557463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4" name="Line 106"/>
          <p:cNvSpPr>
            <a:spLocks noChangeShapeType="1"/>
          </p:cNvSpPr>
          <p:nvPr/>
        </p:nvSpPr>
        <p:spPr bwMode="auto">
          <a:xfrm flipV="1">
            <a:off x="2308225" y="4416425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5" name="Line 107"/>
          <p:cNvSpPr>
            <a:spLocks noChangeShapeType="1"/>
          </p:cNvSpPr>
          <p:nvPr/>
        </p:nvSpPr>
        <p:spPr bwMode="auto">
          <a:xfrm>
            <a:off x="2308225" y="2557463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6" name="Line 108"/>
          <p:cNvSpPr>
            <a:spLocks noChangeShapeType="1"/>
          </p:cNvSpPr>
          <p:nvPr/>
        </p:nvSpPr>
        <p:spPr bwMode="auto">
          <a:xfrm flipV="1">
            <a:off x="2752725" y="4416425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7" name="Line 109"/>
          <p:cNvSpPr>
            <a:spLocks noChangeShapeType="1"/>
          </p:cNvSpPr>
          <p:nvPr/>
        </p:nvSpPr>
        <p:spPr bwMode="auto">
          <a:xfrm>
            <a:off x="2752725" y="2557463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8" name="Line 110"/>
          <p:cNvSpPr>
            <a:spLocks noChangeShapeType="1"/>
          </p:cNvSpPr>
          <p:nvPr/>
        </p:nvSpPr>
        <p:spPr bwMode="auto">
          <a:xfrm flipV="1">
            <a:off x="3205163" y="4416425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79" name="Line 111"/>
          <p:cNvSpPr>
            <a:spLocks noChangeShapeType="1"/>
          </p:cNvSpPr>
          <p:nvPr/>
        </p:nvSpPr>
        <p:spPr bwMode="auto">
          <a:xfrm>
            <a:off x="3205163" y="2557463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0" name="Line 112"/>
          <p:cNvSpPr>
            <a:spLocks noChangeShapeType="1"/>
          </p:cNvSpPr>
          <p:nvPr/>
        </p:nvSpPr>
        <p:spPr bwMode="auto">
          <a:xfrm flipV="1">
            <a:off x="3649663" y="4416425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1" name="Line 113"/>
          <p:cNvSpPr>
            <a:spLocks noChangeShapeType="1"/>
          </p:cNvSpPr>
          <p:nvPr/>
        </p:nvSpPr>
        <p:spPr bwMode="auto">
          <a:xfrm>
            <a:off x="3649663" y="2557463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2" name="Line 114"/>
          <p:cNvSpPr>
            <a:spLocks noChangeShapeType="1"/>
          </p:cNvSpPr>
          <p:nvPr/>
        </p:nvSpPr>
        <p:spPr bwMode="auto">
          <a:xfrm flipV="1">
            <a:off x="4103688" y="4416425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3" name="Line 115"/>
          <p:cNvSpPr>
            <a:spLocks noChangeShapeType="1"/>
          </p:cNvSpPr>
          <p:nvPr/>
        </p:nvSpPr>
        <p:spPr bwMode="auto">
          <a:xfrm>
            <a:off x="4103688" y="2557463"/>
            <a:ext cx="0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4" name="Line 116"/>
          <p:cNvSpPr>
            <a:spLocks noChangeShapeType="1"/>
          </p:cNvSpPr>
          <p:nvPr/>
        </p:nvSpPr>
        <p:spPr bwMode="auto">
          <a:xfrm>
            <a:off x="563563" y="4294188"/>
            <a:ext cx="333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5" name="Line 117"/>
          <p:cNvSpPr>
            <a:spLocks noChangeShapeType="1"/>
          </p:cNvSpPr>
          <p:nvPr/>
        </p:nvSpPr>
        <p:spPr bwMode="auto">
          <a:xfrm flipH="1">
            <a:off x="4094163" y="4294188"/>
            <a:ext cx="41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6" name="Line 118"/>
          <p:cNvSpPr>
            <a:spLocks noChangeShapeType="1"/>
          </p:cNvSpPr>
          <p:nvPr/>
        </p:nvSpPr>
        <p:spPr bwMode="auto">
          <a:xfrm>
            <a:off x="563563" y="3981450"/>
            <a:ext cx="333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7" name="Line 119"/>
          <p:cNvSpPr>
            <a:spLocks noChangeShapeType="1"/>
          </p:cNvSpPr>
          <p:nvPr/>
        </p:nvSpPr>
        <p:spPr bwMode="auto">
          <a:xfrm flipH="1">
            <a:off x="4094163" y="3981450"/>
            <a:ext cx="41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8" name="Line 120"/>
          <p:cNvSpPr>
            <a:spLocks noChangeShapeType="1"/>
          </p:cNvSpPr>
          <p:nvPr/>
        </p:nvSpPr>
        <p:spPr bwMode="auto">
          <a:xfrm>
            <a:off x="563563" y="3668713"/>
            <a:ext cx="333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89" name="Line 121"/>
          <p:cNvSpPr>
            <a:spLocks noChangeShapeType="1"/>
          </p:cNvSpPr>
          <p:nvPr/>
        </p:nvSpPr>
        <p:spPr bwMode="auto">
          <a:xfrm flipH="1">
            <a:off x="4094163" y="3668713"/>
            <a:ext cx="41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0" name="Line 122"/>
          <p:cNvSpPr>
            <a:spLocks noChangeShapeType="1"/>
          </p:cNvSpPr>
          <p:nvPr/>
        </p:nvSpPr>
        <p:spPr bwMode="auto">
          <a:xfrm>
            <a:off x="563563" y="3346450"/>
            <a:ext cx="333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1" name="Line 123"/>
          <p:cNvSpPr>
            <a:spLocks noChangeShapeType="1"/>
          </p:cNvSpPr>
          <p:nvPr/>
        </p:nvSpPr>
        <p:spPr bwMode="auto">
          <a:xfrm flipH="1">
            <a:off x="4094163" y="3346450"/>
            <a:ext cx="41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2" name="Line 124"/>
          <p:cNvSpPr>
            <a:spLocks noChangeShapeType="1"/>
          </p:cNvSpPr>
          <p:nvPr/>
        </p:nvSpPr>
        <p:spPr bwMode="auto">
          <a:xfrm>
            <a:off x="563563" y="3033713"/>
            <a:ext cx="333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3" name="Line 125"/>
          <p:cNvSpPr>
            <a:spLocks noChangeShapeType="1"/>
          </p:cNvSpPr>
          <p:nvPr/>
        </p:nvSpPr>
        <p:spPr bwMode="auto">
          <a:xfrm flipH="1">
            <a:off x="4094163" y="3033713"/>
            <a:ext cx="41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4" name="Line 126"/>
          <p:cNvSpPr>
            <a:spLocks noChangeShapeType="1"/>
          </p:cNvSpPr>
          <p:nvPr/>
        </p:nvSpPr>
        <p:spPr bwMode="auto">
          <a:xfrm>
            <a:off x="563563" y="2720975"/>
            <a:ext cx="333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5" name="Line 127"/>
          <p:cNvSpPr>
            <a:spLocks noChangeShapeType="1"/>
          </p:cNvSpPr>
          <p:nvPr/>
        </p:nvSpPr>
        <p:spPr bwMode="auto">
          <a:xfrm flipH="1">
            <a:off x="4094163" y="2720975"/>
            <a:ext cx="412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6" name="Line 128"/>
          <p:cNvSpPr>
            <a:spLocks noChangeShapeType="1"/>
          </p:cNvSpPr>
          <p:nvPr/>
        </p:nvSpPr>
        <p:spPr bwMode="auto">
          <a:xfrm>
            <a:off x="563563" y="2557463"/>
            <a:ext cx="35718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7" name="Freeform 129"/>
          <p:cNvSpPr>
            <a:spLocks/>
          </p:cNvSpPr>
          <p:nvPr/>
        </p:nvSpPr>
        <p:spPr bwMode="auto">
          <a:xfrm>
            <a:off x="563563" y="2557463"/>
            <a:ext cx="3571875" cy="1900237"/>
          </a:xfrm>
          <a:custGeom>
            <a:avLst/>
            <a:gdLst>
              <a:gd name="T0" fmla="*/ 0 w 434"/>
              <a:gd name="T1" fmla="*/ 231 h 231"/>
              <a:gd name="T2" fmla="*/ 434 w 434"/>
              <a:gd name="T3" fmla="*/ 231 h 231"/>
              <a:gd name="T4" fmla="*/ 434 w 434"/>
              <a:gd name="T5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231">
                <a:moveTo>
                  <a:pt x="0" y="231"/>
                </a:moveTo>
                <a:lnTo>
                  <a:pt x="434" y="231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498" name="Line 130"/>
          <p:cNvSpPr>
            <a:spLocks noChangeShapeType="1"/>
          </p:cNvSpPr>
          <p:nvPr/>
        </p:nvSpPr>
        <p:spPr bwMode="auto">
          <a:xfrm flipV="1">
            <a:off x="563563" y="2557463"/>
            <a:ext cx="0" cy="19002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376" name="Rectangle 8"/>
          <p:cNvSpPr>
            <a:spLocks noGrp="1" noChangeArrowheads="1"/>
          </p:cNvSpPr>
          <p:nvPr>
            <p:ph type="title"/>
          </p:nvPr>
        </p:nvSpPr>
        <p:spPr>
          <a:xfrm>
            <a:off x="-304800" y="180975"/>
            <a:ext cx="7496175" cy="762000"/>
          </a:xfrm>
        </p:spPr>
        <p:txBody>
          <a:bodyPr/>
          <a:lstStyle/>
          <a:p>
            <a:r>
              <a:rPr lang="en-US"/>
              <a:t>Example: Lake monitoring</a:t>
            </a:r>
          </a:p>
        </p:txBody>
      </p:sp>
      <p:sp>
        <p:nvSpPr>
          <p:cNvPr id="10823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305800" cy="11795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Monitor pH values using robotic sensor</a:t>
            </a:r>
          </a:p>
        </p:txBody>
      </p:sp>
      <p:pic>
        <p:nvPicPr>
          <p:cNvPr id="1082378" name="Picture 10" descr="nimsaq_la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379" name="Freeform 11"/>
          <p:cNvSpPr>
            <a:spLocks/>
          </p:cNvSpPr>
          <p:nvPr/>
        </p:nvSpPr>
        <p:spPr bwMode="auto">
          <a:xfrm rot="2700000">
            <a:off x="1210469" y="424656"/>
            <a:ext cx="3119438" cy="2803525"/>
          </a:xfrm>
          <a:custGeom>
            <a:avLst/>
            <a:gdLst>
              <a:gd name="T0" fmla="*/ 1057 w 2773"/>
              <a:gd name="T1" fmla="*/ 1576 h 2504"/>
              <a:gd name="T2" fmla="*/ 881 w 2773"/>
              <a:gd name="T3" fmla="*/ 1555 h 2504"/>
              <a:gd name="T4" fmla="*/ 596 w 2773"/>
              <a:gd name="T5" fmla="*/ 1721 h 2504"/>
              <a:gd name="T6" fmla="*/ 342 w 2773"/>
              <a:gd name="T7" fmla="*/ 1923 h 2504"/>
              <a:gd name="T8" fmla="*/ 0 w 2773"/>
              <a:gd name="T9" fmla="*/ 2250 h 2504"/>
              <a:gd name="T10" fmla="*/ 269 w 2773"/>
              <a:gd name="T11" fmla="*/ 2307 h 2504"/>
              <a:gd name="T12" fmla="*/ 389 w 2773"/>
              <a:gd name="T13" fmla="*/ 2431 h 2504"/>
              <a:gd name="T14" fmla="*/ 596 w 2773"/>
              <a:gd name="T15" fmla="*/ 2504 h 2504"/>
              <a:gd name="T16" fmla="*/ 803 w 2773"/>
              <a:gd name="T17" fmla="*/ 2265 h 2504"/>
              <a:gd name="T18" fmla="*/ 1239 w 2773"/>
              <a:gd name="T19" fmla="*/ 1996 h 2504"/>
              <a:gd name="T20" fmla="*/ 1565 w 2773"/>
              <a:gd name="T21" fmla="*/ 1903 h 2504"/>
              <a:gd name="T22" fmla="*/ 1772 w 2773"/>
              <a:gd name="T23" fmla="*/ 1555 h 2504"/>
              <a:gd name="T24" fmla="*/ 2203 w 2773"/>
              <a:gd name="T25" fmla="*/ 1042 h 2504"/>
              <a:gd name="T26" fmla="*/ 2415 w 2773"/>
              <a:gd name="T27" fmla="*/ 679 h 2504"/>
              <a:gd name="T28" fmla="*/ 2441 w 2773"/>
              <a:gd name="T29" fmla="*/ 462 h 2504"/>
              <a:gd name="T30" fmla="*/ 2503 w 2773"/>
              <a:gd name="T31" fmla="*/ 462 h 2504"/>
              <a:gd name="T32" fmla="*/ 2773 w 2773"/>
              <a:gd name="T33" fmla="*/ 275 h 2504"/>
              <a:gd name="T34" fmla="*/ 2415 w 2773"/>
              <a:gd name="T35" fmla="*/ 368 h 2504"/>
              <a:gd name="T36" fmla="*/ 2353 w 2773"/>
              <a:gd name="T37" fmla="*/ 239 h 2504"/>
              <a:gd name="T38" fmla="*/ 2384 w 2773"/>
              <a:gd name="T39" fmla="*/ 0 h 2504"/>
              <a:gd name="T40" fmla="*/ 2073 w 2773"/>
              <a:gd name="T41" fmla="*/ 384 h 2504"/>
              <a:gd name="T42" fmla="*/ 1861 w 2773"/>
              <a:gd name="T43" fmla="*/ 752 h 2504"/>
              <a:gd name="T44" fmla="*/ 1358 w 2773"/>
              <a:gd name="T45" fmla="*/ 1192 h 2504"/>
              <a:gd name="T46" fmla="*/ 1368 w 2773"/>
              <a:gd name="T47" fmla="*/ 1317 h 2504"/>
              <a:gd name="T48" fmla="*/ 1207 w 2773"/>
              <a:gd name="T49" fmla="*/ 1301 h 2504"/>
              <a:gd name="T50" fmla="*/ 1057 w 2773"/>
              <a:gd name="T51" fmla="*/ 1576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73" h="2504">
                <a:moveTo>
                  <a:pt x="1057" y="1576"/>
                </a:moveTo>
                <a:lnTo>
                  <a:pt x="881" y="1555"/>
                </a:lnTo>
                <a:lnTo>
                  <a:pt x="596" y="1721"/>
                </a:lnTo>
                <a:lnTo>
                  <a:pt x="342" y="1923"/>
                </a:lnTo>
                <a:lnTo>
                  <a:pt x="0" y="2250"/>
                </a:lnTo>
                <a:lnTo>
                  <a:pt x="269" y="2307"/>
                </a:lnTo>
                <a:lnTo>
                  <a:pt x="389" y="2431"/>
                </a:lnTo>
                <a:lnTo>
                  <a:pt x="596" y="2504"/>
                </a:lnTo>
                <a:lnTo>
                  <a:pt x="803" y="2265"/>
                </a:lnTo>
                <a:lnTo>
                  <a:pt x="1239" y="1996"/>
                </a:lnTo>
                <a:lnTo>
                  <a:pt x="1565" y="1903"/>
                </a:lnTo>
                <a:lnTo>
                  <a:pt x="1772" y="1555"/>
                </a:lnTo>
                <a:lnTo>
                  <a:pt x="2203" y="1042"/>
                </a:lnTo>
                <a:lnTo>
                  <a:pt x="2415" y="679"/>
                </a:lnTo>
                <a:lnTo>
                  <a:pt x="2441" y="462"/>
                </a:lnTo>
                <a:lnTo>
                  <a:pt x="2503" y="462"/>
                </a:lnTo>
                <a:lnTo>
                  <a:pt x="2773" y="275"/>
                </a:lnTo>
                <a:lnTo>
                  <a:pt x="2415" y="368"/>
                </a:lnTo>
                <a:lnTo>
                  <a:pt x="2353" y="239"/>
                </a:lnTo>
                <a:lnTo>
                  <a:pt x="2384" y="0"/>
                </a:lnTo>
                <a:lnTo>
                  <a:pt x="2073" y="384"/>
                </a:lnTo>
                <a:lnTo>
                  <a:pt x="1861" y="752"/>
                </a:lnTo>
                <a:lnTo>
                  <a:pt x="1358" y="1192"/>
                </a:lnTo>
                <a:lnTo>
                  <a:pt x="1368" y="1317"/>
                </a:lnTo>
                <a:lnTo>
                  <a:pt x="1207" y="1301"/>
                </a:lnTo>
                <a:lnTo>
                  <a:pt x="1057" y="1576"/>
                </a:lnTo>
              </a:path>
            </a:pathLst>
          </a:custGeom>
          <a:solidFill>
            <a:srgbClr val="99CCFF"/>
          </a:solidFill>
          <a:ln w="15875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2380" name="Line 12"/>
          <p:cNvSpPr>
            <a:spLocks noChangeShapeType="1"/>
          </p:cNvSpPr>
          <p:nvPr/>
        </p:nvSpPr>
        <p:spPr bwMode="auto">
          <a:xfrm>
            <a:off x="987425" y="1938338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81" name="Oval 13"/>
          <p:cNvSpPr>
            <a:spLocks noChangeArrowheads="1"/>
          </p:cNvSpPr>
          <p:nvPr/>
        </p:nvSpPr>
        <p:spPr bwMode="auto">
          <a:xfrm>
            <a:off x="1597025" y="1862138"/>
            <a:ext cx="152400" cy="152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82" name="Oval 14"/>
          <p:cNvSpPr>
            <a:spLocks noChangeArrowheads="1"/>
          </p:cNvSpPr>
          <p:nvPr/>
        </p:nvSpPr>
        <p:spPr bwMode="auto">
          <a:xfrm>
            <a:off x="2130425" y="1865313"/>
            <a:ext cx="152400" cy="152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83" name="Oval 15"/>
          <p:cNvSpPr>
            <a:spLocks noChangeArrowheads="1"/>
          </p:cNvSpPr>
          <p:nvPr/>
        </p:nvSpPr>
        <p:spPr bwMode="auto">
          <a:xfrm>
            <a:off x="2816225" y="1862138"/>
            <a:ext cx="152400" cy="152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84" name="Oval 16"/>
          <p:cNvSpPr>
            <a:spLocks noChangeArrowheads="1"/>
          </p:cNvSpPr>
          <p:nvPr/>
        </p:nvSpPr>
        <p:spPr bwMode="auto">
          <a:xfrm>
            <a:off x="3349625" y="1862138"/>
            <a:ext cx="152400" cy="152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85" name="Text Box 17"/>
          <p:cNvSpPr txBox="1">
            <a:spLocks noChangeArrowheads="1"/>
          </p:cNvSpPr>
          <p:nvPr/>
        </p:nvSpPr>
        <p:spPr bwMode="auto">
          <a:xfrm>
            <a:off x="820738" y="4437063"/>
            <a:ext cx="3201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Position </a:t>
            </a:r>
            <a:r>
              <a:rPr lang="en-US" sz="2400" b="1"/>
              <a:t>s</a:t>
            </a:r>
            <a:r>
              <a:rPr lang="en-US" sz="2400"/>
              <a:t> along transect</a:t>
            </a:r>
            <a:endParaRPr lang="en-US" sz="2400" b="1"/>
          </a:p>
        </p:txBody>
      </p:sp>
      <p:sp>
        <p:nvSpPr>
          <p:cNvPr id="1082386" name="Text Box 18"/>
          <p:cNvSpPr txBox="1">
            <a:spLocks noChangeArrowheads="1"/>
          </p:cNvSpPr>
          <p:nvPr/>
        </p:nvSpPr>
        <p:spPr bwMode="auto">
          <a:xfrm rot="16200000">
            <a:off x="-295275" y="319881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pH value</a:t>
            </a:r>
          </a:p>
        </p:txBody>
      </p:sp>
      <p:sp>
        <p:nvSpPr>
          <p:cNvPr id="1082387" name="Text Box 19"/>
          <p:cNvSpPr txBox="1">
            <a:spLocks noChangeArrowheads="1"/>
          </p:cNvSpPr>
          <p:nvPr/>
        </p:nvSpPr>
        <p:spPr bwMode="auto">
          <a:xfrm>
            <a:off x="1847850" y="24860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Observations </a:t>
            </a:r>
            <a:r>
              <a:rPr lang="en-US" sz="2400" b="1"/>
              <a:t>A</a:t>
            </a:r>
          </a:p>
        </p:txBody>
      </p:sp>
      <p:sp>
        <p:nvSpPr>
          <p:cNvPr id="1082388" name="Line 20"/>
          <p:cNvSpPr>
            <a:spLocks noChangeShapeType="1"/>
          </p:cNvSpPr>
          <p:nvPr/>
        </p:nvSpPr>
        <p:spPr bwMode="auto">
          <a:xfrm flipH="1">
            <a:off x="1066800" y="2743200"/>
            <a:ext cx="1219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89" name="Line 21"/>
          <p:cNvSpPr>
            <a:spLocks noChangeShapeType="1"/>
          </p:cNvSpPr>
          <p:nvPr/>
        </p:nvSpPr>
        <p:spPr bwMode="auto">
          <a:xfrm flipH="1">
            <a:off x="1828800" y="2819400"/>
            <a:ext cx="457200" cy="184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90" name="Line 22"/>
          <p:cNvSpPr>
            <a:spLocks noChangeShapeType="1"/>
          </p:cNvSpPr>
          <p:nvPr/>
        </p:nvSpPr>
        <p:spPr bwMode="auto">
          <a:xfrm>
            <a:off x="3352800" y="2895600"/>
            <a:ext cx="3048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91" name="Line 23"/>
          <p:cNvSpPr>
            <a:spLocks noChangeShapeType="1"/>
          </p:cNvSpPr>
          <p:nvPr/>
        </p:nvSpPr>
        <p:spPr bwMode="auto">
          <a:xfrm flipH="1">
            <a:off x="4114800" y="3352800"/>
            <a:ext cx="12954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92" name="Text Box 24"/>
          <p:cNvSpPr txBox="1">
            <a:spLocks noChangeArrowheads="1"/>
          </p:cNvSpPr>
          <p:nvPr/>
        </p:nvSpPr>
        <p:spPr bwMode="auto">
          <a:xfrm>
            <a:off x="5064125" y="3124200"/>
            <a:ext cx="354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True (hidden) pH values</a:t>
            </a:r>
          </a:p>
        </p:txBody>
      </p:sp>
      <p:sp>
        <p:nvSpPr>
          <p:cNvPr id="1082393" name="Line 25"/>
          <p:cNvSpPr>
            <a:spLocks noChangeShapeType="1"/>
          </p:cNvSpPr>
          <p:nvPr/>
        </p:nvSpPr>
        <p:spPr bwMode="auto">
          <a:xfrm flipH="1">
            <a:off x="4114800" y="2743200"/>
            <a:ext cx="1066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94" name="Text Box 26"/>
          <p:cNvSpPr txBox="1">
            <a:spLocks noChangeArrowheads="1"/>
          </p:cNvSpPr>
          <p:nvPr/>
        </p:nvSpPr>
        <p:spPr bwMode="auto">
          <a:xfrm>
            <a:off x="5135563" y="2286000"/>
            <a:ext cx="27892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Prediction at unobserved</a:t>
            </a:r>
            <a:br>
              <a:rPr lang="en-US" sz="2000"/>
            </a:br>
            <a:r>
              <a:rPr lang="en-US" sz="2000"/>
              <a:t>locations</a:t>
            </a:r>
            <a:endParaRPr lang="en-US" sz="2000" b="1"/>
          </a:p>
        </p:txBody>
      </p:sp>
      <p:sp>
        <p:nvSpPr>
          <p:cNvPr id="1082395" name="Text Box 27"/>
          <p:cNvSpPr txBox="1">
            <a:spLocks noChangeArrowheads="1"/>
          </p:cNvSpPr>
          <p:nvPr/>
        </p:nvSpPr>
        <p:spPr bwMode="auto">
          <a:xfrm>
            <a:off x="4648200" y="1447800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transect</a:t>
            </a:r>
          </a:p>
        </p:txBody>
      </p:sp>
      <p:sp>
        <p:nvSpPr>
          <p:cNvPr id="1082396" name="Rectangle 28"/>
          <p:cNvSpPr>
            <a:spLocks noChangeArrowheads="1"/>
          </p:cNvSpPr>
          <p:nvPr/>
        </p:nvSpPr>
        <p:spPr bwMode="auto">
          <a:xfrm>
            <a:off x="600075" y="2586038"/>
            <a:ext cx="3571875" cy="247967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2443" name="Group 75"/>
          <p:cNvGrpSpPr>
            <a:grpSpLocks/>
          </p:cNvGrpSpPr>
          <p:nvPr/>
        </p:nvGrpSpPr>
        <p:grpSpPr bwMode="auto">
          <a:xfrm>
            <a:off x="844550" y="1633538"/>
            <a:ext cx="381000" cy="238125"/>
            <a:chOff x="678" y="900"/>
            <a:chExt cx="240" cy="150"/>
          </a:xfrm>
        </p:grpSpPr>
        <p:sp>
          <p:nvSpPr>
            <p:cNvPr id="1082444" name="AutoShape 76"/>
            <p:cNvSpPr>
              <a:spLocks noChangeArrowheads="1"/>
            </p:cNvSpPr>
            <p:nvPr/>
          </p:nvSpPr>
          <p:spPr bwMode="auto">
            <a:xfrm>
              <a:off x="678" y="954"/>
              <a:ext cx="240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445" name="Rectangle 77"/>
            <p:cNvSpPr>
              <a:spLocks noChangeArrowheads="1"/>
            </p:cNvSpPr>
            <p:nvPr/>
          </p:nvSpPr>
          <p:spPr bwMode="auto">
            <a:xfrm>
              <a:off x="726" y="900"/>
              <a:ext cx="144" cy="4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2446" name="Text Box 78"/>
          <p:cNvSpPr txBox="1">
            <a:spLocks noChangeArrowheads="1"/>
          </p:cNvSpPr>
          <p:nvPr/>
        </p:nvSpPr>
        <p:spPr bwMode="auto">
          <a:xfrm>
            <a:off x="349250" y="4953000"/>
            <a:ext cx="7423150" cy="495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hlink"/>
                </a:solidFill>
              </a:rPr>
              <a:t>Where should we sense to </a:t>
            </a:r>
            <a:r>
              <a:rPr lang="en-US" sz="2400" b="1">
                <a:solidFill>
                  <a:schemeClr val="hlink"/>
                </a:solidFill>
              </a:rPr>
              <a:t>minimize our maximum error</a:t>
            </a:r>
            <a:r>
              <a:rPr lang="en-US" sz="24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082447" name="Text Box 79"/>
          <p:cNvSpPr txBox="1">
            <a:spLocks noChangeArrowheads="1"/>
          </p:cNvSpPr>
          <p:nvPr/>
        </p:nvSpPr>
        <p:spPr bwMode="auto">
          <a:xfrm>
            <a:off x="5310188" y="3794125"/>
            <a:ext cx="30718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Use </a:t>
            </a:r>
            <a:r>
              <a:rPr lang="en-US" sz="2000" b="1"/>
              <a:t>probabilistic model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(Gaussian processes)</a:t>
            </a:r>
            <a:br>
              <a:rPr lang="en-US" sz="2000"/>
            </a:br>
            <a:r>
              <a:rPr lang="en-US" sz="2000"/>
              <a:t>to estimate prediction error</a:t>
            </a:r>
            <a:endParaRPr lang="en-US" sz="2000" b="1"/>
          </a:p>
        </p:txBody>
      </p:sp>
      <p:sp>
        <p:nvSpPr>
          <p:cNvPr id="1082448" name="Line 80"/>
          <p:cNvSpPr>
            <a:spLocks noChangeShapeType="1"/>
          </p:cNvSpPr>
          <p:nvPr/>
        </p:nvSpPr>
        <p:spPr bwMode="auto">
          <a:xfrm flipH="1" flipV="1">
            <a:off x="4114800" y="4191000"/>
            <a:ext cx="13716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499" name="Line 131"/>
          <p:cNvSpPr>
            <a:spLocks noChangeShapeType="1"/>
          </p:cNvSpPr>
          <p:nvPr/>
        </p:nvSpPr>
        <p:spPr bwMode="auto">
          <a:xfrm flipH="1">
            <a:off x="2667000" y="2895600"/>
            <a:ext cx="76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2450" name="Group 82"/>
          <p:cNvGrpSpPr>
            <a:grpSpLocks/>
          </p:cNvGrpSpPr>
          <p:nvPr/>
        </p:nvGrpSpPr>
        <p:grpSpPr bwMode="auto">
          <a:xfrm>
            <a:off x="6340475" y="5907088"/>
            <a:ext cx="2762250" cy="890587"/>
            <a:chOff x="4140" y="3781"/>
            <a:chExt cx="1380" cy="561"/>
          </a:xfrm>
        </p:grpSpPr>
        <p:sp>
          <p:nvSpPr>
            <p:cNvPr id="1082451" name="Text Box 83"/>
            <p:cNvSpPr txBox="1">
              <a:spLocks noChangeArrowheads="1"/>
            </p:cNvSpPr>
            <p:nvPr/>
          </p:nvSpPr>
          <p:spPr bwMode="auto">
            <a:xfrm>
              <a:off x="4192" y="3862"/>
              <a:ext cx="119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336600"/>
                  </a:solidFill>
                </a:rPr>
                <a:t>(often) submodular</a:t>
              </a:r>
            </a:p>
            <a:p>
              <a:r>
                <a:rPr lang="en-US" sz="2200">
                  <a:solidFill>
                    <a:srgbClr val="336600"/>
                  </a:solidFill>
                </a:rPr>
                <a:t>[Das &amp; Kempe </a:t>
              </a:r>
              <a:r>
                <a:rPr lang="ja-JP" altLang="en-US" sz="2200">
                  <a:solidFill>
                    <a:srgbClr val="336600"/>
                  </a:solidFill>
                  <a:latin typeface="Arial"/>
                </a:rPr>
                <a:t>’</a:t>
              </a:r>
              <a:r>
                <a:rPr lang="en-US" sz="2200">
                  <a:solidFill>
                    <a:srgbClr val="336600"/>
                  </a:solidFill>
                </a:rPr>
                <a:t>08]</a:t>
              </a:r>
            </a:p>
          </p:txBody>
        </p:sp>
        <p:sp>
          <p:nvSpPr>
            <p:cNvPr id="1082452" name="AutoShape 84"/>
            <p:cNvSpPr>
              <a:spLocks/>
            </p:cNvSpPr>
            <p:nvPr/>
          </p:nvSpPr>
          <p:spPr bwMode="auto">
            <a:xfrm rot="5400000">
              <a:off x="4740" y="3181"/>
              <a:ext cx="179" cy="1380"/>
            </a:xfrm>
            <a:prstGeom prst="rightBrace">
              <a:avLst>
                <a:gd name="adj1" fmla="val 64246"/>
                <a:gd name="adj2" fmla="val 50000"/>
              </a:avLst>
            </a:prstGeom>
            <a:noFill/>
            <a:ln w="57150">
              <a:solidFill>
                <a:srgbClr val="008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2508" name="Line 140"/>
          <p:cNvSpPr>
            <a:spLocks noChangeShapeType="1"/>
          </p:cNvSpPr>
          <p:nvPr/>
        </p:nvSpPr>
        <p:spPr bwMode="auto">
          <a:xfrm>
            <a:off x="2209800" y="31337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509" name="Line 141"/>
          <p:cNvSpPr>
            <a:spLocks noChangeShapeType="1"/>
          </p:cNvSpPr>
          <p:nvPr/>
        </p:nvSpPr>
        <p:spPr bwMode="auto">
          <a:xfrm flipV="1">
            <a:off x="2209800" y="28384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510" name="Text Box 142"/>
          <p:cNvSpPr txBox="1">
            <a:spLocks noChangeArrowheads="1"/>
          </p:cNvSpPr>
          <p:nvPr/>
        </p:nvSpPr>
        <p:spPr bwMode="auto">
          <a:xfrm>
            <a:off x="1100138" y="3595688"/>
            <a:ext cx="1566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Var(s | A)</a:t>
            </a:r>
          </a:p>
        </p:txBody>
      </p:sp>
      <p:pic>
        <p:nvPicPr>
          <p:cNvPr id="1082515" name="Picture 147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5610225"/>
            <a:ext cx="4649787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1C1C1C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0890485"/>
      </p:ext>
    </p:extLst>
  </p:cSld>
  <p:clrMapOvr>
    <a:masterClrMapping/>
  </p:clrMapOvr>
  <p:transition xmlns:p14="http://schemas.microsoft.com/office/powerpoint/2010/main" advTm="7878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6979 -4.44444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082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79 2.22222E-6 L 0.12813 2.22222E-6 " pathEditMode="relative" ptsTypes="AA">
                                      <p:cBhvr>
                                        <p:cTn id="38" dur="500" fill="hold"/>
                                        <p:tgtEl>
                                          <p:spTgt spid="1082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13 2.22222E-6 L 0.20313 2.22222E-6 " pathEditMode="relative" ptsTypes="AA">
                                      <p:cBhvr>
                                        <p:cTn id="45" dur="500" fill="hold"/>
                                        <p:tgtEl>
                                          <p:spTgt spid="1082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13 2.22222E-6 L 0.26146 2.22222E-6 " pathEditMode="relative" ptsTypes="AA">
                                      <p:cBhvr>
                                        <p:cTn id="52" dur="500" fill="hold"/>
                                        <p:tgtEl>
                                          <p:spTgt spid="1082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2.22222E-6 L 0.36146 2.22222E-6 " pathEditMode="relative" ptsTypes="AA">
                                      <p:cBhvr>
                                        <p:cTn id="59" dur="500" fill="hold"/>
                                        <p:tgtEl>
                                          <p:spTgt spid="1082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8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457" grpId="0" animBg="1"/>
      <p:bldP spid="1082380" grpId="0" animBg="1"/>
      <p:bldP spid="1082381" grpId="0" animBg="1"/>
      <p:bldP spid="1082382" grpId="0" animBg="1"/>
      <p:bldP spid="1082383" grpId="0" animBg="1"/>
      <p:bldP spid="1082384" grpId="0" animBg="1"/>
      <p:bldP spid="1082385" grpId="0"/>
      <p:bldP spid="1082387" grpId="0"/>
      <p:bldP spid="1082388" grpId="0" animBg="1"/>
      <p:bldP spid="1082389" grpId="0" animBg="1"/>
      <p:bldP spid="1082390" grpId="0" animBg="1"/>
      <p:bldP spid="1082391" grpId="0" animBg="1"/>
      <p:bldP spid="1082392" grpId="0"/>
      <p:bldP spid="1082393" grpId="0" animBg="1"/>
      <p:bldP spid="1082394" grpId="0"/>
      <p:bldP spid="1082395" grpId="0"/>
      <p:bldP spid="1082446" grpId="0" animBg="1"/>
      <p:bldP spid="1082447" grpId="0"/>
      <p:bldP spid="1082448" grpId="0" animBg="1"/>
      <p:bldP spid="1082499" grpId="0" animBg="1"/>
      <p:bldP spid="1082508" grpId="0" animBg="1"/>
      <p:bldP spid="1082509" grpId="0" animBg="1"/>
      <p:bldP spid="10825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9487"/>
            <a:ext cx="8686800" cy="7985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Randomized sensing outperforms deterministic solutions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11624"/>
            <a:ext cx="5562600" cy="49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11887"/>
            <a:ext cx="8305800" cy="569913"/>
          </a:xfrm>
        </p:spPr>
        <p:txBody>
          <a:bodyPr/>
          <a:lstStyle/>
          <a:p>
            <a:pPr marL="0" indent="0">
              <a:buNone/>
            </a:pPr>
            <a:r>
              <a:rPr lang="en-US" cap="small" dirty="0" err="1" smtClean="0">
                <a:solidFill>
                  <a:srgbClr val="008000"/>
                </a:solidFill>
              </a:rPr>
              <a:t>RSense</a:t>
            </a:r>
            <a:r>
              <a:rPr lang="en-US" dirty="0" smtClean="0">
                <a:solidFill>
                  <a:srgbClr val="008000"/>
                </a:solidFill>
              </a:rPr>
              <a:t> outperforms existing LP based method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37831"/>
            <a:ext cx="5562600" cy="50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4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9887"/>
            <a:ext cx="7467600" cy="95091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Want to manage sensing resources to enable robust monitoring under uncertainty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10" descr="nimsaq_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9610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7382" y="3568005"/>
            <a:ext cx="23285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Robotic</a:t>
            </a:r>
            <a:br>
              <a:rPr lang="en-US" dirty="0" smtClean="0"/>
            </a:br>
            <a:r>
              <a:rPr lang="en-US" dirty="0" smtClean="0"/>
              <a:t>environmental</a:t>
            </a:r>
            <a:br>
              <a:rPr lang="en-US" dirty="0" smtClean="0"/>
            </a:br>
            <a:r>
              <a:rPr lang="en-US" dirty="0" smtClean="0"/>
              <a:t>monitoring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43200" y="1219200"/>
            <a:ext cx="2853891" cy="3823395"/>
            <a:chOff x="2743200" y="1219200"/>
            <a:chExt cx="2853891" cy="3823395"/>
          </a:xfrm>
        </p:grpSpPr>
        <p:grpSp>
          <p:nvGrpSpPr>
            <p:cNvPr id="23" name="Group 22"/>
            <p:cNvGrpSpPr/>
            <p:nvPr/>
          </p:nvGrpSpPr>
          <p:grpSpPr>
            <a:xfrm>
              <a:off x="2743200" y="1219200"/>
              <a:ext cx="2853891" cy="2514600"/>
              <a:chOff x="685800" y="3409451"/>
              <a:chExt cx="3870482" cy="341033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3549044"/>
                <a:ext cx="3810000" cy="3270739"/>
              </a:xfrm>
              <a:prstGeom prst="rect">
                <a:avLst/>
              </a:prstGeom>
            </p:spPr>
          </p:pic>
          <p:pic>
            <p:nvPicPr>
              <p:cNvPr id="8" name="Picture 7" descr="helicopt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3409451"/>
                <a:ext cx="1508282" cy="999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11"/>
              <p:cNvSpPr>
                <a:spLocks noChangeArrowheads="1"/>
              </p:cNvSpPr>
              <p:nvPr/>
            </p:nvSpPr>
            <p:spPr bwMode="auto">
              <a:xfrm>
                <a:off x="3398729" y="5065627"/>
                <a:ext cx="88397" cy="88379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3398729" y="4314410"/>
                <a:ext cx="309391" cy="751217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H="1">
                <a:off x="3045139" y="4314410"/>
                <a:ext cx="265192" cy="751217"/>
              </a:xfrm>
              <a:prstGeom prst="line">
                <a:avLst/>
              </a:prstGeom>
              <a:noFill/>
              <a:ln w="635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auto">
              <a:xfrm>
                <a:off x="3398729" y="5258955"/>
                <a:ext cx="88397" cy="7180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3549741" y="5021438"/>
                <a:ext cx="88397" cy="7180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3045139" y="5065627"/>
                <a:ext cx="88397" cy="7180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3089337" y="5135594"/>
                <a:ext cx="88397" cy="7180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3266132" y="4977249"/>
                <a:ext cx="88397" cy="88379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3266132" y="5109817"/>
                <a:ext cx="88397" cy="88379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 flipH="1">
                <a:off x="3592098" y="5330763"/>
                <a:ext cx="574584" cy="0"/>
              </a:xfrm>
              <a:prstGeom prst="line">
                <a:avLst/>
              </a:prstGeom>
              <a:noFill/>
              <a:ln w="635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Oval 12"/>
              <p:cNvSpPr>
                <a:spLocks noChangeArrowheads="1"/>
              </p:cNvSpPr>
              <p:nvPr/>
            </p:nvSpPr>
            <p:spPr bwMode="auto">
              <a:xfrm>
                <a:off x="3045139" y="4907283"/>
                <a:ext cx="662981" cy="441893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106518" y="3657600"/>
              <a:ext cx="227878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Detect</a:t>
              </a:r>
              <a:br>
                <a:rPr lang="en-US" dirty="0" smtClean="0"/>
              </a:br>
              <a:r>
                <a:rPr lang="en-US" dirty="0" smtClean="0"/>
                <a:t>survivors after</a:t>
              </a:r>
              <a:br>
                <a:rPr lang="en-US" dirty="0" smtClean="0"/>
              </a:br>
              <a:r>
                <a:rPr lang="en-US" dirty="0" smtClean="0"/>
                <a:t>disaster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16621" y="1143000"/>
            <a:ext cx="3327379" cy="3899594"/>
            <a:chOff x="5816621" y="1143000"/>
            <a:chExt cx="3327379" cy="3899594"/>
          </a:xfrm>
        </p:grpSpPr>
        <p:pic>
          <p:nvPicPr>
            <p:cNvPr id="27" name="Picture 30" descr="BuildingMonitoring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621" y="1143000"/>
              <a:ext cx="3327379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091679" y="3657599"/>
              <a:ext cx="265066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Coordinate</a:t>
              </a:r>
              <a:br>
                <a:rPr lang="en-US" dirty="0" smtClean="0"/>
              </a:br>
              <a:r>
                <a:rPr lang="en-US" dirty="0" smtClean="0"/>
                <a:t>cameras to</a:t>
              </a:r>
              <a:br>
                <a:rPr lang="en-US" dirty="0" smtClean="0"/>
              </a:br>
              <a:r>
                <a:rPr lang="en-US" dirty="0" smtClean="0"/>
                <a:t>detect intrusions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98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9044"/>
            <a:ext cx="3810000" cy="3270739"/>
          </a:xfrm>
          <a:prstGeom prst="rect">
            <a:avLst/>
          </a:prstGeom>
        </p:spPr>
      </p:pic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EBEB-44C6-7F40-AD76-B71B406BDF3C}" type="slidenum">
              <a:rPr lang="en-US"/>
              <a:pPr/>
              <a:t>20</a:t>
            </a:fld>
            <a:endParaRPr lang="en-US"/>
          </a:p>
        </p:txBody>
      </p:sp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00025"/>
            <a:ext cx="8839200" cy="762000"/>
          </a:xfrm>
        </p:spPr>
        <p:txBody>
          <a:bodyPr/>
          <a:lstStyle/>
          <a:p>
            <a:r>
              <a:rPr lang="en-US" b="1"/>
              <a:t>pSPIEL </a:t>
            </a:r>
            <a:r>
              <a:rPr lang="en-US"/>
              <a:t>Results: Search &amp; Rescue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7888"/>
            <a:ext cx="8305800" cy="514191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	</a:t>
            </a:r>
            <a:r>
              <a:rPr lang="en-US" dirty="0" smtClean="0"/>
              <a:t>Map from </a:t>
            </a:r>
            <a:r>
              <a:rPr lang="en-US" dirty="0" err="1" smtClean="0"/>
              <a:t>Robocup</a:t>
            </a:r>
            <a:r>
              <a:rPr lang="en-US" dirty="0" smtClean="0"/>
              <a:t> Research </a:t>
            </a:r>
            <a:r>
              <a:rPr lang="en-US" dirty="0"/>
              <a:t>Challenge</a:t>
            </a:r>
          </a:p>
          <a:p>
            <a:pPr lvl="1"/>
            <a:r>
              <a:rPr lang="en-US" dirty="0"/>
              <a:t>Coordination of multiple mobile sensors to detect survivors of major urban disaster</a:t>
            </a:r>
          </a:p>
          <a:p>
            <a:pPr lvl="1"/>
            <a:r>
              <a:rPr lang="en-US" dirty="0"/>
              <a:t>Buildings obstruct </a:t>
            </a:r>
            <a:r>
              <a:rPr lang="en-US" dirty="0" err="1"/>
              <a:t>viewfield</a:t>
            </a:r>
            <a:r>
              <a:rPr lang="en-US" dirty="0"/>
              <a:t> of camera</a:t>
            </a:r>
          </a:p>
          <a:p>
            <a:pPr lvl="1"/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i="1" dirty="0" smtClean="0"/>
              <a:t>(</a:t>
            </a:r>
            <a:r>
              <a:rPr lang="en-US" i="1" dirty="0"/>
              <a:t>A) =</a:t>
            </a:r>
            <a:r>
              <a:rPr lang="en-US" dirty="0"/>
              <a:t> Expected # of people </a:t>
            </a:r>
            <a:r>
              <a:rPr lang="en-US" dirty="0" smtClean="0"/>
              <a:t>detected at location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pic>
        <p:nvPicPr>
          <p:cNvPr id="1529863" name="Picture 7" descr="helicop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09451"/>
            <a:ext cx="1508282" cy="9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9867" name="Oval 11"/>
          <p:cNvSpPr>
            <a:spLocks noChangeArrowheads="1"/>
          </p:cNvSpPr>
          <p:nvPr/>
        </p:nvSpPr>
        <p:spPr bwMode="auto">
          <a:xfrm>
            <a:off x="3398729" y="5065627"/>
            <a:ext cx="88397" cy="88379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9869" name="Line 13"/>
          <p:cNvSpPr>
            <a:spLocks noChangeShapeType="1"/>
          </p:cNvSpPr>
          <p:nvPr/>
        </p:nvSpPr>
        <p:spPr bwMode="auto">
          <a:xfrm>
            <a:off x="3398729" y="4314410"/>
            <a:ext cx="309391" cy="751217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9870" name="Line 14"/>
          <p:cNvSpPr>
            <a:spLocks noChangeShapeType="1"/>
          </p:cNvSpPr>
          <p:nvPr/>
        </p:nvSpPr>
        <p:spPr bwMode="auto">
          <a:xfrm flipH="1">
            <a:off x="3045139" y="4314410"/>
            <a:ext cx="265192" cy="751217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9871" name="Oval 15"/>
          <p:cNvSpPr>
            <a:spLocks noChangeArrowheads="1"/>
          </p:cNvSpPr>
          <p:nvPr/>
        </p:nvSpPr>
        <p:spPr bwMode="auto">
          <a:xfrm>
            <a:off x="3398729" y="5258955"/>
            <a:ext cx="88397" cy="7180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9872" name="Oval 16"/>
          <p:cNvSpPr>
            <a:spLocks noChangeArrowheads="1"/>
          </p:cNvSpPr>
          <p:nvPr/>
        </p:nvSpPr>
        <p:spPr bwMode="auto">
          <a:xfrm>
            <a:off x="3549741" y="5021438"/>
            <a:ext cx="88397" cy="7180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9873" name="Oval 17"/>
          <p:cNvSpPr>
            <a:spLocks noChangeArrowheads="1"/>
          </p:cNvSpPr>
          <p:nvPr/>
        </p:nvSpPr>
        <p:spPr bwMode="auto">
          <a:xfrm>
            <a:off x="3045139" y="5065627"/>
            <a:ext cx="88397" cy="7180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9874" name="Oval 18"/>
          <p:cNvSpPr>
            <a:spLocks noChangeArrowheads="1"/>
          </p:cNvSpPr>
          <p:nvPr/>
        </p:nvSpPr>
        <p:spPr bwMode="auto">
          <a:xfrm>
            <a:off x="3089337" y="5135594"/>
            <a:ext cx="88397" cy="7180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9875" name="Oval 19"/>
          <p:cNvSpPr>
            <a:spLocks noChangeArrowheads="1"/>
          </p:cNvSpPr>
          <p:nvPr/>
        </p:nvSpPr>
        <p:spPr bwMode="auto">
          <a:xfrm>
            <a:off x="3266132" y="4977249"/>
            <a:ext cx="88397" cy="88379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9876" name="Oval 20"/>
          <p:cNvSpPr>
            <a:spLocks noChangeArrowheads="1"/>
          </p:cNvSpPr>
          <p:nvPr/>
        </p:nvSpPr>
        <p:spPr bwMode="auto">
          <a:xfrm>
            <a:off x="3266132" y="5109817"/>
            <a:ext cx="88397" cy="88379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9877" name="Line 21"/>
          <p:cNvSpPr>
            <a:spLocks noChangeShapeType="1"/>
          </p:cNvSpPr>
          <p:nvPr/>
        </p:nvSpPr>
        <p:spPr bwMode="auto">
          <a:xfrm flipH="1">
            <a:off x="3592098" y="5330763"/>
            <a:ext cx="574584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9878" name="Text Box 22"/>
          <p:cNvSpPr txBox="1">
            <a:spLocks noChangeArrowheads="1"/>
          </p:cNvSpPr>
          <p:nvPr/>
        </p:nvSpPr>
        <p:spPr bwMode="auto">
          <a:xfrm>
            <a:off x="4184177" y="5201878"/>
            <a:ext cx="1988023" cy="36732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bg1"/>
                </a:solidFill>
                <a:latin typeface="Arial" charset="0"/>
              </a:rPr>
              <a:t>Detection Range</a:t>
            </a:r>
          </a:p>
        </p:txBody>
      </p:sp>
      <p:sp>
        <p:nvSpPr>
          <p:cNvPr id="1529881" name="Line 25"/>
          <p:cNvSpPr>
            <a:spLocks noChangeShapeType="1"/>
          </p:cNvSpPr>
          <p:nvPr/>
        </p:nvSpPr>
        <p:spPr bwMode="auto">
          <a:xfrm flipH="1" flipV="1">
            <a:off x="3442927" y="5309589"/>
            <a:ext cx="0" cy="441893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9882" name="Text Box 26"/>
          <p:cNvSpPr txBox="1">
            <a:spLocks noChangeArrowheads="1"/>
          </p:cNvSpPr>
          <p:nvPr/>
        </p:nvSpPr>
        <p:spPr bwMode="auto">
          <a:xfrm>
            <a:off x="3044218" y="5805797"/>
            <a:ext cx="2267027" cy="366403"/>
          </a:xfrm>
          <a:prstGeom prst="rect">
            <a:avLst/>
          </a:prstGeom>
          <a:solidFill>
            <a:schemeClr val="bg2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" charset="0"/>
              </a:rPr>
              <a:t>Detected Survivors</a:t>
            </a:r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3045139" y="4907283"/>
            <a:ext cx="662981" cy="441893"/>
          </a:xfrm>
          <a:prstGeom prst="ellipse">
            <a:avLst/>
          </a:prstGeom>
          <a:solidFill>
            <a:schemeClr val="bg1">
              <a:alpha val="30000"/>
            </a:schemeClr>
          </a:solidFill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80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1"/>
            <a:ext cx="8686800" cy="12954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Randomization outperforms deterministic solution</a:t>
            </a:r>
          </a:p>
          <a:p>
            <a:r>
              <a:rPr lang="en-US" cap="small" dirty="0" err="1" smtClean="0">
                <a:solidFill>
                  <a:srgbClr val="008000"/>
                </a:solidFill>
              </a:rPr>
              <a:t>RSense</a:t>
            </a:r>
            <a:r>
              <a:rPr lang="en-US" dirty="0" smtClean="0">
                <a:solidFill>
                  <a:srgbClr val="008000"/>
                </a:solidFill>
              </a:rPr>
              <a:t> finds solution faster than existing methods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" y="1286789"/>
            <a:ext cx="4470400" cy="3894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596" y="1286789"/>
            <a:ext cx="453820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1D5C-2183-9242-8213-30500CA3CF5C}" type="slidenum">
              <a:rPr lang="en-US"/>
              <a:pPr/>
              <a:t>22</a:t>
            </a:fld>
            <a:endParaRPr lang="en-US"/>
          </a:p>
        </p:txBody>
      </p:sp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 vs. average case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609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Given</a:t>
            </a:r>
            <a:r>
              <a:rPr lang="en-US" dirty="0"/>
              <a:t>: Possible locations V, </a:t>
            </a:r>
            <a:r>
              <a:rPr lang="en-US" dirty="0" err="1"/>
              <a:t>submodular</a:t>
            </a:r>
            <a:r>
              <a:rPr lang="en-US" dirty="0"/>
              <a:t> functions F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F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graphicFrame>
        <p:nvGraphicFramePr>
          <p:cNvPr id="13475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35597"/>
              </p:ext>
            </p:extLst>
          </p:nvPr>
        </p:nvGraphicFramePr>
        <p:xfrm>
          <a:off x="1447800" y="1905000"/>
          <a:ext cx="6400800" cy="213360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617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Average-case score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Worst-case 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Strong assumptions!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Very pessimistic!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7602" name="Rectangle 18"/>
          <p:cNvSpPr>
            <a:spLocks noChangeArrowheads="1"/>
          </p:cNvSpPr>
          <p:nvPr/>
        </p:nvSpPr>
        <p:spPr bwMode="auto">
          <a:xfrm>
            <a:off x="228600" y="4191000"/>
            <a:ext cx="8915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dirty="0"/>
              <a:t>Want to optimize </a:t>
            </a:r>
            <a:r>
              <a:rPr lang="en-US" b="1" dirty="0"/>
              <a:t>both </a:t>
            </a:r>
            <a:r>
              <a:rPr lang="en-US" dirty="0"/>
              <a:t>average- and worst-case score!</a:t>
            </a:r>
          </a:p>
          <a:p>
            <a:pPr marL="285750" indent="-285750" algn="l"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endParaRPr lang="en-US" sz="1050" dirty="0"/>
          </a:p>
          <a:p>
            <a:pPr marL="285750" indent="-285750" algn="l"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r>
              <a:rPr lang="en-US" dirty="0" smtClean="0">
                <a:solidFill>
                  <a:srgbClr val="336600"/>
                </a:solidFill>
              </a:rPr>
              <a:t>Can </a:t>
            </a:r>
            <a:r>
              <a:rPr lang="en-US" dirty="0">
                <a:solidFill>
                  <a:srgbClr val="336600"/>
                </a:solidFill>
              </a:rPr>
              <a:t>modify </a:t>
            </a:r>
            <a:r>
              <a:rPr lang="en-US" cap="small" dirty="0" err="1" smtClean="0">
                <a:solidFill>
                  <a:srgbClr val="336600"/>
                </a:solidFill>
              </a:rPr>
              <a:t>RSense</a:t>
            </a:r>
            <a:r>
              <a:rPr lang="en-US" dirty="0" smtClean="0">
                <a:solidFill>
                  <a:srgbClr val="336600"/>
                </a:solidFill>
              </a:rPr>
              <a:t> to </a:t>
            </a:r>
            <a:r>
              <a:rPr lang="en-US" dirty="0">
                <a:solidFill>
                  <a:srgbClr val="336600"/>
                </a:solidFill>
              </a:rPr>
              <a:t>solve this problem</a:t>
            </a:r>
            <a:r>
              <a:rPr lang="en-US" dirty="0" smtClean="0">
                <a:solidFill>
                  <a:srgbClr val="336600"/>
                </a:solidFill>
              </a:rPr>
              <a:t>!</a:t>
            </a:r>
          </a:p>
          <a:p>
            <a:pPr marL="285750" indent="-285750" algn="l"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0"/>
              <a:buNone/>
            </a:pPr>
            <a:r>
              <a:rPr lang="en-US" dirty="0" smtClean="0">
                <a:sym typeface="Wingdings" charset="0"/>
              </a:rPr>
              <a:t>Compute best response to</a:t>
            </a:r>
            <a:endParaRPr lang="en-US" dirty="0">
              <a:sym typeface="Wingdings" charset="0"/>
            </a:endParaRPr>
          </a:p>
        </p:txBody>
      </p:sp>
      <p:sp>
        <p:nvSpPr>
          <p:cNvPr id="1347605" name="Rectangle 21"/>
          <p:cNvSpPr>
            <a:spLocks noChangeArrowheads="1"/>
          </p:cNvSpPr>
          <p:nvPr/>
        </p:nvSpPr>
        <p:spPr bwMode="auto">
          <a:xfrm>
            <a:off x="1612900" y="3505200"/>
            <a:ext cx="2743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6" name="Rectangle 22"/>
          <p:cNvSpPr>
            <a:spLocks noChangeArrowheads="1"/>
          </p:cNvSpPr>
          <p:nvPr/>
        </p:nvSpPr>
        <p:spPr bwMode="auto">
          <a:xfrm>
            <a:off x="4813300" y="3505200"/>
            <a:ext cx="2743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37643"/>
            <a:ext cx="2819400" cy="891357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735580"/>
            <a:ext cx="2705100" cy="54102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5791200"/>
            <a:ext cx="6362700" cy="1066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9422728"/>
      </p:ext>
    </p:extLst>
  </p:cSld>
  <p:clrMapOvr>
    <a:masterClrMapping/>
  </p:clrMapOvr>
  <p:transition xmlns:p14="http://schemas.microsoft.com/office/powerpoint/2010/main" advTm="3943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47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47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602" grpId="0" build="p"/>
      <p:bldP spid="1347605" grpId="0" animBg="1"/>
      <p:bldP spid="13476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1371599"/>
            <a:ext cx="4601656" cy="3915755"/>
            <a:chOff x="681335" y="1051239"/>
            <a:chExt cx="5419000" cy="4611270"/>
          </a:xfrm>
        </p:grpSpPr>
        <p:grpSp>
          <p:nvGrpSpPr>
            <p:cNvPr id="16" name="Group 15"/>
            <p:cNvGrpSpPr/>
            <p:nvPr/>
          </p:nvGrpSpPr>
          <p:grpSpPr>
            <a:xfrm>
              <a:off x="681335" y="1051239"/>
              <a:ext cx="5419000" cy="4611270"/>
              <a:chOff x="681335" y="1051239"/>
              <a:chExt cx="5419000" cy="46112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9736" y="1051239"/>
                <a:ext cx="4800599" cy="4088511"/>
              </a:xfrm>
              <a:prstGeom prst="rect">
                <a:avLst/>
              </a:prstGeom>
            </p:spPr>
          </p:pic>
          <p:sp>
            <p:nvSpPr>
              <p:cNvPr id="6" name="Text Box 86"/>
              <p:cNvSpPr txBox="1">
                <a:spLocks noChangeArrowheads="1"/>
              </p:cNvSpPr>
              <p:nvPr/>
            </p:nvSpPr>
            <p:spPr bwMode="auto">
              <a:xfrm rot="16200000">
                <a:off x="-439149" y="2894955"/>
                <a:ext cx="270263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Tahoma" charset="0"/>
                  </a:rPr>
                  <a:t>Worst case</a:t>
                </a:r>
                <a:r>
                  <a:rPr lang="en-US" sz="2400" dirty="0">
                    <a:latin typeface="Tahoma" charset="0"/>
                  </a:rPr>
                  <a:t> </a:t>
                </a:r>
                <a:r>
                  <a:rPr lang="en-US" sz="2400" dirty="0" smtClean="0">
                    <a:latin typeface="Tahoma" charset="0"/>
                  </a:rPr>
                  <a:t>score</a:t>
                </a:r>
                <a:endParaRPr lang="en-US" sz="2400" dirty="0">
                  <a:latin typeface="Tahoma" charset="0"/>
                </a:endParaRPr>
              </a:p>
            </p:txBody>
          </p:sp>
          <p:sp>
            <p:nvSpPr>
              <p:cNvPr id="7" name="Text Box 88"/>
              <p:cNvSpPr txBox="1">
                <a:spLocks noChangeArrowheads="1"/>
              </p:cNvSpPr>
              <p:nvPr/>
            </p:nvSpPr>
            <p:spPr bwMode="auto">
              <a:xfrm>
                <a:off x="2528777" y="5200844"/>
                <a:ext cx="30362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Tahoma" charset="0"/>
                  </a:rPr>
                  <a:t>Average case </a:t>
                </a:r>
                <a:r>
                  <a:rPr lang="en-US" sz="2400" dirty="0" smtClean="0">
                    <a:latin typeface="Tahoma" charset="0"/>
                  </a:rPr>
                  <a:t>score</a:t>
                </a:r>
                <a:endParaRPr lang="en-US" sz="2400" dirty="0">
                  <a:latin typeface="Tahoma" charset="0"/>
                </a:endParaRPr>
              </a:p>
            </p:txBody>
          </p:sp>
          <p:grpSp>
            <p:nvGrpSpPr>
              <p:cNvPr id="8" name="Group 64"/>
              <p:cNvGrpSpPr>
                <a:grpSpLocks/>
              </p:cNvGrpSpPr>
              <p:nvPr/>
            </p:nvGrpSpPr>
            <p:grpSpPr bwMode="auto">
              <a:xfrm>
                <a:off x="4281063" y="1403481"/>
                <a:ext cx="1344613" cy="947738"/>
                <a:chOff x="3030" y="1906"/>
                <a:chExt cx="847" cy="597"/>
              </a:xfrm>
            </p:grpSpPr>
            <p:sp>
              <p:nvSpPr>
                <p:cNvPr id="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063" y="2034"/>
                  <a:ext cx="219" cy="29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Freeform 66"/>
                <p:cNvSpPr>
                  <a:spLocks/>
                </p:cNvSpPr>
                <p:nvPr/>
              </p:nvSpPr>
              <p:spPr bwMode="auto">
                <a:xfrm>
                  <a:off x="3030" y="2279"/>
                  <a:ext cx="78" cy="91"/>
                </a:xfrm>
                <a:custGeom>
                  <a:avLst/>
                  <a:gdLst>
                    <a:gd name="T0" fmla="*/ 78 w 78"/>
                    <a:gd name="T1" fmla="*/ 39 h 91"/>
                    <a:gd name="T2" fmla="*/ 0 w 78"/>
                    <a:gd name="T3" fmla="*/ 91 h 91"/>
                    <a:gd name="T4" fmla="*/ 26 w 78"/>
                    <a:gd name="T5" fmla="*/ 0 h 91"/>
                    <a:gd name="T6" fmla="*/ 33 w 78"/>
                    <a:gd name="T7" fmla="*/ 45 h 91"/>
                    <a:gd name="T8" fmla="*/ 78 w 78"/>
                    <a:gd name="T9" fmla="*/ 39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91">
                      <a:moveTo>
                        <a:pt x="78" y="39"/>
                      </a:moveTo>
                      <a:lnTo>
                        <a:pt x="0" y="91"/>
                      </a:lnTo>
                      <a:lnTo>
                        <a:pt x="26" y="0"/>
                      </a:lnTo>
                      <a:lnTo>
                        <a:pt x="33" y="45"/>
                      </a:lnTo>
                      <a:lnTo>
                        <a:pt x="78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Rectangle 67"/>
                <p:cNvSpPr>
                  <a:spLocks noChangeArrowheads="1"/>
                </p:cNvSpPr>
                <p:nvPr/>
              </p:nvSpPr>
              <p:spPr bwMode="auto">
                <a:xfrm>
                  <a:off x="3388" y="1906"/>
                  <a:ext cx="43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</a:rPr>
                    <a:t>Knee in</a:t>
                  </a:r>
                  <a:endParaRPr lang="en-US" dirty="0"/>
                </a:p>
              </p:txBody>
            </p:sp>
            <p:sp>
              <p:nvSpPr>
                <p:cNvPr id="12" name="Rectangle 68"/>
                <p:cNvSpPr>
                  <a:spLocks noChangeArrowheads="1"/>
                </p:cNvSpPr>
                <p:nvPr/>
              </p:nvSpPr>
              <p:spPr bwMode="auto">
                <a:xfrm>
                  <a:off x="3306" y="2092"/>
                  <a:ext cx="571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</a:rPr>
                    <a:t>tradeoff </a:t>
                  </a:r>
                  <a:r>
                    <a:rPr lang="en-US" sz="1800" dirty="0" smtClean="0">
                      <a:solidFill>
                        <a:srgbClr val="000000"/>
                      </a:solidFill>
                    </a:rPr>
                    <a:t/>
                  </a:r>
                  <a:br>
                    <a:rPr lang="en-US" sz="1800" dirty="0" smtClean="0">
                      <a:solidFill>
                        <a:srgbClr val="000000"/>
                      </a:solidFill>
                    </a:rPr>
                  </a:br>
                  <a:r>
                    <a:rPr lang="en-US" sz="1800" dirty="0" smtClean="0">
                      <a:solidFill>
                        <a:srgbClr val="000000"/>
                      </a:solidFill>
                    </a:rPr>
                    <a:t>curve</a:t>
                  </a:r>
                  <a:endParaRPr lang="en-US" dirty="0"/>
                </a:p>
              </p:txBody>
            </p:sp>
          </p:grpSp>
          <p:sp>
            <p:nvSpPr>
              <p:cNvPr id="13" name="Oval 80"/>
              <p:cNvSpPr>
                <a:spLocks noChangeArrowheads="1"/>
              </p:cNvSpPr>
              <p:nvPr/>
            </p:nvSpPr>
            <p:spPr bwMode="auto">
              <a:xfrm rot="2294455">
                <a:off x="3442861" y="1968629"/>
                <a:ext cx="990600" cy="609600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87"/>
              <p:cNvSpPr>
                <a:spLocks noChangeShapeType="1"/>
              </p:cNvSpPr>
              <p:nvPr/>
            </p:nvSpPr>
            <p:spPr bwMode="auto">
              <a:xfrm flipV="1">
                <a:off x="1223536" y="1143000"/>
                <a:ext cx="0" cy="3733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89"/>
              <p:cNvSpPr>
                <a:spLocks noChangeShapeType="1"/>
              </p:cNvSpPr>
              <p:nvPr/>
            </p:nvSpPr>
            <p:spPr bwMode="auto">
              <a:xfrm rot="5400000">
                <a:off x="3655219" y="2971007"/>
                <a:ext cx="4763" cy="4419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606361" y="4373776"/>
              <a:ext cx="266083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dirty="0" smtClean="0"/>
                <a:t>Search &amp;rescue</a:t>
              </a:r>
              <a:endParaRPr lang="en-US" sz="18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4962" y="2819400"/>
              <a:ext cx="1981200" cy="170078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4191000" y="1371600"/>
            <a:ext cx="4854845" cy="3886200"/>
            <a:chOff x="4413105" y="1066800"/>
            <a:chExt cx="5717160" cy="4576465"/>
          </a:xfrm>
        </p:grpSpPr>
        <p:sp>
          <p:nvSpPr>
            <p:cNvPr id="20" name="Text Box 86"/>
            <p:cNvSpPr txBox="1">
              <a:spLocks noChangeArrowheads="1"/>
            </p:cNvSpPr>
            <p:nvPr/>
          </p:nvSpPr>
          <p:spPr bwMode="auto">
            <a:xfrm rot="16200000">
              <a:off x="3823715" y="2894955"/>
              <a:ext cx="270263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ahoma" charset="0"/>
                </a:rPr>
                <a:t>Worst case</a:t>
              </a:r>
              <a:r>
                <a:rPr lang="en-US" sz="2400" dirty="0">
                  <a:latin typeface="Tahoma" charset="0"/>
                </a:rPr>
                <a:t> </a:t>
              </a:r>
              <a:r>
                <a:rPr lang="en-US" sz="2400" dirty="0" smtClean="0">
                  <a:latin typeface="Tahoma" charset="0"/>
                </a:rPr>
                <a:t>score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1" name="Line 87"/>
            <p:cNvSpPr>
              <a:spLocks noChangeShapeType="1"/>
            </p:cNvSpPr>
            <p:nvPr/>
          </p:nvSpPr>
          <p:spPr bwMode="auto">
            <a:xfrm flipV="1">
              <a:off x="5486400" y="1143000"/>
              <a:ext cx="0" cy="3733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6791641" y="5181600"/>
              <a:ext cx="3036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ahoma" charset="0"/>
                </a:rPr>
                <a:t>Average case </a:t>
              </a:r>
              <a:r>
                <a:rPr lang="en-US" sz="2400" dirty="0" smtClean="0">
                  <a:latin typeface="Tahoma" charset="0"/>
                </a:rPr>
                <a:t>score</a:t>
              </a:r>
              <a:endParaRPr lang="en-US" sz="2400" dirty="0">
                <a:latin typeface="Tahoma" charset="0"/>
              </a:endParaRPr>
            </a:p>
          </p:txBody>
        </p:sp>
        <p:sp>
          <p:nvSpPr>
            <p:cNvPr id="23" name="Line 89"/>
            <p:cNvSpPr>
              <a:spLocks noChangeShapeType="1"/>
            </p:cNvSpPr>
            <p:nvPr/>
          </p:nvSpPr>
          <p:spPr bwMode="auto">
            <a:xfrm rot="5400000">
              <a:off x="7918083" y="2971007"/>
              <a:ext cx="4763" cy="4419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8800" y="1066800"/>
              <a:ext cx="4343400" cy="3996212"/>
            </a:xfrm>
            <a:prstGeom prst="rect">
              <a:avLst/>
            </a:prstGeom>
          </p:spPr>
        </p:pic>
        <p:grpSp>
          <p:nvGrpSpPr>
            <p:cNvPr id="25" name="Group 64"/>
            <p:cNvGrpSpPr>
              <a:grpSpLocks/>
            </p:cNvGrpSpPr>
            <p:nvPr/>
          </p:nvGrpSpPr>
          <p:grpSpPr bwMode="auto">
            <a:xfrm>
              <a:off x="4413105" y="1222380"/>
              <a:ext cx="684" cy="736601"/>
              <a:chOff x="3030" y="1906"/>
              <a:chExt cx="684" cy="464"/>
            </a:xfrm>
          </p:grpSpPr>
          <p:sp>
            <p:nvSpPr>
              <p:cNvPr id="27" name="Freeform 66"/>
              <p:cNvSpPr>
                <a:spLocks/>
              </p:cNvSpPr>
              <p:nvPr/>
            </p:nvSpPr>
            <p:spPr bwMode="auto">
              <a:xfrm>
                <a:off x="3030" y="2279"/>
                <a:ext cx="78" cy="91"/>
              </a:xfrm>
              <a:custGeom>
                <a:avLst/>
                <a:gdLst>
                  <a:gd name="T0" fmla="*/ 78 w 78"/>
                  <a:gd name="T1" fmla="*/ 39 h 91"/>
                  <a:gd name="T2" fmla="*/ 0 w 78"/>
                  <a:gd name="T3" fmla="*/ 91 h 91"/>
                  <a:gd name="T4" fmla="*/ 26 w 78"/>
                  <a:gd name="T5" fmla="*/ 0 h 91"/>
                  <a:gd name="T6" fmla="*/ 33 w 78"/>
                  <a:gd name="T7" fmla="*/ 45 h 91"/>
                  <a:gd name="T8" fmla="*/ 78 w 78"/>
                  <a:gd name="T9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1">
                    <a:moveTo>
                      <a:pt x="78" y="39"/>
                    </a:moveTo>
                    <a:lnTo>
                      <a:pt x="0" y="91"/>
                    </a:lnTo>
                    <a:lnTo>
                      <a:pt x="26" y="0"/>
                    </a:lnTo>
                    <a:lnTo>
                      <a:pt x="33" y="45"/>
                    </a:lnTo>
                    <a:lnTo>
                      <a:pt x="7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67"/>
              <p:cNvSpPr>
                <a:spLocks noChangeArrowheads="1"/>
              </p:cNvSpPr>
              <p:nvPr/>
            </p:nvSpPr>
            <p:spPr bwMode="auto">
              <a:xfrm>
                <a:off x="3714" y="1906"/>
                <a:ext cx="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0" name="Oval 80"/>
            <p:cNvSpPr>
              <a:spLocks noChangeArrowheads="1"/>
            </p:cNvSpPr>
            <p:nvPr/>
          </p:nvSpPr>
          <p:spPr bwMode="auto">
            <a:xfrm rot="2294455">
              <a:off x="8382000" y="1787525"/>
              <a:ext cx="990600" cy="60960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90"/>
            <p:cNvSpPr txBox="1">
              <a:spLocks noChangeArrowheads="1"/>
            </p:cNvSpPr>
            <p:nvPr/>
          </p:nvSpPr>
          <p:spPr bwMode="auto">
            <a:xfrm>
              <a:off x="6194533" y="4191000"/>
              <a:ext cx="18064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Envtl</a:t>
              </a:r>
              <a:r>
                <a:rPr lang="en-US" sz="1800" dirty="0" smtClean="0"/>
                <a:t>. monitoring</a:t>
              </a:r>
              <a:endParaRPr lang="en-US" sz="1800" dirty="0"/>
            </a:p>
          </p:txBody>
        </p:sp>
        <p:pic>
          <p:nvPicPr>
            <p:cNvPr id="32" name="Picture 10" descr="nimsaq_lak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733" y="3048000"/>
              <a:ext cx="160020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92"/>
          <p:cNvSpPr txBox="1">
            <a:spLocks noChangeArrowheads="1"/>
          </p:cNvSpPr>
          <p:nvPr/>
        </p:nvSpPr>
        <p:spPr bwMode="auto">
          <a:xfrm>
            <a:off x="1219200" y="5562600"/>
            <a:ext cx="6781800" cy="1066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66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73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9025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6225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Blip>
                <a:blip r:embed="rId9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9954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charset="0"/>
              <a:buBlip>
                <a:blip r:embed="rId10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2688" indent="-166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charset="2"/>
              <a:buBlip>
                <a:blip r:embed="rId10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09888" indent="-166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charset="2"/>
              <a:buBlip>
                <a:blip r:embed="rId10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67088" indent="-166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charset="2"/>
              <a:buBlip>
                <a:blip r:embed="rId10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4288" indent="-166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charset="2"/>
              <a:buBlip>
                <a:blip r:embed="rId10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buFont typeface="Wingdings" charset="0"/>
              <a:buNone/>
            </a:pPr>
            <a:r>
              <a:rPr lang="en-US" sz="3200" b="1" dirty="0" smtClean="0">
                <a:solidFill>
                  <a:srgbClr val="006600"/>
                </a:solidFill>
              </a:rPr>
              <a:t>Can find good compromise between </a:t>
            </a:r>
            <a:br>
              <a:rPr lang="en-US" sz="3200" b="1" dirty="0" smtClean="0">
                <a:solidFill>
                  <a:srgbClr val="006600"/>
                </a:solidFill>
              </a:rPr>
            </a:br>
            <a:r>
              <a:rPr lang="en-US" sz="3200" b="1" dirty="0" smtClean="0">
                <a:solidFill>
                  <a:srgbClr val="006600"/>
                </a:solidFill>
              </a:rPr>
              <a:t>average- and worst-case score!</a:t>
            </a:r>
            <a:endParaRPr lang="en-US" sz="32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0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Wish to find randomized strategy for maximizing an </a:t>
            </a:r>
            <a:r>
              <a:rPr lang="en-US" dirty="0" err="1" smtClean="0">
                <a:solidFill>
                  <a:srgbClr val="0000FF"/>
                </a:solidFill>
              </a:rPr>
              <a:t>adversarially</a:t>
            </a:r>
            <a:r>
              <a:rPr lang="en-US" dirty="0" smtClean="0">
                <a:solidFill>
                  <a:srgbClr val="0000FF"/>
                </a:solidFill>
              </a:rPr>
              <a:t>-chosen </a:t>
            </a:r>
            <a:r>
              <a:rPr lang="en-US" dirty="0" err="1" smtClean="0">
                <a:solidFill>
                  <a:srgbClr val="0000FF"/>
                </a:solidFill>
              </a:rPr>
              <a:t>submodular</a:t>
            </a:r>
            <a:r>
              <a:rPr lang="en-US" dirty="0" smtClean="0">
                <a:solidFill>
                  <a:srgbClr val="0000FF"/>
                </a:solidFill>
              </a:rPr>
              <a:t> function</a:t>
            </a:r>
          </a:p>
          <a:p>
            <a:r>
              <a:rPr lang="en-US" dirty="0" smtClean="0"/>
              <a:t>Developed </a:t>
            </a:r>
            <a:r>
              <a:rPr lang="en-US" cap="small" dirty="0" err="1" smtClean="0"/>
              <a:t>RSense</a:t>
            </a:r>
            <a:r>
              <a:rPr lang="en-US" dirty="0" smtClean="0"/>
              <a:t>, which provides </a:t>
            </a:r>
            <a:r>
              <a:rPr lang="en-US" dirty="0" smtClean="0">
                <a:solidFill>
                  <a:srgbClr val="0000FF"/>
                </a:solidFill>
              </a:rPr>
              <a:t>near-optimal performance</a:t>
            </a:r>
          </a:p>
          <a:p>
            <a:r>
              <a:rPr lang="en-US" dirty="0" smtClean="0"/>
              <a:t>Performs well on two real applications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Environmental 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0" descr="BuildingMonitor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286000"/>
            <a:ext cx="4962525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924800" y="38100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alibri" charset="0"/>
              </a:rPr>
              <a:t>4</a:t>
            </a:r>
          </a:p>
        </p:txBody>
      </p:sp>
      <p:sp>
        <p:nvSpPr>
          <p:cNvPr id="18435" name="TextBox 54"/>
          <p:cNvSpPr txBox="1">
            <a:spLocks noChangeArrowheads="1"/>
          </p:cNvSpPr>
          <p:nvPr/>
        </p:nvSpPr>
        <p:spPr bwMode="auto">
          <a:xfrm>
            <a:off x="838200" y="1143000"/>
            <a:ext cx="685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alibri" charset="0"/>
              </a:rPr>
              <a:t>Select two cameras       to query, in order to detect the most  people.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F56864-C3BE-7047-9A24-B549631D392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8438" name="Picture 33" descr="CameraIcon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258276"/>
            <a:ext cx="428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rc 26"/>
          <p:cNvSpPr/>
          <p:nvPr/>
        </p:nvSpPr>
        <p:spPr>
          <a:xfrm>
            <a:off x="4892675" y="4683125"/>
            <a:ext cx="1520825" cy="1476375"/>
          </a:xfrm>
          <a:prstGeom prst="arc">
            <a:avLst>
              <a:gd name="adj1" fmla="val 1876958"/>
              <a:gd name="adj2" fmla="val 18474689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2578100" y="2990850"/>
            <a:ext cx="1519238" cy="1476375"/>
          </a:xfrm>
          <a:prstGeom prst="arc">
            <a:avLst>
              <a:gd name="adj1" fmla="val 12695649"/>
              <a:gd name="adj2" fmla="val 8745426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3603625" y="3143250"/>
            <a:ext cx="1520825" cy="1476375"/>
          </a:xfrm>
          <a:prstGeom prst="arc">
            <a:avLst>
              <a:gd name="adj1" fmla="val 1880696"/>
              <a:gd name="adj2" fmla="val 18045174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89200" y="4351338"/>
            <a:ext cx="1520825" cy="1476375"/>
          </a:xfrm>
          <a:prstGeom prst="arc">
            <a:avLst>
              <a:gd name="adj1" fmla="val 12695649"/>
              <a:gd name="adj2" fmla="val 8675456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5208588" y="2990850"/>
            <a:ext cx="1519237" cy="1476375"/>
          </a:xfrm>
          <a:prstGeom prst="arc">
            <a:avLst>
              <a:gd name="adj1" fmla="val 1226241"/>
              <a:gd name="adj2" fmla="val 18045174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010400" y="2895600"/>
            <a:ext cx="2133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>
                <a:latin typeface="Calibri" charset="0"/>
              </a:rPr>
              <a:t>People Detected: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924800" y="3810000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alibri" charset="0"/>
              </a:rPr>
              <a:t>2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6200" y="2905125"/>
            <a:ext cx="3733800" cy="1385888"/>
            <a:chOff x="76200" y="2905780"/>
            <a:chExt cx="3733800" cy="1384995"/>
          </a:xfrm>
        </p:grpSpPr>
        <p:sp>
          <p:nvSpPr>
            <p:cNvPr id="18454" name="TextBox 59"/>
            <p:cNvSpPr txBox="1">
              <a:spLocks noChangeArrowheads="1"/>
            </p:cNvSpPr>
            <p:nvPr/>
          </p:nvSpPr>
          <p:spPr bwMode="auto">
            <a:xfrm>
              <a:off x="76200" y="2905780"/>
              <a:ext cx="228600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latin typeface="Calibri" charset="0"/>
                </a:rPr>
                <a:t>Duplicates only counted once </a:t>
              </a:r>
            </a:p>
          </p:txBody>
        </p: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>
              <a:off x="1676400" y="3962374"/>
              <a:ext cx="2133600" cy="1587"/>
            </a:xfrm>
            <a:prstGeom prst="straightConnector1">
              <a:avLst/>
            </a:prstGeom>
            <a:noFill/>
            <a:ln w="38100">
              <a:solidFill>
                <a:srgbClr val="F79646"/>
              </a:solidFill>
              <a:round/>
              <a:headEnd/>
              <a:tailEnd type="arrow" w="med" len="med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667000" y="3179763"/>
            <a:ext cx="3228975" cy="2840037"/>
            <a:chOff x="2667000" y="2362200"/>
            <a:chExt cx="3228875" cy="2840187"/>
          </a:xfrm>
        </p:grpSpPr>
        <p:pic>
          <p:nvPicPr>
            <p:cNvPr id="18448" name="Picture 34" descr="streetviewIcon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622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9" name="Picture 36" descr="streetviewIcon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146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7" descr="streetviewIcon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24384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1" name="Picture 38" descr="streetviewIcon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5908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2" name="Picture 39" descr="streetviewIcon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5720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3" name="Picture 47" descr="streetviewIcon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4196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368955" y="144959"/>
            <a:ext cx="64857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</a:rPr>
              <a:t>A Sensor Selection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908986"/>
      </p:ext>
    </p:extLst>
  </p:cSld>
  <p:clrMapOvr>
    <a:masterClrMapping/>
  </p:clrMapOvr>
  <p:transition xmlns:p14="http://schemas.microsoft.com/office/powerpoint/2010/main" advTm="2792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7" grpId="0"/>
      <p:bldP spid="58" grpId="0"/>
      <p:bldP spid="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2" descr="BuildingMonitori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25838"/>
            <a:ext cx="381952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7467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Set </a:t>
            </a:r>
            <a:r>
              <a:rPr lang="en-US" sz="2800" i="1" dirty="0">
                <a:latin typeface="Calibri" charset="0"/>
              </a:rPr>
              <a:t>V</a:t>
            </a:r>
            <a:r>
              <a:rPr lang="en-US" sz="2800" dirty="0">
                <a:latin typeface="Calibri" charset="0"/>
              </a:rPr>
              <a:t> of sensors, |</a:t>
            </a:r>
            <a:r>
              <a:rPr lang="en-US" sz="2800" i="1" dirty="0">
                <a:latin typeface="Calibri" charset="0"/>
              </a:rPr>
              <a:t>V</a:t>
            </a:r>
            <a:r>
              <a:rPr lang="en-US" sz="2800" dirty="0">
                <a:latin typeface="Calibri" charset="0"/>
              </a:rPr>
              <a:t>| = </a:t>
            </a:r>
            <a:r>
              <a:rPr lang="en-US" sz="2800" dirty="0" smtClean="0">
                <a:latin typeface="Calibri" charset="0"/>
              </a:rPr>
              <a:t>n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Select a set of </a:t>
            </a:r>
            <a:r>
              <a:rPr lang="en-US" sz="2800" i="1" dirty="0">
                <a:latin typeface="Calibri" charset="0"/>
              </a:rPr>
              <a:t>k</a:t>
            </a:r>
            <a:r>
              <a:rPr lang="en-US" sz="2800" dirty="0">
                <a:latin typeface="Calibri" charset="0"/>
              </a:rPr>
              <a:t> sensors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Sensing quality model</a:t>
            </a:r>
          </a:p>
        </p:txBody>
      </p:sp>
      <p:pic>
        <p:nvPicPr>
          <p:cNvPr id="20484" name="Picture 3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238375"/>
            <a:ext cx="1784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1025"/>
            <a:ext cx="30924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600" y="4343400"/>
            <a:ext cx="312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 i="1" dirty="0" smtClean="0">
                <a:solidFill>
                  <a:srgbClr val="FF0000"/>
                </a:solidFill>
                <a:latin typeface="Calibri" charset="0"/>
              </a:rPr>
              <a:t>NP</a:t>
            </a:r>
            <a:r>
              <a:rPr lang="en-US" sz="3200" b="1" i="1" dirty="0">
                <a:solidFill>
                  <a:srgbClr val="FF0000"/>
                </a:solidFill>
                <a:latin typeface="Calibri" charset="0"/>
              </a:rPr>
              <a:t>-</a:t>
            </a:r>
            <a:r>
              <a:rPr lang="en-US" sz="3200" b="1" dirty="0">
                <a:solidFill>
                  <a:srgbClr val="FF0000"/>
                </a:solidFill>
                <a:latin typeface="Calibri" charset="0"/>
              </a:rPr>
              <a:t>hard…</a:t>
            </a:r>
            <a:endParaRPr lang="en-US" sz="3200" b="1" i="1" dirty="0">
              <a:solidFill>
                <a:srgbClr val="FF0000"/>
              </a:solidFill>
              <a:latin typeface="Calibri" charset="0"/>
            </a:endParaRPr>
          </a:p>
        </p:txBody>
      </p:sp>
      <p:pic>
        <p:nvPicPr>
          <p:cNvPr id="20487" name="Picture 7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752600"/>
            <a:ext cx="23336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Arc 62"/>
          <p:cNvSpPr/>
          <p:nvPr/>
        </p:nvSpPr>
        <p:spPr>
          <a:xfrm>
            <a:off x="6965950" y="5292725"/>
            <a:ext cx="1139825" cy="1108075"/>
          </a:xfrm>
          <a:prstGeom prst="arc">
            <a:avLst>
              <a:gd name="adj1" fmla="val 2093852"/>
              <a:gd name="adj2" fmla="val 18045174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Arc 63"/>
          <p:cNvSpPr/>
          <p:nvPr/>
        </p:nvSpPr>
        <p:spPr>
          <a:xfrm>
            <a:off x="5299075" y="4073525"/>
            <a:ext cx="1141413" cy="1108075"/>
          </a:xfrm>
          <a:prstGeom prst="arc">
            <a:avLst>
              <a:gd name="adj1" fmla="val 12695649"/>
              <a:gd name="adj2" fmla="val 9308915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Arc 64"/>
          <p:cNvSpPr/>
          <p:nvPr/>
        </p:nvSpPr>
        <p:spPr>
          <a:xfrm>
            <a:off x="6042025" y="4149725"/>
            <a:ext cx="1141413" cy="1108075"/>
          </a:xfrm>
          <a:prstGeom prst="arc">
            <a:avLst>
              <a:gd name="adj1" fmla="val 2382620"/>
              <a:gd name="adj2" fmla="val 18045174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Arc 65"/>
          <p:cNvSpPr/>
          <p:nvPr/>
        </p:nvSpPr>
        <p:spPr>
          <a:xfrm>
            <a:off x="5172075" y="5105400"/>
            <a:ext cx="1139825" cy="1108075"/>
          </a:xfrm>
          <a:prstGeom prst="arc">
            <a:avLst>
              <a:gd name="adj1" fmla="val 12695649"/>
              <a:gd name="adj2" fmla="val 8614683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Arc 66"/>
          <p:cNvSpPr/>
          <p:nvPr/>
        </p:nvSpPr>
        <p:spPr>
          <a:xfrm>
            <a:off x="7245350" y="3970338"/>
            <a:ext cx="1139825" cy="1108075"/>
          </a:xfrm>
          <a:prstGeom prst="arc">
            <a:avLst>
              <a:gd name="adj1" fmla="val 1832221"/>
              <a:gd name="adj2" fmla="val 18045174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1" name="Picture 8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46387"/>
            <a:ext cx="39893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1351AA-A2FA-F342-BFBB-1A4DE0CED30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0496" name="Group 35"/>
          <p:cNvGrpSpPr>
            <a:grpSpLocks/>
          </p:cNvGrpSpPr>
          <p:nvPr/>
        </p:nvGrpSpPr>
        <p:grpSpPr bwMode="auto">
          <a:xfrm>
            <a:off x="5334000" y="4114800"/>
            <a:ext cx="2543175" cy="2306638"/>
            <a:chOff x="2667000" y="2362200"/>
            <a:chExt cx="3228875" cy="2840187"/>
          </a:xfrm>
        </p:grpSpPr>
        <p:pic>
          <p:nvPicPr>
            <p:cNvPr id="20497" name="Picture 36" descr="streetviewIcon.png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622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Picture 37" descr="streetviewIcon.png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146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9" name="Picture 38" descr="streetviewIcon.png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24384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0" name="Picture 39" descr="streetviewIcon.png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5908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40" descr="streetviewIcon.png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5720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41" descr="streetviewIcon.png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4196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>
            <a:off x="1368955" y="144959"/>
            <a:ext cx="64857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</a:rPr>
              <a:t>A Sensor Selection Problem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" y="2819400"/>
            <a:ext cx="3810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737308"/>
      </p:ext>
    </p:extLst>
  </p:cSld>
  <p:clrMapOvr>
    <a:masterClrMapping/>
  </p:clrMapOvr>
  <p:transition xmlns:p14="http://schemas.microsoft.com/office/powerpoint/2010/main" advTm="5472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206B09-6E65-1E43-B873-141C40ED32E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597" y="144959"/>
            <a:ext cx="35484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err="1" smtClean="0">
                <a:solidFill>
                  <a:schemeClr val="bg1"/>
                </a:solidFill>
              </a:rPr>
              <a:t>Submodularity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7" name="Arc 76"/>
          <p:cNvSpPr/>
          <p:nvPr/>
        </p:nvSpPr>
        <p:spPr>
          <a:xfrm>
            <a:off x="7086600" y="3276600"/>
            <a:ext cx="1193800" cy="1073150"/>
          </a:xfrm>
          <a:prstGeom prst="arc">
            <a:avLst>
              <a:gd name="adj1" fmla="val 1850919"/>
              <a:gd name="adj2" fmla="val 18045174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Arc 77"/>
          <p:cNvSpPr/>
          <p:nvPr/>
        </p:nvSpPr>
        <p:spPr>
          <a:xfrm>
            <a:off x="6019800" y="2133600"/>
            <a:ext cx="1193800" cy="1073150"/>
          </a:xfrm>
          <a:prstGeom prst="arc">
            <a:avLst>
              <a:gd name="adj1" fmla="val 1923694"/>
              <a:gd name="adj2" fmla="val 18045174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Arc 78"/>
          <p:cNvSpPr/>
          <p:nvPr/>
        </p:nvSpPr>
        <p:spPr>
          <a:xfrm>
            <a:off x="5257800" y="1981200"/>
            <a:ext cx="1193800" cy="1073150"/>
          </a:xfrm>
          <a:prstGeom prst="arc">
            <a:avLst>
              <a:gd name="adj1" fmla="val 12695649"/>
              <a:gd name="adj2" fmla="val 9186517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Arc 79"/>
          <p:cNvSpPr/>
          <p:nvPr/>
        </p:nvSpPr>
        <p:spPr>
          <a:xfrm>
            <a:off x="5181600" y="3048000"/>
            <a:ext cx="1193800" cy="1073150"/>
          </a:xfrm>
          <a:prstGeom prst="arc">
            <a:avLst>
              <a:gd name="adj1" fmla="val 12695649"/>
              <a:gd name="adj2" fmla="val 9419190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Arc 80"/>
          <p:cNvSpPr/>
          <p:nvPr/>
        </p:nvSpPr>
        <p:spPr>
          <a:xfrm>
            <a:off x="7239000" y="1981200"/>
            <a:ext cx="1193800" cy="1073150"/>
          </a:xfrm>
          <a:prstGeom prst="arc">
            <a:avLst>
              <a:gd name="adj1" fmla="val 1301248"/>
              <a:gd name="adj2" fmla="val 18045174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2" name="Group 34"/>
          <p:cNvGrpSpPr>
            <a:grpSpLocks/>
          </p:cNvGrpSpPr>
          <p:nvPr/>
        </p:nvGrpSpPr>
        <p:grpSpPr bwMode="auto">
          <a:xfrm>
            <a:off x="5257800" y="2209800"/>
            <a:ext cx="2535238" cy="2062163"/>
            <a:chOff x="2667000" y="2362200"/>
            <a:chExt cx="3228875" cy="2840187"/>
          </a:xfrm>
        </p:grpSpPr>
        <p:pic>
          <p:nvPicPr>
            <p:cNvPr id="83" name="Picture 27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622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28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146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29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24384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0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5908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1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5720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32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4196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TextBox 35"/>
          <p:cNvSpPr txBox="1">
            <a:spLocks noChangeArrowheads="1"/>
          </p:cNvSpPr>
          <p:nvPr/>
        </p:nvSpPr>
        <p:spPr bwMode="auto">
          <a:xfrm>
            <a:off x="381000" y="1066800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alibri" charset="0"/>
              </a:rPr>
              <a:t>Diminishing returns property for adding more sensors.</a:t>
            </a:r>
          </a:p>
        </p:txBody>
      </p:sp>
      <p:pic>
        <p:nvPicPr>
          <p:cNvPr id="90" name="Picture 8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23812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9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32988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20399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9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9622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81000" y="5727700"/>
            <a:ext cx="8077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rgbClr val="0000FF"/>
                </a:solidFill>
                <a:latin typeface="Calibri" charset="0"/>
              </a:rPr>
              <a:t>Many objectives are </a:t>
            </a:r>
            <a:r>
              <a:rPr lang="en-US" sz="2800" b="1" i="1" dirty="0" err="1" smtClean="0">
                <a:solidFill>
                  <a:srgbClr val="0000FF"/>
                </a:solidFill>
                <a:latin typeface="Calibri" charset="0"/>
              </a:rPr>
              <a:t>submodular</a:t>
            </a:r>
            <a:r>
              <a:rPr lang="en-US" sz="2800" b="1" i="1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  <a:latin typeface="Calibri" charset="0"/>
              </a:rPr>
              <a:t>[K, </a:t>
            </a:r>
            <a:r>
              <a:rPr lang="en-US" sz="2800" b="1" i="1" dirty="0" err="1" smtClean="0">
                <a:solidFill>
                  <a:srgbClr val="0000FF"/>
                </a:solidFill>
                <a:latin typeface="Calibri" charset="0"/>
              </a:rPr>
              <a:t>Guestrin</a:t>
            </a:r>
            <a:r>
              <a:rPr lang="en-US" sz="2800" b="1" i="1" dirty="0" smtClean="0">
                <a:solidFill>
                  <a:srgbClr val="0000FF"/>
                </a:solidFill>
                <a:latin typeface="Calibri" charset="0"/>
              </a:rPr>
              <a:t> ‘07]</a:t>
            </a:r>
            <a:endParaRPr lang="en-US" sz="2800" b="1" i="1" dirty="0">
              <a:solidFill>
                <a:srgbClr val="0000FF"/>
              </a:solidFill>
              <a:latin typeface="Calibri" charset="0"/>
            </a:endParaRP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Detection, coverage, mutual information, and </a:t>
            </a:r>
            <a:r>
              <a:rPr lang="en-US" sz="2800" dirty="0" smtClean="0">
                <a:solidFill>
                  <a:srgbClr val="0000FF"/>
                </a:solidFill>
                <a:latin typeface="Calibri" charset="0"/>
              </a:rPr>
              <a:t>others</a:t>
            </a:r>
            <a:endParaRPr lang="en-US" sz="2800" dirty="0">
              <a:solidFill>
                <a:srgbClr val="0000FF"/>
              </a:solidFill>
              <a:latin typeface="Calibri" charset="0"/>
            </a:endParaRPr>
          </a:p>
          <a:p>
            <a:pPr eaLnBrk="1" hangingPunct="1"/>
            <a:endParaRPr lang="en-US" sz="2800" dirty="0">
              <a:solidFill>
                <a:srgbClr val="0000FF"/>
              </a:solidFill>
              <a:latin typeface="Calibri" charset="0"/>
            </a:endParaRPr>
          </a:p>
        </p:txBody>
      </p:sp>
      <p:pic>
        <p:nvPicPr>
          <p:cNvPr id="95" name="Picture 40" descr="BuildingMonitoring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81952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3505200" y="2033588"/>
            <a:ext cx="990600" cy="828675"/>
            <a:chOff x="3505200" y="2033778"/>
            <a:chExt cx="990600" cy="828020"/>
          </a:xfrm>
        </p:grpSpPr>
        <p:sp>
          <p:nvSpPr>
            <p:cNvPr id="97" name="TextBox 44"/>
            <p:cNvSpPr txBox="1">
              <a:spLocks noChangeArrowheads="1"/>
            </p:cNvSpPr>
            <p:nvPr/>
          </p:nvSpPr>
          <p:spPr bwMode="auto">
            <a:xfrm>
              <a:off x="3810000" y="2338578"/>
              <a:ext cx="68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ＭＳ Ｐゴシック" charset="0"/>
                </a:rPr>
                <a:t>+2</a:t>
              </a:r>
            </a:p>
          </p:txBody>
        </p:sp>
        <p:sp>
          <p:nvSpPr>
            <p:cNvPr id="98" name="Curved Left Arrow 97"/>
            <p:cNvSpPr/>
            <p:nvPr/>
          </p:nvSpPr>
          <p:spPr>
            <a:xfrm>
              <a:off x="3505200" y="2033778"/>
              <a:ext cx="381000" cy="609118"/>
            </a:xfrm>
            <a:prstGeom prst="curvedLef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9" name="Group 52"/>
          <p:cNvGrpSpPr>
            <a:grpSpLocks/>
          </p:cNvGrpSpPr>
          <p:nvPr/>
        </p:nvGrpSpPr>
        <p:grpSpPr bwMode="auto">
          <a:xfrm>
            <a:off x="3886200" y="3438525"/>
            <a:ext cx="914400" cy="904875"/>
            <a:chOff x="3886200" y="3362980"/>
            <a:chExt cx="914400" cy="904220"/>
          </a:xfrm>
        </p:grpSpPr>
        <p:sp>
          <p:nvSpPr>
            <p:cNvPr id="100" name="Curved Left Arrow 99"/>
            <p:cNvSpPr/>
            <p:nvPr/>
          </p:nvSpPr>
          <p:spPr>
            <a:xfrm>
              <a:off x="3886200" y="3362980"/>
              <a:ext cx="381000" cy="609159"/>
            </a:xfrm>
            <a:prstGeom prst="curvedLef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TextBox 48"/>
            <p:cNvSpPr txBox="1">
              <a:spLocks noChangeArrowheads="1"/>
            </p:cNvSpPr>
            <p:nvPr/>
          </p:nvSpPr>
          <p:spPr bwMode="auto">
            <a:xfrm>
              <a:off x="4114800" y="3743980"/>
              <a:ext cx="68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ＭＳ Ｐゴシック" charset="0"/>
                </a:rPr>
                <a:t>+1</a:t>
              </a:r>
            </a:p>
          </p:txBody>
        </p:sp>
      </p:grpSp>
      <p:grpSp>
        <p:nvGrpSpPr>
          <p:cNvPr id="102" name="Group 57"/>
          <p:cNvGrpSpPr>
            <a:grpSpLocks/>
          </p:cNvGrpSpPr>
          <p:nvPr/>
        </p:nvGrpSpPr>
        <p:grpSpPr bwMode="auto">
          <a:xfrm>
            <a:off x="457200" y="4572000"/>
            <a:ext cx="7924800" cy="1143000"/>
            <a:chOff x="609600" y="8077200"/>
            <a:chExt cx="7924800" cy="1143000"/>
          </a:xfrm>
        </p:grpSpPr>
        <p:pic>
          <p:nvPicPr>
            <p:cNvPr id="103" name="Picture 38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8735568"/>
              <a:ext cx="7397496" cy="40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" name="Group 30"/>
            <p:cNvGrpSpPr>
              <a:grpSpLocks/>
            </p:cNvGrpSpPr>
            <p:nvPr/>
          </p:nvGrpSpPr>
          <p:grpSpPr bwMode="auto">
            <a:xfrm>
              <a:off x="685800" y="8163580"/>
              <a:ext cx="5867400" cy="523220"/>
              <a:chOff x="2602675" y="4787030"/>
              <a:chExt cx="5867400" cy="523220"/>
            </a:xfrm>
          </p:grpSpPr>
          <p:sp>
            <p:nvSpPr>
              <p:cNvPr id="106" name="TextBox 46"/>
              <p:cNvSpPr txBox="1">
                <a:spLocks noChangeArrowheads="1"/>
              </p:cNvSpPr>
              <p:nvPr/>
            </p:nvSpPr>
            <p:spPr bwMode="auto">
              <a:xfrm>
                <a:off x="2602675" y="4787030"/>
                <a:ext cx="58674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charset="0"/>
                    <a:ea typeface="ＭＳ Ｐゴシック" charset="0"/>
                    <a:cs typeface="ＭＳ Ｐゴシック" charset="0"/>
                  </a:rPr>
                  <a:t>For all                , and a sensor               , </a:t>
                </a:r>
              </a:p>
            </p:txBody>
          </p:sp>
          <p:pic>
            <p:nvPicPr>
              <p:cNvPr id="107" name="Picture 53" descr="addin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923" y="4929250"/>
                <a:ext cx="1139952" cy="344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" name="Picture 54" descr="addin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9435" y="4901818"/>
                <a:ext cx="1005840" cy="408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5" name="Rectangle 104"/>
            <p:cNvSpPr/>
            <p:nvPr/>
          </p:nvSpPr>
          <p:spPr>
            <a:xfrm>
              <a:off x="609600" y="8077200"/>
              <a:ext cx="7924800" cy="1143000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79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7BEDF-24B8-0244-B5F5-46BA881C72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6" name="Picture 5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2978150"/>
            <a:ext cx="31956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1" descr="CameraIcon.gif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2906712"/>
            <a:ext cx="428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0" y="1166812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alibri" charset="0"/>
              </a:rPr>
              <a:t>Lets choose sensors </a:t>
            </a:r>
            <a:r>
              <a:rPr lang="en-US" sz="2800" i="1">
                <a:latin typeface="Calibri" charset="0"/>
              </a:rPr>
              <a:t>S </a:t>
            </a:r>
            <a:r>
              <a:rPr lang="en-US" sz="2800">
                <a:latin typeface="Calibri" charset="0"/>
              </a:rPr>
              <a:t>= {</a:t>
            </a:r>
            <a:r>
              <a:rPr lang="en-US" sz="2800" i="1">
                <a:latin typeface="Calibri" charset="0"/>
              </a:rPr>
              <a:t>v</a:t>
            </a:r>
            <a:r>
              <a:rPr lang="en-US" sz="2800" i="1" baseline="30000">
                <a:latin typeface="Calibri" charset="0"/>
              </a:rPr>
              <a:t>1</a:t>
            </a:r>
            <a:r>
              <a:rPr lang="en-US" sz="2800" i="1" baseline="-25000">
                <a:latin typeface="Calibri" charset="0"/>
              </a:rPr>
              <a:t> </a:t>
            </a:r>
            <a:r>
              <a:rPr lang="en-US" sz="2800" i="1">
                <a:latin typeface="Calibri" charset="0"/>
              </a:rPr>
              <a:t>, … , v</a:t>
            </a:r>
            <a:r>
              <a:rPr lang="en-US" sz="2800" i="1" baseline="30000">
                <a:latin typeface="Calibri" charset="0"/>
              </a:rPr>
              <a:t>k</a:t>
            </a:r>
            <a:r>
              <a:rPr lang="en-US" sz="2800">
                <a:latin typeface="Calibri" charset="0"/>
              </a:rPr>
              <a:t>} </a:t>
            </a:r>
            <a:r>
              <a:rPr lang="en-US" sz="2800" b="1">
                <a:latin typeface="Calibri" charset="0"/>
              </a:rPr>
              <a:t>greedily</a:t>
            </a:r>
            <a:endParaRPr lang="en-US" sz="2800">
              <a:latin typeface="Calibri" charset="0"/>
            </a:endParaRPr>
          </a:p>
        </p:txBody>
      </p:sp>
      <p:pic>
        <p:nvPicPr>
          <p:cNvPr id="29" name="Picture 3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12925"/>
            <a:ext cx="6240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152400" y="3759875"/>
            <a:ext cx="4876800" cy="2031325"/>
            <a:chOff x="381000" y="2895598"/>
            <a:chExt cx="4876800" cy="2031760"/>
          </a:xfrm>
        </p:grpSpPr>
        <p:sp>
          <p:nvSpPr>
            <p:cNvPr id="31" name="TextBox 21"/>
            <p:cNvSpPr txBox="1">
              <a:spLocks noChangeArrowheads="1"/>
            </p:cNvSpPr>
            <p:nvPr/>
          </p:nvSpPr>
          <p:spPr bwMode="auto">
            <a:xfrm>
              <a:off x="381000" y="2895598"/>
              <a:ext cx="4876800" cy="203176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rgbClr val="008000"/>
                  </a:solidFill>
                  <a:latin typeface="Calibri" charset="0"/>
                </a:rPr>
                <a:t>[</a:t>
              </a:r>
              <a:r>
                <a:rPr lang="en-US" sz="2800" dirty="0" err="1">
                  <a:solidFill>
                    <a:srgbClr val="008000"/>
                  </a:solidFill>
                  <a:latin typeface="Calibri" charset="0"/>
                </a:rPr>
                <a:t>Nemhauser</a:t>
              </a:r>
              <a:r>
                <a:rPr lang="en-US" sz="2800" dirty="0">
                  <a:solidFill>
                    <a:srgbClr val="008000"/>
                  </a:solidFill>
                  <a:latin typeface="Calibri" charset="0"/>
                </a:rPr>
                <a:t> et al </a:t>
              </a:r>
              <a:r>
                <a:rPr lang="ja-JP" altLang="en-US" sz="2800" dirty="0">
                  <a:solidFill>
                    <a:srgbClr val="008000"/>
                  </a:solidFill>
                  <a:latin typeface="Calibri" charset="0"/>
                </a:rPr>
                <a:t>‘</a:t>
              </a:r>
              <a:r>
                <a:rPr lang="en-US" altLang="ja-JP" sz="2800" dirty="0">
                  <a:solidFill>
                    <a:srgbClr val="008000"/>
                  </a:solidFill>
                  <a:latin typeface="Calibri" charset="0"/>
                </a:rPr>
                <a:t>78] </a:t>
              </a:r>
              <a:r>
                <a:rPr lang="en-US" altLang="ja-JP" sz="2800" dirty="0">
                  <a:latin typeface="Calibri" charset="0"/>
                </a:rPr>
                <a:t>If </a:t>
              </a:r>
              <a:r>
                <a:rPr lang="en-US" altLang="ja-JP" sz="2800" i="1" dirty="0">
                  <a:latin typeface="Calibri" charset="0"/>
                </a:rPr>
                <a:t>F</a:t>
              </a:r>
              <a:r>
                <a:rPr lang="en-US" altLang="ja-JP" sz="2800" dirty="0">
                  <a:latin typeface="Calibri" charset="0"/>
                </a:rPr>
                <a:t> is </a:t>
              </a:r>
              <a:r>
                <a:rPr lang="en-US" altLang="ja-JP" sz="2800" dirty="0" err="1">
                  <a:latin typeface="Calibri" charset="0"/>
                </a:rPr>
                <a:t>submodular</a:t>
              </a:r>
              <a:r>
                <a:rPr lang="en-US" altLang="ja-JP" sz="2800" dirty="0">
                  <a:latin typeface="Calibri" charset="0"/>
                </a:rPr>
                <a:t>,  </a:t>
              </a:r>
              <a:r>
                <a:rPr lang="en-US" altLang="ja-JP" sz="2800" dirty="0" smtClean="0">
                  <a:latin typeface="Calibri" charset="0"/>
                </a:rPr>
                <a:t>greedy </a:t>
              </a:r>
              <a:r>
                <a:rPr lang="en-US" altLang="ja-JP" sz="2800" dirty="0">
                  <a:latin typeface="Calibri" charset="0"/>
                </a:rPr>
                <a:t>algorithm gives constant factor </a:t>
              </a:r>
              <a:r>
                <a:rPr lang="en-US" altLang="ja-JP" sz="2800" dirty="0" smtClean="0">
                  <a:latin typeface="Calibri" charset="0"/>
                </a:rPr>
                <a:t>approx.:</a:t>
              </a:r>
              <a:endParaRPr lang="en-US" altLang="ja-JP" sz="2800" dirty="0">
                <a:latin typeface="Calibri" charset="0"/>
              </a:endParaRPr>
            </a:p>
            <a:p>
              <a:pPr eaLnBrk="1" hangingPunct="1"/>
              <a:endParaRPr lang="en-US" dirty="0">
                <a:latin typeface="Calibri" charset="0"/>
              </a:endParaRPr>
            </a:p>
            <a:p>
              <a:pPr eaLnBrk="1" hangingPunct="1"/>
              <a:endParaRPr lang="en-US" sz="1800" dirty="0">
                <a:latin typeface="Calibri" charset="0"/>
              </a:endParaRPr>
            </a:p>
          </p:txBody>
        </p:sp>
        <p:pic>
          <p:nvPicPr>
            <p:cNvPr id="32" name="Picture 19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20" y="4343707"/>
              <a:ext cx="4800600" cy="36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36" descr="BuildingMonitorin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3505200"/>
            <a:ext cx="381952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rc 34"/>
          <p:cNvSpPr/>
          <p:nvPr/>
        </p:nvSpPr>
        <p:spPr>
          <a:xfrm>
            <a:off x="7337425" y="5272088"/>
            <a:ext cx="1139825" cy="1108075"/>
          </a:xfrm>
          <a:prstGeom prst="arc">
            <a:avLst>
              <a:gd name="adj1" fmla="val 2093852"/>
              <a:gd name="adj2" fmla="val 18045174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Arc 35"/>
          <p:cNvSpPr/>
          <p:nvPr/>
        </p:nvSpPr>
        <p:spPr>
          <a:xfrm>
            <a:off x="5672138" y="4052888"/>
            <a:ext cx="1139825" cy="1108075"/>
          </a:xfrm>
          <a:prstGeom prst="arc">
            <a:avLst>
              <a:gd name="adj1" fmla="val 12695649"/>
              <a:gd name="adj2" fmla="val 9308915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Arc 36"/>
          <p:cNvSpPr/>
          <p:nvPr/>
        </p:nvSpPr>
        <p:spPr>
          <a:xfrm>
            <a:off x="5543550" y="5084763"/>
            <a:ext cx="1139825" cy="1106487"/>
          </a:xfrm>
          <a:prstGeom prst="arc">
            <a:avLst>
              <a:gd name="adj1" fmla="val 12695649"/>
              <a:gd name="adj2" fmla="val 8614683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Arc 37"/>
          <p:cNvSpPr/>
          <p:nvPr/>
        </p:nvSpPr>
        <p:spPr>
          <a:xfrm>
            <a:off x="6378575" y="4164013"/>
            <a:ext cx="1141413" cy="1108075"/>
          </a:xfrm>
          <a:prstGeom prst="arc">
            <a:avLst>
              <a:gd name="adj1" fmla="val 2951213"/>
              <a:gd name="adj2" fmla="val 18045174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Arc 38"/>
          <p:cNvSpPr/>
          <p:nvPr/>
        </p:nvSpPr>
        <p:spPr>
          <a:xfrm>
            <a:off x="7618413" y="3997325"/>
            <a:ext cx="1139825" cy="1106488"/>
          </a:xfrm>
          <a:prstGeom prst="arc">
            <a:avLst>
              <a:gd name="adj1" fmla="val 1832221"/>
              <a:gd name="adj2" fmla="val 18045174"/>
            </a:avLst>
          </a:prstGeom>
          <a:solidFill>
            <a:sysClr val="window" lastClr="FFFFFF">
              <a:lumMod val="95000"/>
              <a:alpha val="50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0" name="Group 50"/>
          <p:cNvGrpSpPr>
            <a:grpSpLocks/>
          </p:cNvGrpSpPr>
          <p:nvPr/>
        </p:nvGrpSpPr>
        <p:grpSpPr bwMode="auto">
          <a:xfrm>
            <a:off x="5705475" y="4094163"/>
            <a:ext cx="2543175" cy="2306637"/>
            <a:chOff x="2667000" y="2362200"/>
            <a:chExt cx="3228875" cy="2840187"/>
          </a:xfrm>
        </p:grpSpPr>
        <p:pic>
          <p:nvPicPr>
            <p:cNvPr id="41" name="Picture 52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622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0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146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61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24384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62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5908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63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5720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64" descr="streetviewIcon.png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419600"/>
              <a:ext cx="638075" cy="63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3"/>
          <p:cNvSpPr/>
          <p:nvPr/>
        </p:nvSpPr>
        <p:spPr bwMode="auto">
          <a:xfrm>
            <a:off x="914400" y="1143000"/>
            <a:ext cx="7086600" cy="1600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6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07987"/>
              </p:ext>
            </p:extLst>
          </p:nvPr>
        </p:nvGraphicFramePr>
        <p:xfrm>
          <a:off x="5867400" y="1467044"/>
          <a:ext cx="3352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98"/>
                <a:gridCol w="1284051"/>
                <a:gridCol w="1284051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3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2400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32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200" b="0" i="1" dirty="0" smtClean="0">
                          <a:solidFill>
                            <a:schemeClr val="tx1"/>
                          </a:solidFill>
                        </a:rPr>
                        <a:t>({3})</a:t>
                      </a:r>
                      <a:endParaRPr lang="en-US" sz="3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3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({5})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400" i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00025"/>
            <a:ext cx="8686800" cy="762000"/>
          </a:xfrm>
        </p:spPr>
        <p:txBody>
          <a:bodyPr/>
          <a:lstStyle/>
          <a:p>
            <a:r>
              <a:rPr lang="en-US" dirty="0" smtClean="0"/>
              <a:t>Sensing in Adversarial Environments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76200" y="4953000"/>
            <a:ext cx="9372600" cy="950913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i="1" dirty="0" smtClean="0"/>
              <a:t>I</a:t>
            </a:r>
            <a:r>
              <a:rPr lang="en-US" dirty="0" smtClean="0"/>
              <a:t> of </a:t>
            </a:r>
            <a:r>
              <a:rPr lang="en-US" i="1" dirty="0" smtClean="0"/>
              <a:t>m</a:t>
            </a:r>
            <a:r>
              <a:rPr lang="en-US" dirty="0" smtClean="0"/>
              <a:t> intrusion scenarios</a:t>
            </a:r>
          </a:p>
          <a:p>
            <a:r>
              <a:rPr lang="en-US" dirty="0" smtClean="0"/>
              <a:t>For scenario </a:t>
            </a:r>
            <a:r>
              <a:rPr lang="en-US" i="1" dirty="0" err="1" smtClean="0"/>
              <a:t>i</a:t>
            </a:r>
            <a:r>
              <a:rPr lang="en-US" dirty="0" smtClean="0"/>
              <a:t>: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i="1" dirty="0" smtClean="0"/>
              <a:t>(A)</a:t>
            </a:r>
            <a:r>
              <a:rPr lang="en-US" dirty="0" smtClean="0"/>
              <a:t> is sensing utility when selecting </a:t>
            </a:r>
            <a:r>
              <a:rPr lang="en-US" i="1" dirty="0" smtClean="0"/>
              <a:t>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Intruder chooses worst-case scenario, </a:t>
            </a:r>
            <a:r>
              <a:rPr lang="en-US" b="1" i="1" dirty="0" smtClean="0">
                <a:solidFill>
                  <a:srgbClr val="FF0000"/>
                </a:solidFill>
              </a:rPr>
              <a:t>knowing</a:t>
            </a:r>
            <a:r>
              <a:rPr lang="en-US" b="1" dirty="0" smtClean="0">
                <a:solidFill>
                  <a:srgbClr val="FF0000"/>
                </a:solidFill>
              </a:rPr>
              <a:t> the sensors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7BEDF-24B8-0244-B5F5-46BA881C72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30" descr="BuildingMonitoring.png"/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914400"/>
            <a:ext cx="4962525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c 5"/>
          <p:cNvSpPr/>
          <p:nvPr/>
        </p:nvSpPr>
        <p:spPr>
          <a:xfrm>
            <a:off x="2895600" y="3340100"/>
            <a:ext cx="1520825" cy="1476375"/>
          </a:xfrm>
          <a:prstGeom prst="arc">
            <a:avLst>
              <a:gd name="adj1" fmla="val 1876958"/>
              <a:gd name="adj2" fmla="val 18474689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935037" y="1619250"/>
            <a:ext cx="1519238" cy="1476375"/>
          </a:xfrm>
          <a:prstGeom prst="arc">
            <a:avLst>
              <a:gd name="adj1" fmla="val 12695649"/>
              <a:gd name="adj2" fmla="val 8745426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1960562" y="1771650"/>
            <a:ext cx="1520825" cy="1476375"/>
          </a:xfrm>
          <a:prstGeom prst="arc">
            <a:avLst>
              <a:gd name="adj1" fmla="val 1880696"/>
              <a:gd name="adj2" fmla="val 18045174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Arc 8"/>
          <p:cNvSpPr/>
          <p:nvPr/>
        </p:nvSpPr>
        <p:spPr>
          <a:xfrm>
            <a:off x="846137" y="2979738"/>
            <a:ext cx="1520825" cy="1476375"/>
          </a:xfrm>
          <a:prstGeom prst="arc">
            <a:avLst>
              <a:gd name="adj1" fmla="val 12695649"/>
              <a:gd name="adj2" fmla="val 8675456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433763" y="1619250"/>
            <a:ext cx="1519237" cy="1476375"/>
          </a:xfrm>
          <a:prstGeom prst="arc">
            <a:avLst>
              <a:gd name="adj1" fmla="val 1226241"/>
              <a:gd name="adj2" fmla="val 18045174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" name="Picture 37" descr="streetviewIco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08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120900"/>
            <a:ext cx="638095" cy="63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8" descr="streetviewIco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120900"/>
            <a:ext cx="638095" cy="63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38200" y="1600200"/>
            <a:ext cx="4343400" cy="1968500"/>
            <a:chOff x="4352925" y="1676400"/>
            <a:chExt cx="4343400" cy="1968500"/>
          </a:xfrm>
        </p:grpSpPr>
        <p:sp>
          <p:nvSpPr>
            <p:cNvPr id="19" name="Freeform 18"/>
            <p:cNvSpPr/>
            <p:nvPr/>
          </p:nvSpPr>
          <p:spPr>
            <a:xfrm>
              <a:off x="4352925" y="2349500"/>
              <a:ext cx="4343400" cy="1295400"/>
            </a:xfrm>
            <a:custGeom>
              <a:avLst/>
              <a:gdLst>
                <a:gd name="connsiteX0" fmla="*/ 0 w 5920154"/>
                <a:gd name="connsiteY0" fmla="*/ 0 h 2163472"/>
                <a:gd name="connsiteX1" fmla="*/ 3184769 w 5920154"/>
                <a:gd name="connsiteY1" fmla="*/ 410308 h 2163472"/>
                <a:gd name="connsiteX2" fmla="*/ 4024923 w 5920154"/>
                <a:gd name="connsiteY2" fmla="*/ 1934308 h 2163472"/>
                <a:gd name="connsiteX3" fmla="*/ 5920154 w 5920154"/>
                <a:gd name="connsiteY3" fmla="*/ 2129692 h 2163472"/>
                <a:gd name="connsiteX0" fmla="*/ 0 w 5920154"/>
                <a:gd name="connsiteY0" fmla="*/ 0 h 2172564"/>
                <a:gd name="connsiteX1" fmla="*/ 4435231 w 5920154"/>
                <a:gd name="connsiteY1" fmla="*/ 214924 h 2172564"/>
                <a:gd name="connsiteX2" fmla="*/ 4024923 w 5920154"/>
                <a:gd name="connsiteY2" fmla="*/ 1934308 h 2172564"/>
                <a:gd name="connsiteX3" fmla="*/ 5920154 w 5920154"/>
                <a:gd name="connsiteY3" fmla="*/ 2129692 h 2172564"/>
                <a:gd name="connsiteX0" fmla="*/ 0 w 5920154"/>
                <a:gd name="connsiteY0" fmla="*/ 0 h 2180189"/>
                <a:gd name="connsiteX1" fmla="*/ 4435231 w 5920154"/>
                <a:gd name="connsiteY1" fmla="*/ 214924 h 2180189"/>
                <a:gd name="connsiteX2" fmla="*/ 4982308 w 5920154"/>
                <a:gd name="connsiteY2" fmla="*/ 1953846 h 2180189"/>
                <a:gd name="connsiteX3" fmla="*/ 5920154 w 5920154"/>
                <a:gd name="connsiteY3" fmla="*/ 2129692 h 218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0154" h="2180189">
                  <a:moveTo>
                    <a:pt x="0" y="0"/>
                  </a:moveTo>
                  <a:cubicBezTo>
                    <a:pt x="1256974" y="43961"/>
                    <a:pt x="3604846" y="-110717"/>
                    <a:pt x="4435231" y="214924"/>
                  </a:cubicBezTo>
                  <a:cubicBezTo>
                    <a:pt x="5265616" y="540565"/>
                    <a:pt x="4734821" y="1634718"/>
                    <a:pt x="4982308" y="1953846"/>
                  </a:cubicBezTo>
                  <a:cubicBezTo>
                    <a:pt x="5229795" y="2272974"/>
                    <a:pt x="5200487" y="2175282"/>
                    <a:pt x="5920154" y="2129692"/>
                  </a:cubicBezTo>
                </a:path>
              </a:pathLst>
            </a:custGeom>
            <a:ln w="254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2125" y="1676400"/>
              <a:ext cx="470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FF0000"/>
                  </a:solidFill>
                </a:rPr>
                <a:t>2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2" name="Picture 33" descr="CameraIcon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7200" y="1969335"/>
            <a:ext cx="694348" cy="58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3" descr="CameraIcon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8600" y="3657600"/>
            <a:ext cx="694348" cy="58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756138" y="2308468"/>
            <a:ext cx="4577862" cy="2111132"/>
            <a:chOff x="4270863" y="2384668"/>
            <a:chExt cx="4577862" cy="2111132"/>
          </a:xfrm>
        </p:grpSpPr>
        <p:sp>
          <p:nvSpPr>
            <p:cNvPr id="20" name="Freeform 19"/>
            <p:cNvSpPr/>
            <p:nvPr/>
          </p:nvSpPr>
          <p:spPr>
            <a:xfrm>
              <a:off x="4270863" y="2384668"/>
              <a:ext cx="4577862" cy="1346441"/>
            </a:xfrm>
            <a:custGeom>
              <a:avLst/>
              <a:gdLst>
                <a:gd name="connsiteX0" fmla="*/ 0 w 5920154"/>
                <a:gd name="connsiteY0" fmla="*/ 0 h 2163472"/>
                <a:gd name="connsiteX1" fmla="*/ 3184769 w 5920154"/>
                <a:gd name="connsiteY1" fmla="*/ 410308 h 2163472"/>
                <a:gd name="connsiteX2" fmla="*/ 4024923 w 5920154"/>
                <a:gd name="connsiteY2" fmla="*/ 1934308 h 2163472"/>
                <a:gd name="connsiteX3" fmla="*/ 5920154 w 5920154"/>
                <a:gd name="connsiteY3" fmla="*/ 2129692 h 2163472"/>
                <a:gd name="connsiteX0" fmla="*/ 0 w 5920154"/>
                <a:gd name="connsiteY0" fmla="*/ 0 h 2172564"/>
                <a:gd name="connsiteX1" fmla="*/ 4435231 w 5920154"/>
                <a:gd name="connsiteY1" fmla="*/ 214924 h 2172564"/>
                <a:gd name="connsiteX2" fmla="*/ 4024923 w 5920154"/>
                <a:gd name="connsiteY2" fmla="*/ 1934308 h 2172564"/>
                <a:gd name="connsiteX3" fmla="*/ 5920154 w 5920154"/>
                <a:gd name="connsiteY3" fmla="*/ 2129692 h 2172564"/>
                <a:gd name="connsiteX0" fmla="*/ 0 w 5920154"/>
                <a:gd name="connsiteY0" fmla="*/ 0 h 2180189"/>
                <a:gd name="connsiteX1" fmla="*/ 4435231 w 5920154"/>
                <a:gd name="connsiteY1" fmla="*/ 214924 h 2180189"/>
                <a:gd name="connsiteX2" fmla="*/ 4982308 w 5920154"/>
                <a:gd name="connsiteY2" fmla="*/ 1953846 h 2180189"/>
                <a:gd name="connsiteX3" fmla="*/ 5920154 w 5920154"/>
                <a:gd name="connsiteY3" fmla="*/ 2129692 h 2180189"/>
                <a:gd name="connsiteX0" fmla="*/ 0 w 5920154"/>
                <a:gd name="connsiteY0" fmla="*/ 0 h 2136972"/>
                <a:gd name="connsiteX1" fmla="*/ 893258 w 5920154"/>
                <a:gd name="connsiteY1" fmla="*/ 1891993 h 2136972"/>
                <a:gd name="connsiteX2" fmla="*/ 4982308 w 5920154"/>
                <a:gd name="connsiteY2" fmla="*/ 1953846 h 2136972"/>
                <a:gd name="connsiteX3" fmla="*/ 5920154 w 5920154"/>
                <a:gd name="connsiteY3" fmla="*/ 2129692 h 2136972"/>
                <a:gd name="connsiteX0" fmla="*/ 0 w 6239731"/>
                <a:gd name="connsiteY0" fmla="*/ 0 h 2334276"/>
                <a:gd name="connsiteX1" fmla="*/ 1212835 w 6239731"/>
                <a:gd name="connsiteY1" fmla="*/ 2089296 h 2334276"/>
                <a:gd name="connsiteX2" fmla="*/ 5301885 w 6239731"/>
                <a:gd name="connsiteY2" fmla="*/ 2151149 h 2334276"/>
                <a:gd name="connsiteX3" fmla="*/ 6239731 w 6239731"/>
                <a:gd name="connsiteY3" fmla="*/ 2326995 h 2334276"/>
                <a:gd name="connsiteX0" fmla="*/ 0 w 6239731"/>
                <a:gd name="connsiteY0" fmla="*/ 0 h 2266092"/>
                <a:gd name="connsiteX1" fmla="*/ 1212835 w 6239731"/>
                <a:gd name="connsiteY1" fmla="*/ 2089296 h 2266092"/>
                <a:gd name="connsiteX2" fmla="*/ 5301885 w 6239731"/>
                <a:gd name="connsiteY2" fmla="*/ 2151149 h 2266092"/>
                <a:gd name="connsiteX3" fmla="*/ 6239731 w 6239731"/>
                <a:gd name="connsiteY3" fmla="*/ 2096810 h 226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9731" h="2266092">
                  <a:moveTo>
                    <a:pt x="0" y="0"/>
                  </a:moveTo>
                  <a:cubicBezTo>
                    <a:pt x="1256974" y="43961"/>
                    <a:pt x="329188" y="1730771"/>
                    <a:pt x="1212835" y="2089296"/>
                  </a:cubicBezTo>
                  <a:cubicBezTo>
                    <a:pt x="2096483" y="2447821"/>
                    <a:pt x="4464069" y="2149897"/>
                    <a:pt x="5301885" y="2151149"/>
                  </a:cubicBezTo>
                  <a:cubicBezTo>
                    <a:pt x="6139701" y="2152401"/>
                    <a:pt x="5520064" y="2142400"/>
                    <a:pt x="6239731" y="2096810"/>
                  </a:cubicBezTo>
                </a:path>
              </a:pathLst>
            </a:custGeom>
            <a:ln w="25400"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39673" y="3726359"/>
              <a:ext cx="470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8000"/>
                  </a:solidFill>
                </a:rPr>
                <a:t>1</a:t>
              </a:r>
              <a:endParaRPr lang="en-US" sz="44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26" name="Picture 38" descr="streetviewIco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20146"/>
            <a:ext cx="428017" cy="45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7" descr="streetviewIco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08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428017" cy="4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5715000" y="1447800"/>
            <a:ext cx="3581400" cy="1219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791200" y="2514600"/>
            <a:ext cx="3581400" cy="5334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0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C 0.0151 -0.00069 0.06354 -0.03148 0.09114 -0.0037 C 0.11875 0.02408 0.09079 0.13982 0.16597 0.16737 C 0.24114 0.19491 0.46371 0.16274 0.54201 0.16158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1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 -0.0125 C 0.19774 -0.02083 0.35538 -0.02916 0.42343 -0.00138 C 0.49149 0.02639 0.42899 0.12825 0.44843 0.15417 C 0.46788 0.1801 0.50399 0.16713 0.5401 0.15417 " pathEditMode="relative" ptsTypes="aaaA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</a:t>
            </a:r>
            <a:r>
              <a:rPr lang="en-US" dirty="0" err="1" smtClean="0"/>
              <a:t>minimax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0" y="1317395"/>
            <a:ext cx="8534400" cy="51419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approach: Want to solve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[K, McMahan, </a:t>
            </a:r>
            <a:r>
              <a:rPr lang="en-US" dirty="0" err="1" smtClean="0"/>
              <a:t>Guestrin</a:t>
            </a:r>
            <a:r>
              <a:rPr lang="en-US" dirty="0" smtClean="0"/>
              <a:t>, Gupta </a:t>
            </a:r>
            <a:r>
              <a:rPr lang="fr-FR" dirty="0" smtClean="0"/>
              <a:t>’</a:t>
            </a:r>
            <a:r>
              <a:rPr lang="en-US" dirty="0" smtClean="0"/>
              <a:t>08]: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NP-hard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Greedy algorithm fails arbitrarily badly</a:t>
            </a:r>
          </a:p>
          <a:p>
            <a:pPr lvl="1"/>
            <a:r>
              <a:rPr lang="en-US" sz="2800" cap="small" dirty="0" smtClean="0">
                <a:solidFill>
                  <a:srgbClr val="008000"/>
                </a:solidFill>
              </a:rPr>
              <a:t>Saturate</a:t>
            </a:r>
            <a:r>
              <a:rPr lang="en-US" sz="2800" dirty="0" smtClean="0">
                <a:solidFill>
                  <a:srgbClr val="008000"/>
                </a:solidFill>
              </a:rPr>
              <a:t> algorithm provides near-optimal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470E-366C-FB43-89CF-95B992817F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20887"/>
            <a:ext cx="4851400" cy="749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1000" y="1182687"/>
            <a:ext cx="7086600" cy="1752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7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00025"/>
            <a:ext cx="8686800" cy="762000"/>
          </a:xfrm>
        </p:spPr>
        <p:txBody>
          <a:bodyPr/>
          <a:lstStyle/>
          <a:p>
            <a:r>
              <a:rPr lang="en-US" dirty="0" smtClean="0"/>
              <a:t>Disadvantage of </a:t>
            </a:r>
            <a:r>
              <a:rPr lang="en-US" dirty="0" err="1" smtClean="0"/>
              <a:t>minimax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191000"/>
            <a:ext cx="8305800" cy="9509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we pick {3} and {5} with probability 1/2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408000"/>
                </a:solidFill>
              </a:rPr>
              <a:t>Randomization can perform arbitrarily better!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7BEDF-24B8-0244-B5F5-46BA881C72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67200" y="842698"/>
            <a:ext cx="4267200" cy="3034947"/>
            <a:chOff x="3505200" y="838200"/>
            <a:chExt cx="5486400" cy="3902075"/>
          </a:xfrm>
        </p:grpSpPr>
        <p:pic>
          <p:nvPicPr>
            <p:cNvPr id="5" name="Picture 30" descr="BuildingMonitoring.png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075" y="838200"/>
              <a:ext cx="4962525" cy="386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rc 5"/>
            <p:cNvSpPr/>
            <p:nvPr/>
          </p:nvSpPr>
          <p:spPr>
            <a:xfrm>
              <a:off x="6477000" y="3263900"/>
              <a:ext cx="1520825" cy="1476375"/>
            </a:xfrm>
            <a:prstGeom prst="arc">
              <a:avLst>
                <a:gd name="adj1" fmla="val 1876958"/>
                <a:gd name="adj2" fmla="val 18474689"/>
              </a:avLst>
            </a:prstGeom>
            <a:solidFill>
              <a:schemeClr val="bg1">
                <a:lumMod val="95000"/>
                <a:alpha val="50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Arc 6"/>
            <p:cNvSpPr/>
            <p:nvPr/>
          </p:nvSpPr>
          <p:spPr>
            <a:xfrm>
              <a:off x="4867275" y="1543050"/>
              <a:ext cx="1519238" cy="1476375"/>
            </a:xfrm>
            <a:prstGeom prst="arc">
              <a:avLst>
                <a:gd name="adj1" fmla="val 12695649"/>
                <a:gd name="adj2" fmla="val 8745426"/>
              </a:avLst>
            </a:prstGeom>
            <a:solidFill>
              <a:schemeClr val="bg1">
                <a:lumMod val="95000"/>
                <a:alpha val="50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Arc 7"/>
            <p:cNvSpPr/>
            <p:nvPr/>
          </p:nvSpPr>
          <p:spPr>
            <a:xfrm>
              <a:off x="5541962" y="1695450"/>
              <a:ext cx="1520825" cy="1476375"/>
            </a:xfrm>
            <a:prstGeom prst="arc">
              <a:avLst>
                <a:gd name="adj1" fmla="val 1880696"/>
                <a:gd name="adj2" fmla="val 18045174"/>
              </a:avLst>
            </a:prstGeom>
            <a:solidFill>
              <a:schemeClr val="bg1">
                <a:lumMod val="95000"/>
                <a:alpha val="50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4427537" y="2903538"/>
              <a:ext cx="1520825" cy="1476375"/>
            </a:xfrm>
            <a:prstGeom prst="arc">
              <a:avLst>
                <a:gd name="adj1" fmla="val 12695649"/>
                <a:gd name="adj2" fmla="val 8675456"/>
              </a:avLst>
            </a:prstGeom>
            <a:solidFill>
              <a:schemeClr val="bg1">
                <a:lumMod val="95000"/>
                <a:alpha val="50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Arc 9"/>
            <p:cNvSpPr/>
            <p:nvPr/>
          </p:nvSpPr>
          <p:spPr>
            <a:xfrm>
              <a:off x="7015163" y="1543050"/>
              <a:ext cx="1519237" cy="1476375"/>
            </a:xfrm>
            <a:prstGeom prst="arc">
              <a:avLst>
                <a:gd name="adj1" fmla="val 1226241"/>
                <a:gd name="adj2" fmla="val 18045174"/>
              </a:avLst>
            </a:prstGeom>
            <a:solidFill>
              <a:schemeClr val="bg1">
                <a:lumMod val="95000"/>
                <a:alpha val="50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pic>
          <p:nvPicPr>
            <p:cNvPr id="14" name="Picture 37" descr="streetviewIcon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08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044700"/>
              <a:ext cx="638095" cy="630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8" descr="streetviewIcon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044700"/>
              <a:ext cx="638095" cy="630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8"/>
            <p:cNvSpPr/>
            <p:nvPr/>
          </p:nvSpPr>
          <p:spPr>
            <a:xfrm>
              <a:off x="4419600" y="2197100"/>
              <a:ext cx="4343400" cy="1295400"/>
            </a:xfrm>
            <a:custGeom>
              <a:avLst/>
              <a:gdLst>
                <a:gd name="connsiteX0" fmla="*/ 0 w 5920154"/>
                <a:gd name="connsiteY0" fmla="*/ 0 h 2163472"/>
                <a:gd name="connsiteX1" fmla="*/ 3184769 w 5920154"/>
                <a:gd name="connsiteY1" fmla="*/ 410308 h 2163472"/>
                <a:gd name="connsiteX2" fmla="*/ 4024923 w 5920154"/>
                <a:gd name="connsiteY2" fmla="*/ 1934308 h 2163472"/>
                <a:gd name="connsiteX3" fmla="*/ 5920154 w 5920154"/>
                <a:gd name="connsiteY3" fmla="*/ 2129692 h 2163472"/>
                <a:gd name="connsiteX0" fmla="*/ 0 w 5920154"/>
                <a:gd name="connsiteY0" fmla="*/ 0 h 2172564"/>
                <a:gd name="connsiteX1" fmla="*/ 4435231 w 5920154"/>
                <a:gd name="connsiteY1" fmla="*/ 214924 h 2172564"/>
                <a:gd name="connsiteX2" fmla="*/ 4024923 w 5920154"/>
                <a:gd name="connsiteY2" fmla="*/ 1934308 h 2172564"/>
                <a:gd name="connsiteX3" fmla="*/ 5920154 w 5920154"/>
                <a:gd name="connsiteY3" fmla="*/ 2129692 h 2172564"/>
                <a:gd name="connsiteX0" fmla="*/ 0 w 5920154"/>
                <a:gd name="connsiteY0" fmla="*/ 0 h 2180189"/>
                <a:gd name="connsiteX1" fmla="*/ 4435231 w 5920154"/>
                <a:gd name="connsiteY1" fmla="*/ 214924 h 2180189"/>
                <a:gd name="connsiteX2" fmla="*/ 4982308 w 5920154"/>
                <a:gd name="connsiteY2" fmla="*/ 1953846 h 2180189"/>
                <a:gd name="connsiteX3" fmla="*/ 5920154 w 5920154"/>
                <a:gd name="connsiteY3" fmla="*/ 2129692 h 218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0154" h="2180189">
                  <a:moveTo>
                    <a:pt x="0" y="0"/>
                  </a:moveTo>
                  <a:cubicBezTo>
                    <a:pt x="1256974" y="43961"/>
                    <a:pt x="3604846" y="-110717"/>
                    <a:pt x="4435231" y="214924"/>
                  </a:cubicBezTo>
                  <a:cubicBezTo>
                    <a:pt x="5265616" y="540565"/>
                    <a:pt x="4734821" y="1634718"/>
                    <a:pt x="4982308" y="1953846"/>
                  </a:cubicBezTo>
                  <a:cubicBezTo>
                    <a:pt x="5229795" y="2272974"/>
                    <a:pt x="5200487" y="2175282"/>
                    <a:pt x="5920154" y="2129692"/>
                  </a:cubicBezTo>
                </a:path>
              </a:pathLst>
            </a:custGeom>
            <a:ln w="254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337538" y="2232268"/>
              <a:ext cx="4577862" cy="1346441"/>
            </a:xfrm>
            <a:custGeom>
              <a:avLst/>
              <a:gdLst>
                <a:gd name="connsiteX0" fmla="*/ 0 w 5920154"/>
                <a:gd name="connsiteY0" fmla="*/ 0 h 2163472"/>
                <a:gd name="connsiteX1" fmla="*/ 3184769 w 5920154"/>
                <a:gd name="connsiteY1" fmla="*/ 410308 h 2163472"/>
                <a:gd name="connsiteX2" fmla="*/ 4024923 w 5920154"/>
                <a:gd name="connsiteY2" fmla="*/ 1934308 h 2163472"/>
                <a:gd name="connsiteX3" fmla="*/ 5920154 w 5920154"/>
                <a:gd name="connsiteY3" fmla="*/ 2129692 h 2163472"/>
                <a:gd name="connsiteX0" fmla="*/ 0 w 5920154"/>
                <a:gd name="connsiteY0" fmla="*/ 0 h 2172564"/>
                <a:gd name="connsiteX1" fmla="*/ 4435231 w 5920154"/>
                <a:gd name="connsiteY1" fmla="*/ 214924 h 2172564"/>
                <a:gd name="connsiteX2" fmla="*/ 4024923 w 5920154"/>
                <a:gd name="connsiteY2" fmla="*/ 1934308 h 2172564"/>
                <a:gd name="connsiteX3" fmla="*/ 5920154 w 5920154"/>
                <a:gd name="connsiteY3" fmla="*/ 2129692 h 2172564"/>
                <a:gd name="connsiteX0" fmla="*/ 0 w 5920154"/>
                <a:gd name="connsiteY0" fmla="*/ 0 h 2180189"/>
                <a:gd name="connsiteX1" fmla="*/ 4435231 w 5920154"/>
                <a:gd name="connsiteY1" fmla="*/ 214924 h 2180189"/>
                <a:gd name="connsiteX2" fmla="*/ 4982308 w 5920154"/>
                <a:gd name="connsiteY2" fmla="*/ 1953846 h 2180189"/>
                <a:gd name="connsiteX3" fmla="*/ 5920154 w 5920154"/>
                <a:gd name="connsiteY3" fmla="*/ 2129692 h 2180189"/>
                <a:gd name="connsiteX0" fmla="*/ 0 w 5920154"/>
                <a:gd name="connsiteY0" fmla="*/ 0 h 2136972"/>
                <a:gd name="connsiteX1" fmla="*/ 893258 w 5920154"/>
                <a:gd name="connsiteY1" fmla="*/ 1891993 h 2136972"/>
                <a:gd name="connsiteX2" fmla="*/ 4982308 w 5920154"/>
                <a:gd name="connsiteY2" fmla="*/ 1953846 h 2136972"/>
                <a:gd name="connsiteX3" fmla="*/ 5920154 w 5920154"/>
                <a:gd name="connsiteY3" fmla="*/ 2129692 h 2136972"/>
                <a:gd name="connsiteX0" fmla="*/ 0 w 6239731"/>
                <a:gd name="connsiteY0" fmla="*/ 0 h 2334276"/>
                <a:gd name="connsiteX1" fmla="*/ 1212835 w 6239731"/>
                <a:gd name="connsiteY1" fmla="*/ 2089296 h 2334276"/>
                <a:gd name="connsiteX2" fmla="*/ 5301885 w 6239731"/>
                <a:gd name="connsiteY2" fmla="*/ 2151149 h 2334276"/>
                <a:gd name="connsiteX3" fmla="*/ 6239731 w 6239731"/>
                <a:gd name="connsiteY3" fmla="*/ 2326995 h 2334276"/>
                <a:gd name="connsiteX0" fmla="*/ 0 w 6239731"/>
                <a:gd name="connsiteY0" fmla="*/ 0 h 2266092"/>
                <a:gd name="connsiteX1" fmla="*/ 1212835 w 6239731"/>
                <a:gd name="connsiteY1" fmla="*/ 2089296 h 2266092"/>
                <a:gd name="connsiteX2" fmla="*/ 5301885 w 6239731"/>
                <a:gd name="connsiteY2" fmla="*/ 2151149 h 2266092"/>
                <a:gd name="connsiteX3" fmla="*/ 6239731 w 6239731"/>
                <a:gd name="connsiteY3" fmla="*/ 2096810 h 226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9731" h="2266092">
                  <a:moveTo>
                    <a:pt x="0" y="0"/>
                  </a:moveTo>
                  <a:cubicBezTo>
                    <a:pt x="1256974" y="43961"/>
                    <a:pt x="329188" y="1730771"/>
                    <a:pt x="1212835" y="2089296"/>
                  </a:cubicBezTo>
                  <a:cubicBezTo>
                    <a:pt x="2096483" y="2447821"/>
                    <a:pt x="4464069" y="2149897"/>
                    <a:pt x="5301885" y="2151149"/>
                  </a:cubicBezTo>
                  <a:cubicBezTo>
                    <a:pt x="6139701" y="2152401"/>
                    <a:pt x="5520064" y="2142400"/>
                    <a:pt x="6239731" y="2096810"/>
                  </a:cubicBezTo>
                </a:path>
              </a:pathLst>
            </a:custGeom>
            <a:ln w="25400">
              <a:solidFill>
                <a:srgbClr val="00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1704" y="1524000"/>
              <a:ext cx="504843" cy="751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33" descr="CameraIcon.gif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48600" y="1893135"/>
              <a:ext cx="694348" cy="586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3" descr="CameraIcon.gif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20000" y="3581400"/>
              <a:ext cx="694348" cy="586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989251" y="3573958"/>
              <a:ext cx="504843" cy="751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2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67967"/>
              </p:ext>
            </p:extLst>
          </p:nvPr>
        </p:nvGraphicFramePr>
        <p:xfrm>
          <a:off x="598854" y="1219200"/>
          <a:ext cx="3429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32"/>
                <a:gridCol w="1313234"/>
                <a:gridCol w="131323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3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2400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32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200" b="0" i="1" dirty="0" smtClean="0">
                          <a:solidFill>
                            <a:schemeClr val="tx1"/>
                          </a:solidFill>
                        </a:rPr>
                        <a:t>({3})</a:t>
                      </a:r>
                      <a:endParaRPr lang="en-US" sz="3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32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({5})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400" i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4" y="3037690"/>
            <a:ext cx="3515946" cy="69611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755818"/>
            <a:ext cx="3657600" cy="1035382"/>
          </a:xfrm>
          <a:prstGeom prst="rect">
            <a:avLst/>
          </a:prstGeom>
        </p:spPr>
      </p:pic>
      <p:pic>
        <p:nvPicPr>
          <p:cNvPr id="26" name="Picture 38" descr="streetviewIco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54" y="1828800"/>
            <a:ext cx="428017" cy="45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7" descr="streetviewIco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08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54" y="2266757"/>
            <a:ext cx="428017" cy="4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59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F(\{3,4\}) = 3 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F(\{3,4\} \cup \{2\}) = 5 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usepackage{algorithm2e}&#10;\pagestyle{empty}&#10;\begin{document}&#10;\SetAlgoNoLine&#10;\DontPrintSemicolon&#10;$$&#10;F(A \cup \{v\}) -F(A) \geq F(B \cup \{v\}) - F(B)&#10;$$&#10;\end{document}"/>
  <p:tag name="IGUANATEXSIZE" val="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usepackage{algorithm2e}&#10;\pagestyle{empty}&#10;\begin{document}&#10;\SetAlgoNoLine&#10;\DontPrintSemicolon&#10;$$&#10;A \subseteq B&#10;$$&#10;\end{document}"/>
  <p:tag name="IGUANATEXSIZE" val="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usepackage{algorithm2e}&#10;\pagestyle{empty}&#10;\begin{document}&#10;\SetAlgoNoLine&#10;\DontPrintSemicolon&#10;$$&#10;v \notin B&#10;$$&#10;\end{document}"/>
  <p:tag name="IGUANATEXSIZE" val="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usepackage{algorithm2e}&#10;\pagestyle{empty}&#10;\begin{document}&#10;\SetAlgoNoLine&#10;\DontPrintSemicolon&#10;&#10;\noindent$S$: set of active cameras\\&#10;$F(S) = \text{\# people detected}$&#10;&#10;\end{document}"/>
  <p:tag name="IGUANATEXSIZE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DeclareMathOperator*{\argmax}{arg\,max}&#10;\usepackage[noend]{algorithm2e}&#10;\begin{document}&#10;\SetAlgoNoLine&#10;&#10;\begin{algorithm}[H]&#10;\For{$m=1$ to $k$}{&#10;$v^m \leftarrow \argmax_{v} F( \{ v^1, \dots, v^{m-1} \} \cup \{ v \})$&#10;}&#10;\end{algorithm}&#10;&#10;\end{document}"/>
  <p:tag name="IGUANATEXSIZE" val="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usepackage{algorithm2e}&#10;\pagestyle{empty}&#10;\begin{document}&#10;\SetAlgoNoLine&#10;\DontPrintSemicolon&#10;$$F(S_{greedy}) \geq (1 - 1/e) F(S_{OPT})$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7.9|0.8|6.2|7.5|13.3|8.5|7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DeclareMathOperator*{\argmax}{argmax}&#10;\DeclareMathOperator*{\argmin}{argmin}&#10;\DeclareMathOperator*{\Var}{Var}&#10;\newcommand{\cA}{\mathcal{A}}&#10;\newcommand{\cY}{Y}&#10;\begin{document}&#10;$$\cA^*=\argmin_{|\cA|\leq k} \max_s \Var(s\mid\cA)$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MAGNIFICATION" val="2491"/>
  <p:tag name="ORIGWIDTH" val="122"/>
  <p:tag name="PICTUREFILESIZE" val="109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8|6.5|0.1|1.2|7.7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DeclareMathOperator*{\argmax}{argmax}&#10;\DeclareMathOperator*{\argmin}{argmin}&#10;\DeclareMathOperator*{\Var}{Var}&#10;\newcommand{\cA}{\mathcal{A}}&#10;\newcommand{\cY}{Y}&#10;\begin{document}&#10;$$=\argmax_{|\cA|\leq k} \min_s \Var(s)-\Var(s\mid\cA)$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MAGNIFICATION" val="2491"/>
  <p:tag name="ORIGWIDTH" val="147"/>
  <p:tag name="PICTUREFILESIZE" val="1196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6.9|5.2|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29|6.2|5.1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F : 2^{V} \rightarrow \mathbb{R} 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DeclareMathOperator*{\argmax}{arg\,max}&#10;\begin{document}&#10;\[&#10;S^* = \argmax_{|S| \leq k}F(S)&#10;\]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DeclareMathOperator*{\argmax}{arg\,max}&#10;\begin{document}&#10;$S = \{ v^1, \dots , v^k \}$&#10;\end{document}"/>
  <p:tag name="IGUANATEXSIZE" val="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usepackage{algorithm2e}&#10;\pagestyle{empty}&#10;\begin{document}&#10;\SetAlgoNoLine&#10;\DontPrintSemicolon&#10;&#10;\noindent$S$: set of $k=2$ active cameras\\&#10;$F(S) = \text{\# people detected}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F(\{1,3,4\}) = 4 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F(\{1,3,4\} \cup \{2\}) = 5 $&#10;&#10;\end{document}"/>
  <p:tag name="IGUANATEXSIZE" val="28"/>
</p:tagLst>
</file>

<file path=ppt/theme/theme1.xml><?xml version="1.0" encoding="utf-8"?>
<a:theme xmlns:a="http://schemas.openxmlformats.org/drawingml/2006/main" name="1_select-template-1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FFFFFF"/>
      </a:accent1>
      <a:accent2>
        <a:srgbClr val="FFCF01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B01"/>
      </a:accent6>
      <a:hlink>
        <a:srgbClr val="FF0000"/>
      </a:hlink>
      <a:folHlink>
        <a:srgbClr val="3333CC"/>
      </a:folHlink>
    </a:clrScheme>
    <a:fontScheme name="1_select-template-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</a:defRPr>
        </a:defPPr>
      </a:lstStyle>
    </a:lnDef>
  </a:objectDefaults>
  <a:extraClrSchemeLst>
    <a:extraClrScheme>
      <a:clrScheme name="1_select-template-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lect-template-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lect-template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lect-template-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lect-template-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lect-template-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lect-template-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75950</TotalTime>
  <Words>1249</Words>
  <Application>Microsoft Macintosh PowerPoint</Application>
  <PresentationFormat>On-screen Show (4:3)</PresentationFormat>
  <Paragraphs>237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1_select-template-1</vt:lpstr>
      <vt:lpstr>PowerPoint Presentation</vt:lpstr>
      <vt:lpstr>Motivation</vt:lpstr>
      <vt:lpstr>PowerPoint Presentation</vt:lpstr>
      <vt:lpstr>PowerPoint Presentation</vt:lpstr>
      <vt:lpstr>PowerPoint Presentation</vt:lpstr>
      <vt:lpstr>Greedy algorithm</vt:lpstr>
      <vt:lpstr>Sensing in Adversarial Environments</vt:lpstr>
      <vt:lpstr>Deterministic minimax solution</vt:lpstr>
      <vt:lpstr>Disadvantage of minimax approach</vt:lpstr>
      <vt:lpstr>The randomized sensing problem</vt:lpstr>
      <vt:lpstr>Existing approaches</vt:lpstr>
      <vt:lpstr>Randomized sensing</vt:lpstr>
      <vt:lpstr>Equivalent problem: Finding q*</vt:lpstr>
      <vt:lpstr>The RSense algorithm</vt:lpstr>
      <vt:lpstr>Performance guarantee</vt:lpstr>
      <vt:lpstr>Handling more general constraints</vt:lpstr>
      <vt:lpstr>Example: Lake monitoring</vt:lpstr>
      <vt:lpstr>Experimental results</vt:lpstr>
      <vt:lpstr>Running time</vt:lpstr>
      <vt:lpstr>pSPIEL Results: Search &amp; Rescue</vt:lpstr>
      <vt:lpstr>Experimental results</vt:lpstr>
      <vt:lpstr>Worst- vs. average case</vt:lpstr>
      <vt:lpstr>Tradeoff results</vt:lpstr>
      <vt:lpstr>Conclusions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Observations against Adversarial Objectives</dc:title>
  <dc:creator>Andreas Krause</dc:creator>
  <cp:lastModifiedBy>Andreas Krause</cp:lastModifiedBy>
  <cp:revision>612</cp:revision>
  <dcterms:created xsi:type="dcterms:W3CDTF">2007-11-26T18:56:27Z</dcterms:created>
  <dcterms:modified xsi:type="dcterms:W3CDTF">2011-08-31T19:03:09Z</dcterms:modified>
</cp:coreProperties>
</file>