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4" r:id="rId13"/>
    <p:sldId id="268" r:id="rId14"/>
    <p:sldId id="270" r:id="rId15"/>
    <p:sldId id="271" r:id="rId16"/>
    <p:sldId id="274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E680-2040-3338-EF01-C3E612E3F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88AD-57ED-E9A8-5FE0-141488CB8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0815-AF88-808D-319C-799D3736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C398-5BF0-5C56-4803-FC82B79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63CB-390D-0D5F-E375-D2C8C159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4D18-7A8E-1104-147C-DEF0516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9E9C2-F9F6-013A-97D1-2782653D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4D65-577C-004F-4123-C94D5DF4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A674D-826E-4808-E939-10C248DA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CBA7-212D-ABE1-E29E-EA51D259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8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F9494-A093-0BAF-727A-1A3F87607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8C675-FFF9-FB7D-7B0D-353B04EB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6F6CF-6763-6D08-D075-E3BDAB86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F6B6-6247-B1BA-81A5-8CFB8016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45056-2919-9378-9003-7AA66C49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09D0-A068-633E-F670-E43DD83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5985-5DE6-5090-E0F3-0C03FDC7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052E-6264-BF3F-96FE-BCD9C822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D10A-668E-4BF8-AAF6-7576BF8F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F54C-F8A3-8961-D6F7-62E79C59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918B-9238-F86B-0871-95A73D84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CF475-C8B3-A653-54B9-330F3734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F33DF-0DCE-B198-35DD-6FB983F3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18D3-5131-7416-8A16-EF22AD53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ECDAC-4C05-5AC6-5F2D-F2ED954E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8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64CA-E70C-1EE4-4B3C-18715A90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0B58-C709-5DB6-93F5-B0E4FC3D5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76DA-760B-422D-97E3-FF6C8CA2C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A58B9-FED0-50C0-CACF-E85FDA00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752DC-E0CB-D46A-9333-CFB1DB01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54E2C-5028-9BB5-05B9-88C592A4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CC8-5B57-7644-7298-0D699AD7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D5E2-5080-4630-F66C-FF81D8AB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99DBC-234C-A5E8-7F7A-386F61208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7F498-CA12-2DFB-2D47-F887322AB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1A21D-BFA3-9105-B1B3-12F270F62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DC676-8D58-76D2-9E4D-B83B89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8852B-F75D-5576-44B5-216D96E9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F7365-1A17-49D8-40ED-902C5E9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0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B6D0-413E-ABA7-5886-66136471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83656-E167-8B9F-E1BB-553514E3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E0AC-ABAD-FA5F-5F8C-7145F5FC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290D3-457A-2765-3C77-E5A52456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7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22847-A0BA-22A7-E7C3-718F57CE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69BAC-EDEB-E74F-03C6-5C5FB220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A014-DE29-38BF-3F42-66E8D92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2107-FBB1-C011-A3BE-FD74E356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4F0D-ADEC-3E73-B86B-049A87CC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B693-AF6D-22C5-9F96-836200F48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D64E-EFAE-653F-1F3C-87FBB6D1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6288-0D00-1713-F370-92B16507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EAEE-6EAC-A5C3-8906-3777DD84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8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A873-985B-64B9-1C4D-1F151B0D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97B35-1A06-CDF0-7C6B-DCCA8CB68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C69C8-D38B-1271-001E-8F09F21C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E24EE-2B74-A52D-559C-51F85AD1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7F3F-5245-51D2-1E87-D7538F04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EF299-ACB3-B4C6-6D2C-6401A58D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EDAC4-BA9A-66EE-CBA8-F2A905AA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4D5F-D999-3DDB-0E93-B7E99845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CCFA-D971-4AC1-54CB-B694CAF06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036CF-6283-41C3-8CD3-B9C548015B3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E9471-94D3-F839-4672-0B77E6C9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C717-7840-69F1-0382-3879F24CB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8F3E-FF44-4541-B610-3724E4E27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slavtushev.medium.com/does-my-sample-have-to-be-normally-distributed-for-a-t-test-7ee91aaaca2a" TargetMode="External"/><Relationship Id="rId2" Type="http://schemas.openxmlformats.org/officeDocument/2006/relationships/hyperlink" Target="https://mattblackwell.github.io/gov2002-book/03_asymptotic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AD8-CC09-DABC-10F9-674F76D32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law of large number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central limit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CD0BB-1344-7E32-BCF3-B5D599474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GradQuant</a:t>
            </a:r>
            <a:r>
              <a:rPr lang="en-US" dirty="0"/>
              <a:t> Workshop Fall23</a:t>
            </a:r>
          </a:p>
        </p:txBody>
      </p:sp>
    </p:spTree>
    <p:extLst>
      <p:ext uri="{BB962C8B-B14F-4D97-AF65-F5344CB8AC3E}">
        <p14:creationId xmlns:p14="http://schemas.microsoft.com/office/powerpoint/2010/main" val="224542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1C9C-A22C-DA2C-3BDB-69FEA1E4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8AA717-07A1-F30D-4AE9-FD6CAF03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85280-3D40-5AC0-CF54-FABCFC65B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99" y="1113126"/>
            <a:ext cx="8022737" cy="54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4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37E-32CF-61A8-D3AA-367F5081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4A8D36-857D-A733-4620-E7C48C18B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508" y="951201"/>
            <a:ext cx="5967309" cy="5040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A220F-5F8B-23CB-374F-AF782A7F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51201"/>
            <a:ext cx="4333443" cy="45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3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FE78-08C2-3C00-5DC2-4D77FFFFB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Why CLT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929E-D5B6-8C69-44CC-E8D65CF7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T-test are not valid when the data are nonnormally distributed? </a:t>
            </a:r>
          </a:p>
          <a:p>
            <a:r>
              <a:rPr lang="en-US" dirty="0"/>
              <a:t>What is your sample size?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3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04B4-C15B-2980-CBD0-5BAB3E2D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63B52-90C4-5D32-70E7-867439F64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955"/>
            <a:ext cx="10515600" cy="2689660"/>
          </a:xfrm>
        </p:spPr>
      </p:pic>
    </p:spTree>
    <p:extLst>
      <p:ext uri="{BB962C8B-B14F-4D97-AF65-F5344CB8AC3E}">
        <p14:creationId xmlns:p14="http://schemas.microsoft.com/office/powerpoint/2010/main" val="75548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B1A7-4008-990A-C06C-2612CF5E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735"/>
          </a:xfrm>
        </p:spPr>
        <p:txBody>
          <a:bodyPr/>
          <a:lstStyle/>
          <a:p>
            <a:r>
              <a:rPr lang="en-US" dirty="0"/>
              <a:t> The law of large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FAC1C-19E0-510C-2F5F-28D1E92BE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83" y="1655029"/>
            <a:ext cx="10515600" cy="14543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C2EB5-60F4-D524-EF93-C413E9E3B716}"/>
              </a:ext>
            </a:extLst>
          </p:cNvPr>
          <p:cNvSpPr txBox="1"/>
          <p:nvPr/>
        </p:nvSpPr>
        <p:spPr>
          <a:xfrm>
            <a:off x="961545" y="3429000"/>
            <a:ext cx="9913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WLLN: The sample mean gets closer to the population mean as N goes to infinity. </a:t>
            </a:r>
          </a:p>
          <a:p>
            <a:r>
              <a:rPr lang="en-US" dirty="0"/>
              <a:t>(The probability of the sample mean being close to the population mean converges to 1) </a:t>
            </a:r>
          </a:p>
        </p:txBody>
      </p:sp>
    </p:spTree>
    <p:extLst>
      <p:ext uri="{BB962C8B-B14F-4D97-AF65-F5344CB8AC3E}">
        <p14:creationId xmlns:p14="http://schemas.microsoft.com/office/powerpoint/2010/main" val="363982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7055-9EC7-CB67-4974-82F68528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87"/>
          </a:xfrm>
        </p:spPr>
        <p:txBody>
          <a:bodyPr>
            <a:normAutofit fontScale="90000"/>
          </a:bodyPr>
          <a:lstStyle/>
          <a:p>
            <a:r>
              <a:rPr lang="en-US" dirty="0"/>
              <a:t>Consistency of estimators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69F82-9E31-6078-5E20-9A6FE81A6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1398150"/>
            <a:ext cx="10515600" cy="1504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AFC187-CDB2-49C3-3801-F2C10B2B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" y="2902677"/>
            <a:ext cx="10640291" cy="363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4FE0-65C3-FEE8-6AB7-1E8345B7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LLN: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1CF7-B215-A25E-1231-438BDA4B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 in probability and the law of large numbers are beneficial for understanding how our estimators will (or will not) collapse to their </a:t>
            </a:r>
            <a:r>
              <a:rPr lang="en-US" dirty="0" err="1"/>
              <a:t>estimand</a:t>
            </a:r>
            <a:r>
              <a:rPr lang="en-US" dirty="0"/>
              <a:t> as the sample size increases. But what about the shape of the sampling distribution of our estimators? </a:t>
            </a:r>
          </a:p>
          <a:p>
            <a:r>
              <a:rPr lang="en-US" dirty="0"/>
              <a:t>If it’s a normal distribution, what is mean and </a:t>
            </a:r>
            <a:r>
              <a:rPr lang="en-US" dirty="0" err="1"/>
              <a:t>sd</a:t>
            </a:r>
            <a:r>
              <a:rPr lang="en-US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58093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61E7-E746-2CF1-00DB-04647C60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E8AB2-F01D-945B-4AE2-845F22734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983" y="2776809"/>
            <a:ext cx="10515600" cy="2982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F4817-ED97-8389-223A-9225A55A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35" y="5650746"/>
            <a:ext cx="3162300" cy="904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2ABF59-7397-B5D7-0245-94DB3D38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50" y="1207254"/>
            <a:ext cx="9293802" cy="15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2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CF1F-AD18-175C-B4AA-324FF5C8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255"/>
          </a:xfrm>
        </p:spPr>
        <p:txBody>
          <a:bodyPr/>
          <a:lstStyle/>
          <a:p>
            <a:r>
              <a:rPr lang="en-US" dirty="0"/>
              <a:t>Hypothesis Test (Again)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1E2FB6-C0F8-C49C-ACB4-0F4E69063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061" y="2207563"/>
            <a:ext cx="6813196" cy="435133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18F4E4-F096-A4BB-CB82-D7FBF6F7A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40" y="1164380"/>
            <a:ext cx="3585238" cy="8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6208-7C05-C6E4-0ABE-13F266D9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569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B8C7-D734-34BC-524C-50621C368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087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https://mattblackwell.github.io/gov2002-book/03_asymptotics.html</a:t>
            </a:r>
            <a:endParaRPr lang="en-US" dirty="0"/>
          </a:p>
          <a:p>
            <a:r>
              <a:rPr lang="en-US" dirty="0">
                <a:hlinkClick r:id="rId3"/>
              </a:rPr>
              <a:t>https://miroslavtushev.medium.com/does-my-sample-have-to-be-normally-distributed-for-a-t-test-7ee91aaaca2a</a:t>
            </a:r>
            <a:endParaRPr lang="en-US" dirty="0"/>
          </a:p>
          <a:p>
            <a:r>
              <a:rPr lang="en-US" dirty="0"/>
              <a:t>https://statisticsbyjim.com/basics/central-limit-theorem</a:t>
            </a:r>
          </a:p>
        </p:txBody>
      </p:sp>
    </p:spTree>
    <p:extLst>
      <p:ext uri="{BB962C8B-B14F-4D97-AF65-F5344CB8AC3E}">
        <p14:creationId xmlns:p14="http://schemas.microsoft.com/office/powerpoint/2010/main" val="18073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8EB-F2E3-B379-A06F-96FED5C3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/>
          <a:lstStyle/>
          <a:p>
            <a:r>
              <a:rPr lang="en-US" dirty="0"/>
              <a:t>Why T-test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F415-1965-B72B-1A19-D3110168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471FE0-692E-238B-96D8-38AE0018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17294"/>
          <a:stretch>
            <a:fillRect/>
          </a:stretch>
        </p:blipFill>
        <p:spPr bwMode="auto">
          <a:xfrm>
            <a:off x="1662528" y="1652443"/>
            <a:ext cx="7867360" cy="436989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69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E9CF-EB49-878A-E4E2-BDED425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84"/>
          </a:xfrm>
        </p:spPr>
        <p:txBody>
          <a:bodyPr/>
          <a:lstStyle/>
          <a:p>
            <a:r>
              <a:rPr lang="en-US" dirty="0"/>
              <a:t>T-Test or ANOVA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0C878-8F08-ACE4-4D85-2A3D9056A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1478"/>
            <a:ext cx="8125691" cy="54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6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A19F-DFBD-314D-32E3-6086863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en-US" dirty="0"/>
              <a:t>However…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67A23-06D9-8ECF-FAEA-145D015CB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18" y="900546"/>
            <a:ext cx="6162900" cy="55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8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5024-086E-BD34-0143-0B72B17A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9" y="1555909"/>
            <a:ext cx="10515600" cy="5647457"/>
          </a:xfrm>
        </p:spPr>
        <p:txBody>
          <a:bodyPr/>
          <a:lstStyle/>
          <a:p>
            <a:r>
              <a:rPr lang="en-US" dirty="0"/>
              <a:t>The samples do not have to be normally distributed, given a sufficient sample size.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T- Test: parameter of interest is the mean (or…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Central Limit Theorem: given a sufficiently large sample size, the </a:t>
            </a:r>
            <a:r>
              <a:rPr lang="en-US" b="1" dirty="0"/>
              <a:t>sampling distribution </a:t>
            </a:r>
            <a:r>
              <a:rPr lang="en-US" dirty="0"/>
              <a:t>of the mean for a variable will approximate a normal distribution regardless of that variable’s distribution in the population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16DEE5-7732-68BA-12C1-34FBB22A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en-US" dirty="0"/>
              <a:t>CLT: </a:t>
            </a:r>
          </a:p>
        </p:txBody>
      </p:sp>
    </p:spTree>
    <p:extLst>
      <p:ext uri="{BB962C8B-B14F-4D97-AF65-F5344CB8AC3E}">
        <p14:creationId xmlns:p14="http://schemas.microsoft.com/office/powerpoint/2010/main" val="111629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7D48-7C49-9E42-8269-1B288B14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599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the Variable in the Population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48B1C-4B48-E508-B11B-8C58A9B38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544" y="954240"/>
            <a:ext cx="5980130" cy="25551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78674-1726-E7A4-D7E4-C9876127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65" y="3717206"/>
            <a:ext cx="6468687" cy="26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BA49-3587-9333-C77A-649E69B8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80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 Distribution of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F367-6632-151F-C1F1-02B55153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02" y="1207254"/>
            <a:ext cx="10515600" cy="4351338"/>
          </a:xfrm>
        </p:spPr>
        <p:txBody>
          <a:bodyPr/>
          <a:lstStyle/>
          <a:p>
            <a:r>
              <a:rPr lang="en-US" dirty="0"/>
              <a:t>you perform a study once, and you might calculate the mean of that one sample (n=500)</a:t>
            </a:r>
          </a:p>
          <a:p>
            <a:r>
              <a:rPr lang="en-US" dirty="0"/>
              <a:t>imagine that you repeat the study many times and collect the same sample size (n=500) for each one </a:t>
            </a:r>
          </a:p>
          <a:p>
            <a:r>
              <a:rPr lang="en-US" dirty="0"/>
              <a:t>Then, you calculate the mean for each of these samples and graph them on a histogram</a:t>
            </a:r>
          </a:p>
          <a:p>
            <a:r>
              <a:rPr lang="en-US" dirty="0"/>
              <a:t>The histogram displays the distribution of sample means</a:t>
            </a:r>
          </a:p>
        </p:txBody>
      </p:sp>
    </p:spTree>
    <p:extLst>
      <p:ext uri="{BB962C8B-B14F-4D97-AF65-F5344CB8AC3E}">
        <p14:creationId xmlns:p14="http://schemas.microsoft.com/office/powerpoint/2010/main" val="266325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323F-1037-6552-3E46-FCE9BADE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666"/>
          </a:xfrm>
        </p:spPr>
        <p:txBody>
          <a:bodyPr/>
          <a:lstStyle/>
          <a:p>
            <a:r>
              <a:rPr lang="en-US" dirty="0"/>
              <a:t>How large does the sample size have to be?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2775-F395-43C7-48F1-52AAB6F1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size of 30 is sufficient for most distribution</a:t>
            </a:r>
          </a:p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80454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70B3-5C12-BE27-625B-5AF485E5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58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52503-799C-D6E6-0EAC-DB7EB1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403062"/>
            <a:ext cx="4530437" cy="4351338"/>
          </a:xfrm>
        </p:spPr>
        <p:txBody>
          <a:bodyPr/>
          <a:lstStyle/>
          <a:p>
            <a:r>
              <a:rPr lang="en-US" dirty="0"/>
              <a:t>the population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AE270-0760-08FA-9DDF-CD7551DD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2" y="2123613"/>
            <a:ext cx="4181944" cy="389347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8F70F4-8CF4-4970-FD54-776B7240F857}"/>
              </a:ext>
            </a:extLst>
          </p:cNvPr>
          <p:cNvSpPr txBox="1">
            <a:spLocks/>
          </p:cNvSpPr>
          <p:nvPr/>
        </p:nvSpPr>
        <p:spPr>
          <a:xfrm>
            <a:off x="6276109" y="1403062"/>
            <a:ext cx="45304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sampling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3230CC-80DD-CE59-F30D-96480CBA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09" y="2123613"/>
            <a:ext cx="4599709" cy="3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0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361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law of large number  and  central limit theorem</vt:lpstr>
      <vt:lpstr>Why T-test  </vt:lpstr>
      <vt:lpstr>T-Test or ANOVA</vt:lpstr>
      <vt:lpstr>However…</vt:lpstr>
      <vt:lpstr>CLT: </vt:lpstr>
      <vt:lpstr>Distribution of the Variable in the Population</vt:lpstr>
      <vt:lpstr>Sampling Distribution of the Mean</vt:lpstr>
      <vt:lpstr>How large does the sample size have to be? </vt:lpstr>
      <vt:lpstr>Example 1 </vt:lpstr>
      <vt:lpstr>Hypothesis Tests </vt:lpstr>
      <vt:lpstr>PowerPoint Presentation</vt:lpstr>
      <vt:lpstr>Why CLT is important</vt:lpstr>
      <vt:lpstr>PowerPoint Presentation</vt:lpstr>
      <vt:lpstr> The law of large numbers</vt:lpstr>
      <vt:lpstr>Consistency of estimators</vt:lpstr>
      <vt:lpstr>LLN: Summary </vt:lpstr>
      <vt:lpstr>Back to CLT</vt:lpstr>
      <vt:lpstr>Hypothesis Test (Again)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large number  and  central limit theorem</dc:title>
  <dc:creator>Ligeer Ce</dc:creator>
  <cp:lastModifiedBy>Ligeer Ce</cp:lastModifiedBy>
  <cp:revision>9</cp:revision>
  <dcterms:created xsi:type="dcterms:W3CDTF">2023-11-28T19:08:05Z</dcterms:created>
  <dcterms:modified xsi:type="dcterms:W3CDTF">2023-11-28T22:03:13Z</dcterms:modified>
</cp:coreProperties>
</file>