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595" r:id="rId3"/>
    <p:sldId id="317" r:id="rId4"/>
    <p:sldId id="596" r:id="rId5"/>
    <p:sldId id="535" r:id="rId6"/>
    <p:sldId id="597" r:id="rId7"/>
    <p:sldId id="438" r:id="rId8"/>
    <p:sldId id="601" r:id="rId9"/>
    <p:sldId id="297" r:id="rId10"/>
    <p:sldId id="598" r:id="rId11"/>
    <p:sldId id="599" r:id="rId12"/>
    <p:sldId id="602" r:id="rId13"/>
    <p:sldId id="606" r:id="rId14"/>
    <p:sldId id="603" r:id="rId15"/>
    <p:sldId id="266" r:id="rId16"/>
    <p:sldId id="304" r:id="rId17"/>
    <p:sldId id="303" r:id="rId18"/>
    <p:sldId id="299" r:id="rId19"/>
    <p:sldId id="300" r:id="rId20"/>
    <p:sldId id="386" r:id="rId21"/>
    <p:sldId id="301" r:id="rId22"/>
    <p:sldId id="306" r:id="rId23"/>
    <p:sldId id="316" r:id="rId24"/>
    <p:sldId id="528" r:id="rId25"/>
    <p:sldId id="524" r:id="rId26"/>
    <p:sldId id="449" r:id="rId27"/>
    <p:sldId id="448" r:id="rId28"/>
    <p:sldId id="441" r:id="rId29"/>
    <p:sldId id="442" r:id="rId30"/>
    <p:sldId id="443" r:id="rId31"/>
    <p:sldId id="529" r:id="rId32"/>
    <p:sldId id="570" r:id="rId33"/>
    <p:sldId id="530" r:id="rId34"/>
    <p:sldId id="571" r:id="rId35"/>
    <p:sldId id="518" r:id="rId36"/>
    <p:sldId id="474" r:id="rId37"/>
    <p:sldId id="562" r:id="rId38"/>
    <p:sldId id="563" r:id="rId39"/>
    <p:sldId id="564" r:id="rId40"/>
    <p:sldId id="565" r:id="rId41"/>
    <p:sldId id="566" r:id="rId42"/>
    <p:sldId id="607" r:id="rId43"/>
    <p:sldId id="554" r:id="rId44"/>
    <p:sldId id="555" r:id="rId45"/>
    <p:sldId id="556" r:id="rId46"/>
    <p:sldId id="586" r:id="rId47"/>
    <p:sldId id="363" r:id="rId48"/>
    <p:sldId id="587" r:id="rId49"/>
    <p:sldId id="588" r:id="rId50"/>
    <p:sldId id="589" r:id="rId51"/>
    <p:sldId id="365" r:id="rId52"/>
    <p:sldId id="491" r:id="rId53"/>
    <p:sldId id="590" r:id="rId54"/>
    <p:sldId id="604" r:id="rId55"/>
    <p:sldId id="605" r:id="rId56"/>
    <p:sldId id="608" r:id="rId57"/>
    <p:sldId id="572" r:id="rId5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20" y="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0A665-67B4-4D70-AB61-F5C44CD8B2F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0C28-5BFF-4A40-9E89-C7F2005A2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0FE7F-0820-4EAB-B699-DE51DA0E0C4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D5226-7923-4B58-9FA0-72404176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226-7923-4B58-9FA0-724041760E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226-7923-4B58-9FA0-724041760E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226-7923-4B58-9FA0-724041760E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226-7923-4B58-9FA0-724041760E9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226-7923-4B58-9FA0-724041760E9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226-7923-4B58-9FA0-724041760E9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226-7923-4B58-9FA0-724041760E9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0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226-7923-4B58-9FA0-724041760E9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2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2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0439-B88C-4677-823D-544E3C97A10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E113-6106-41EE-8623-706087A0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6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44.png"/><Relationship Id="rId7" Type="http://schemas.openxmlformats.org/officeDocument/2006/relationships/image" Target="../media/image21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6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6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hsievertsen.shinyapps.io/twowayfedecomp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ixtape.scunning.com/references.html#ref-Card1994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219201"/>
            <a:ext cx="8839200" cy="147002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Inference: What's Trending in Difference-in-Differences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52800"/>
            <a:ext cx="6400800" cy="2895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GradQuant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 Riverside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May02, 2023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4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92D1-20E3-5703-B3A0-C5EB0659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Parallel Trends Assumption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95685-57E2-8E0A-3480-CF250A8DFB15}"/>
              </a:ext>
            </a:extLst>
          </p:cNvPr>
          <p:cNvSpPr txBox="1"/>
          <p:nvPr/>
        </p:nvSpPr>
        <p:spPr>
          <a:xfrm>
            <a:off x="303511" y="1295400"/>
            <a:ext cx="11457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parallel trends assumption says that,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no treatment had occurred,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difference between the treated group and the untreated group would have stayed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same in the post-treatment period as it was in the pre-treatment period.</a:t>
            </a:r>
          </a:p>
          <a:p>
            <a:endParaRPr lang="en-US" sz="2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Parallel trends is inherently unobservable. </a:t>
            </a:r>
          </a:p>
          <a:p>
            <a:r>
              <a:rPr lang="en-US" sz="2400" dirty="0"/>
              <a:t>It’s about the counterfactual of what would have happened if treatment had not occurred.</a:t>
            </a:r>
          </a:p>
        </p:txBody>
      </p:sp>
    </p:spTree>
    <p:extLst>
      <p:ext uri="{BB962C8B-B14F-4D97-AF65-F5344CB8AC3E}">
        <p14:creationId xmlns:p14="http://schemas.microsoft.com/office/powerpoint/2010/main" val="108637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1AE3-3DCC-43D5-E70B-1BEC2E72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Raw Data Prior Trends</a:t>
            </a:r>
          </a:p>
        </p:txBody>
      </p:sp>
      <p:pic>
        <p:nvPicPr>
          <p:cNvPr id="1026" name="Picture 2" descr="Two graphs, one of which shows treated and control groups that, while one is higher than the other, the gap between them stays constant in the pre-treatment period. In the other graph, the gap grows smaller in the pre-treatment period.">
            <a:extLst>
              <a:ext uri="{FF2B5EF4-FFF2-40B4-BE49-F238E27FC236}">
                <a16:creationId xmlns:a16="http://schemas.microsoft.com/office/drawing/2014/main" id="{E8A26CE6-320B-61B7-1D02-FD39FB581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9906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2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D906-881D-98E5-9260-64FA3760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130C9-D877-A1EE-F634-85E4BC4E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7851758" cy="1755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EB1EC-CBE0-CE36-7C20-3BC32C6796A8}"/>
              </a:ext>
            </a:extLst>
          </p:cNvPr>
          <p:cNvSpPr txBox="1"/>
          <p:nvPr/>
        </p:nvSpPr>
        <p:spPr>
          <a:xfrm>
            <a:off x="381000" y="2438400"/>
            <a:ext cx="1158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periods before the treatment, and T2 periods afterwards. Beta_0 is set as reference.</a:t>
            </a:r>
          </a:p>
          <a:p>
            <a:endParaRPr lang="en-US" dirty="0"/>
          </a:p>
          <a:p>
            <a:r>
              <a:rPr lang="en-US" dirty="0"/>
              <a:t>First, Beta_ –T1 to Beta_-1 should be close to zero (and insignificant, if doing statistical significance testing). </a:t>
            </a:r>
          </a:p>
          <a:p>
            <a:endParaRPr lang="en-US" dirty="0"/>
          </a:p>
          <a:p>
            <a:r>
              <a:rPr lang="en-US" dirty="0"/>
              <a:t>Second, the after-treatment coefficients , Beta_ 1 to Beta_T2 show the difference-in-difference estimated effect in the relevant period: the effect one period after treatment is Beta_1 , and so on.</a:t>
            </a:r>
          </a:p>
        </p:txBody>
      </p:sp>
    </p:spTree>
    <p:extLst>
      <p:ext uri="{BB962C8B-B14F-4D97-AF65-F5344CB8AC3E}">
        <p14:creationId xmlns:p14="http://schemas.microsoft.com/office/powerpoint/2010/main" val="108475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75B-8E62-7363-1FD8-14CC7023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Event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F2F4E-60C5-38DE-3B47-D1A96BDE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72680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5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B60B-4459-40BF-F8A5-ACE20BB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of Medicaid (Miller)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9D6424-B09F-1D92-1409-E32F572BC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3783"/>
            <a:ext cx="6591300" cy="50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9AE852-D515-F8F4-7CA4-05178EF0129A}"/>
              </a:ext>
            </a:extLst>
          </p:cNvPr>
          <p:cNvSpPr txBox="1"/>
          <p:nvPr/>
        </p:nvSpPr>
        <p:spPr>
          <a:xfrm>
            <a:off x="152400" y="1828800"/>
            <a:ext cx="6164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pre-treatment coefficients are nearly on the zero line itself. </a:t>
            </a:r>
          </a:p>
          <a:p>
            <a:r>
              <a:rPr lang="en-US" dirty="0"/>
              <a:t>their standard errors are very small</a:t>
            </a:r>
          </a:p>
          <a:p>
            <a:endParaRPr lang="en-US" dirty="0"/>
          </a:p>
          <a:p>
            <a:r>
              <a:rPr lang="en-US" dirty="0"/>
              <a:t> Post-treatment, the probability that someone </a:t>
            </a:r>
          </a:p>
          <a:p>
            <a:r>
              <a:rPr lang="en-US" dirty="0"/>
              <a:t>becomes eligible for Medicaid immediately</a:t>
            </a:r>
          </a:p>
          <a:p>
            <a:r>
              <a:rPr lang="en-US" dirty="0"/>
              <a:t> shoots up to 0.4 , the authors can rule out effects </a:t>
            </a:r>
          </a:p>
          <a:p>
            <a:r>
              <a:rPr lang="en-US" dirty="0"/>
              <a:t>as low as 0.3 to 0.35.</a:t>
            </a:r>
          </a:p>
        </p:txBody>
      </p:sp>
    </p:spTree>
    <p:extLst>
      <p:ext uri="{BB962C8B-B14F-4D97-AF65-F5344CB8AC3E}">
        <p14:creationId xmlns:p14="http://schemas.microsoft.com/office/powerpoint/2010/main" val="340050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Stagger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Variation in 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 turns on at different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  <a:blipFill>
                <a:blip r:embed="rId2"/>
                <a:stretch>
                  <a:fillRect l="-1852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Timing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33511"/>
            <a:ext cx="8229600" cy="60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turns on at different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Federalism (at least 25 countries)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0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turns on at different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Federalism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Case-by-case judicial enforcement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84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turns on at different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Federalism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Case-by-case judicial enforcement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Sub-federal funding process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2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00E1-9C31-DC17-562A-14FFABD7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7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Credits: </a:t>
            </a:r>
          </a:p>
          <a:p>
            <a:pPr marL="0" indent="0">
              <a:buNone/>
            </a:pPr>
            <a:r>
              <a:rPr lang="en-US" dirty="0" err="1"/>
              <a:t>DiD</a:t>
            </a:r>
            <a:r>
              <a:rPr lang="en-US" dirty="0"/>
              <a:t> Reading Group </a:t>
            </a:r>
          </a:p>
          <a:p>
            <a:pPr marL="0" indent="0">
              <a:buNone/>
            </a:pPr>
            <a:r>
              <a:rPr lang="en-US" dirty="0"/>
              <a:t>Andrew Goodman-Bacon</a:t>
            </a:r>
          </a:p>
          <a:p>
            <a:pPr marL="0" indent="0">
              <a:buNone/>
            </a:pPr>
            <a:r>
              <a:rPr lang="en-US" dirty="0"/>
              <a:t>Scott Cunningham</a:t>
            </a:r>
          </a:p>
          <a:p>
            <a:pPr marL="0" indent="0">
              <a:buNone/>
            </a:pPr>
            <a:r>
              <a:rPr lang="en-US" dirty="0"/>
              <a:t>Nick Huntington-Klein</a:t>
            </a:r>
          </a:p>
          <a:p>
            <a:pPr marL="0" indent="0">
              <a:buNone/>
            </a:pPr>
            <a:r>
              <a:rPr lang="en-US" dirty="0"/>
              <a:t>Hans H. </a:t>
            </a:r>
            <a:r>
              <a:rPr lang="en-US" dirty="0" err="1"/>
              <a:t>Sievertsen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many other researchers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0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turns on at different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Federalism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Case-by-case judicial enforcement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Sub-federal funding process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disasters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14401"/>
                <a:ext cx="8229600" cy="5211763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9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14400"/>
                <a:ext cx="86106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turns on at different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Federalism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Case-by-case judicial enforcement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Sub-federal funding process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disasters</a:t>
                </a:r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2014/2015 AER/QJE/JPE/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ReStud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/JHE/JDE </a:t>
                </a:r>
              </a:p>
              <a:p>
                <a:pPr marL="0" indent="0" algn="ctr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published 93 DD papers:</a:t>
                </a:r>
              </a:p>
              <a:p>
                <a:pPr marL="0" indent="0" algn="ctr">
                  <a:buNone/>
                </a:pPr>
                <a:endPara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49% had timing variation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14400"/>
                <a:ext cx="8610600" cy="5867400"/>
              </a:xfrm>
              <a:blipFill>
                <a:blip r:embed="rId2"/>
                <a:stretch>
                  <a:fillRect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Fixed Effects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62102" y="3124201"/>
                <a:ext cx="9143999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3124201"/>
                <a:ext cx="9143999" cy="519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2116292" y="3643446"/>
            <a:ext cx="7713508" cy="840687"/>
            <a:chOff x="592292" y="1738445"/>
            <a:chExt cx="7713508" cy="840687"/>
          </a:xfrm>
        </p:grpSpPr>
        <p:sp>
          <p:nvSpPr>
            <p:cNvPr id="4" name="TextBox 3"/>
            <p:cNvSpPr txBox="1"/>
            <p:nvPr/>
          </p:nvSpPr>
          <p:spPr>
            <a:xfrm>
              <a:off x="592292" y="2209800"/>
              <a:ext cx="179632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 fixed effects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5074" y="2209800"/>
              <a:ext cx="186512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fixed effects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83671" y="2209800"/>
              <a:ext cx="192212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 dummy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905000" y="1738445"/>
              <a:ext cx="1219200" cy="3926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91000" y="1738445"/>
              <a:ext cx="0" cy="3926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791200" y="1752600"/>
              <a:ext cx="914400" cy="3072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2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2590800"/>
                <a:ext cx="8229600" cy="9144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</m:sup>
                    </m:s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2590800"/>
                <a:ext cx="8229600" cy="914400"/>
              </a:xfrm>
              <a:blipFill>
                <a:blip r:embed="rId2"/>
                <a:stretch>
                  <a:fillRect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81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</m:sup>
                    </m:s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  <a:blipFill>
                <a:blip r:embed="rId2"/>
                <a:stretch>
                  <a:fillRect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1" y="2681182"/>
                <a:ext cx="9143999" cy="595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1" y="2681182"/>
                <a:ext cx="9143999" cy="595419"/>
              </a:xfrm>
              <a:prstGeom prst="rect">
                <a:avLst/>
              </a:prstGeom>
              <a:blipFill>
                <a:blip r:embed="rId4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76400" y="2133601"/>
            <a:ext cx="546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Partial out fixed effects (Frisch-Waugh):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1" y="3393758"/>
                <a:ext cx="914399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3393758"/>
                <a:ext cx="914399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4562581"/>
            <a:ext cx="622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univariate coefficient by brute force: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82840" y="5179009"/>
                <a:ext cx="6226320" cy="1043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𝐷𝐷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num>
                      <m:den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</m:nary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acc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840" y="5179009"/>
                <a:ext cx="6226320" cy="1043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83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</m:sup>
                    </m:s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2"/>
                <a:stretch>
                  <a:fillRect b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33511"/>
            <a:ext cx="8229600" cy="60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𝒌𝑼</m:t>
                          </m:r>
                        </m:sub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𝑫𝑫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731520"/>
            <a:ext cx="8229600" cy="61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70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𝑫𝑫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52" y="762000"/>
            <a:ext cx="8229600" cy="61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Two-Group Timing-Only Estimator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</m:sup>
                    </m:sSub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2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7467"/>
          <a:stretch/>
        </p:blipFill>
        <p:spPr>
          <a:xfrm>
            <a:off x="2130552" y="1219200"/>
            <a:ext cx="8229600" cy="56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4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762000"/>
            <a:ext cx="8229600" cy="6122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8991600" y="1828800"/>
            <a:ext cx="2332095" cy="400110"/>
            <a:chOff x="723900" y="1828800"/>
            <a:chExt cx="2332095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1828800"/>
              <a:ext cx="1227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723900" y="1828800"/>
              <a:ext cx="1104900" cy="200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991600" y="3886200"/>
            <a:ext cx="2071831" cy="400110"/>
            <a:chOff x="976913" y="1752600"/>
            <a:chExt cx="2071831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2081813" y="1752600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976913" y="1861066"/>
              <a:ext cx="1113649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52600" y="838200"/>
                <a:ext cx="8382000" cy="6448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𝑀𝐼𝐷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,ℓ)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𝑀𝐼𝐷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,ℓ)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𝑃𝑅𝐸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𝑃𝑅𝐸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838200"/>
                <a:ext cx="8382000" cy="644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0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19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Difference-in-Differences?</a:t>
            </a:r>
          </a:p>
        </p:txBody>
      </p:sp>
    </p:spTree>
    <p:extLst>
      <p:ext uri="{BB962C8B-B14F-4D97-AF65-F5344CB8AC3E}">
        <p14:creationId xmlns:p14="http://schemas.microsoft.com/office/powerpoint/2010/main" val="3388992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62000"/>
            <a:ext cx="8229600" cy="61228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52800" y="4648200"/>
            <a:ext cx="1850706" cy="1162110"/>
            <a:chOff x="1998699" y="1459468"/>
            <a:chExt cx="1850706" cy="1162110"/>
          </a:xfrm>
        </p:grpSpPr>
        <p:sp>
          <p:nvSpPr>
            <p:cNvPr id="12" name="TextBox 11"/>
            <p:cNvSpPr txBox="1"/>
            <p:nvPr/>
          </p:nvSpPr>
          <p:spPr>
            <a:xfrm>
              <a:off x="1998699" y="2221468"/>
              <a:ext cx="1227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514600" y="1459468"/>
              <a:ext cx="1334805" cy="75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889512" y="2209800"/>
            <a:ext cx="2444488" cy="400110"/>
            <a:chOff x="1407850" y="2539916"/>
            <a:chExt cx="2444488" cy="545356"/>
          </a:xfrm>
        </p:grpSpPr>
        <p:sp>
          <p:nvSpPr>
            <p:cNvPr id="15" name="TextBox 14"/>
            <p:cNvSpPr txBox="1"/>
            <p:nvPr/>
          </p:nvSpPr>
          <p:spPr>
            <a:xfrm>
              <a:off x="1407850" y="2539916"/>
              <a:ext cx="966931" cy="545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386244" y="2724583"/>
              <a:ext cx="1466094" cy="4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76400" y="955344"/>
                <a:ext cx="8610600" cy="6448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,ℓ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𝑃𝑂𝑆𝑇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𝑃𝑂𝑆𝑇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𝑀𝐼𝐷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,ℓ)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𝑀𝐼𝐷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955344"/>
                <a:ext cx="8610600" cy="644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,ℓ</m:t>
                        </m:r>
                      </m:sup>
                    </m:sSubSup>
                  </m:oMath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</m:sup>
                    </m:s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  <a:blipFill>
                <a:blip r:embed="rId2"/>
                <a:stretch>
                  <a:fillRect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752600"/>
                <a:ext cx="11277600" cy="2088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three groups: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11277600" cy="2088392"/>
              </a:xfrm>
              <a:prstGeom prst="rect">
                <a:avLst/>
              </a:prstGeom>
              <a:blipFill>
                <a:blip r:embed="rId4"/>
                <a:stretch>
                  <a:fillRect l="-81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29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</m:sup>
                    </m:s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  <a:blipFill>
                <a:blip r:embed="rId2"/>
                <a:stretch>
                  <a:fillRect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2057400"/>
                <a:ext cx="11277600" cy="2088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three groups: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8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8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57400"/>
                <a:ext cx="11277600" cy="2088392"/>
              </a:xfrm>
              <a:prstGeom prst="rect">
                <a:avLst/>
              </a:prstGeom>
              <a:blipFill>
                <a:blip r:embed="rId4"/>
                <a:stretch>
                  <a:fillRect l="-811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28600" y="2829981"/>
            <a:ext cx="11887200" cy="3192755"/>
            <a:chOff x="228600" y="2829981"/>
            <a:chExt cx="11887200" cy="3192755"/>
          </a:xfrm>
        </p:grpSpPr>
        <p:grpSp>
          <p:nvGrpSpPr>
            <p:cNvPr id="14" name="Group 13"/>
            <p:cNvGrpSpPr/>
            <p:nvPr/>
          </p:nvGrpSpPr>
          <p:grpSpPr>
            <a:xfrm>
              <a:off x="2876227" y="2829981"/>
              <a:ext cx="7334573" cy="1143000"/>
              <a:chOff x="2876227" y="2829981"/>
              <a:chExt cx="7334573" cy="1143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095427" y="2829981"/>
                <a:ext cx="685800" cy="609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45965" y="2838773"/>
                <a:ext cx="685800" cy="609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315200" y="2838773"/>
                <a:ext cx="838200" cy="609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74748" y="2838773"/>
                <a:ext cx="838200" cy="609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4" idx="2"/>
              </p:cNvCxnSpPr>
              <p:nvPr/>
            </p:nvCxnSpPr>
            <p:spPr>
              <a:xfrm flipH="1">
                <a:off x="2876227" y="3439581"/>
                <a:ext cx="1562100" cy="533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932944" y="3436008"/>
                <a:ext cx="646" cy="533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7729258" y="3429000"/>
                <a:ext cx="646" cy="533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525572" y="3448373"/>
                <a:ext cx="685228" cy="51402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600" y="3981773"/>
              <a:ext cx="2743200" cy="204096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00" y="3981773"/>
              <a:ext cx="2743200" cy="204096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0800" y="3981773"/>
              <a:ext cx="2743200" cy="204096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2600" y="3981773"/>
              <a:ext cx="2743200" cy="204096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5799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</m:sup>
                    </m:s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  <a:blipFill>
                <a:blip r:embed="rId3"/>
                <a:stretch>
                  <a:fillRect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752600"/>
                <a:ext cx="11277600" cy="531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three groups: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  <m:sup>
                          <m:r>
                            <a:rPr lang="en-US" sz="2800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800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800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,ℓ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11277600" cy="5317097"/>
              </a:xfrm>
              <a:prstGeom prst="rect">
                <a:avLst/>
              </a:prstGeom>
              <a:blipFill>
                <a:blip r:embed="rId5"/>
                <a:stretch>
                  <a:fillRect l="-811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34462" y="3124200"/>
            <a:ext cx="6122376" cy="3124200"/>
            <a:chOff x="234462" y="3124200"/>
            <a:chExt cx="6122376" cy="3124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34462" y="3124200"/>
              <a:ext cx="6122376" cy="1905000"/>
              <a:chOff x="1272668" y="3581400"/>
              <a:chExt cx="6122376" cy="1905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82568" y="3581400"/>
                <a:ext cx="1632438" cy="762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14806" y="4495800"/>
                <a:ext cx="3080238" cy="9906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4" idx="2"/>
              </p:cNvCxnSpPr>
              <p:nvPr/>
            </p:nvCxnSpPr>
            <p:spPr>
              <a:xfrm flipH="1">
                <a:off x="3087588" y="3962400"/>
                <a:ext cx="1194980" cy="8367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2"/>
              </p:cNvCxnSpPr>
              <p:nvPr/>
            </p:nvCxnSpPr>
            <p:spPr>
              <a:xfrm flipH="1">
                <a:off x="3171806" y="4991100"/>
                <a:ext cx="1143000" cy="19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272668" y="4813332"/>
                <a:ext cx="18149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size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886200" y="5381897"/>
              <a:ext cx="2362200" cy="8665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2049382" y="4852288"/>
              <a:ext cx="1836818" cy="9628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523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</m:sup>
                    </m:sSup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914400"/>
              </a:xfrm>
              <a:blipFill>
                <a:blip r:embed="rId3"/>
                <a:stretch>
                  <a:fillRect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1219201"/>
                <a:ext cx="9143999" cy="519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752600"/>
                <a:ext cx="11277600" cy="531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three groups: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  <m:sup>
                          <m:r>
                            <a:rPr lang="en-US" sz="2800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8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2800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800" b="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,ℓ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11277600" cy="5317097"/>
              </a:xfrm>
              <a:prstGeom prst="rect">
                <a:avLst/>
              </a:prstGeom>
              <a:blipFill>
                <a:blip r:embed="rId5"/>
                <a:stretch>
                  <a:fillRect l="-811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4572000" y="3124200"/>
            <a:ext cx="7502784" cy="3200400"/>
            <a:chOff x="4572000" y="3124200"/>
            <a:chExt cx="7502784" cy="3200400"/>
          </a:xfrm>
        </p:grpSpPr>
        <p:grpSp>
          <p:nvGrpSpPr>
            <p:cNvPr id="14" name="Group 13"/>
            <p:cNvGrpSpPr/>
            <p:nvPr/>
          </p:nvGrpSpPr>
          <p:grpSpPr>
            <a:xfrm flipH="1">
              <a:off x="4572000" y="3124200"/>
              <a:ext cx="7502784" cy="1968248"/>
              <a:chOff x="-2008700" y="3505200"/>
              <a:chExt cx="7502784" cy="196824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836484" y="3505200"/>
                <a:ext cx="3657600" cy="762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-144716" y="4419600"/>
                <a:ext cx="4038600" cy="1053848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15" idx="2"/>
              </p:cNvCxnSpPr>
              <p:nvPr/>
            </p:nvCxnSpPr>
            <p:spPr>
              <a:xfrm flipH="1">
                <a:off x="-373316" y="3886200"/>
                <a:ext cx="2209800" cy="41526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-373316" y="4953000"/>
                <a:ext cx="23146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-2008700" y="4267200"/>
                <a:ext cx="1635384" cy="120032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</a:t>
                </a:r>
              </a:p>
            </p:txBody>
          </p:sp>
        </p:grpSp>
        <p:sp>
          <p:nvSpPr>
            <p:cNvPr id="21" name="Oval 20"/>
            <p:cNvSpPr/>
            <p:nvPr/>
          </p:nvSpPr>
          <p:spPr>
            <a:xfrm flipH="1">
              <a:off x="5955322" y="5338243"/>
              <a:ext cx="3722078" cy="98635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9673360" y="5100683"/>
              <a:ext cx="766040" cy="7667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083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Difference-in-Differences Decomposition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09600"/>
                <a:ext cx="11049000" cy="6248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there are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groups of treated units ordered by treatment time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one control group,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does not receive treatment in the data. The share of units in group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share of periods that group k spends under treatment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The DD estimate from a two-way fixed effects model is a weighted average all two-group DD estimators: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,ℓ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weights equal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,ℓ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𝑘𝑈</m:t>
                            </m:r>
                          </m:sub>
                        </m:sSub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7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09600"/>
                <a:ext cx="11049000" cy="6248400"/>
              </a:xfrm>
              <a:blipFill>
                <a:blip r:embed="rId2"/>
                <a:stretch>
                  <a:fillRect l="-2925" t="-683" r="-662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800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the  Decomposition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21436"/>
            <a:ext cx="8458200" cy="598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60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𝒌𝑼</m:t>
                          </m:r>
                        </m:sub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𝑫𝑫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731520"/>
            <a:ext cx="8229600" cy="6122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219200"/>
                <a:ext cx="7391400" cy="8785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𝑃𝑅𝐸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𝑃𝑅𝐸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7391400" cy="878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306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𝑫𝑫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52" y="762000"/>
            <a:ext cx="8229600" cy="6122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371600"/>
                <a:ext cx="7461504" cy="9116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(ℓ)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(ℓ),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𝑃𝑅𝐸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(ℓ)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𝑃𝑅𝐸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7461504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687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762000"/>
            <a:ext cx="8229600" cy="6122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8991600" y="1828800"/>
            <a:ext cx="2332095" cy="400110"/>
            <a:chOff x="723900" y="1828800"/>
            <a:chExt cx="2332095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1828800"/>
              <a:ext cx="1227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723900" y="1828800"/>
              <a:ext cx="1104900" cy="200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991600" y="3886200"/>
            <a:ext cx="2071831" cy="400110"/>
            <a:chOff x="976913" y="1752600"/>
            <a:chExt cx="2071831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2081813" y="1752600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976913" y="1861066"/>
              <a:ext cx="1113649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2296" y="1207577"/>
                <a:ext cx="7461504" cy="9260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𝑀𝐼𝐷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𝑀𝐼𝐷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𝑃𝑅𝐸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𝑀𝐼𝐷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𝑃𝑅𝐸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" y="1207577"/>
                <a:ext cx="7461504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9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4B81-BF72-9BD3-CDEF-80B40F8C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D5435-9ED5-1E10-B652-4BD312E4BA56}"/>
              </a:ext>
            </a:extLst>
          </p:cNvPr>
          <p:cNvSpPr txBox="1"/>
          <p:nvPr/>
        </p:nvSpPr>
        <p:spPr>
          <a:xfrm>
            <a:off x="228600" y="1524000"/>
            <a:ext cx="13630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The difference-in-differences design is an early quasi-experimental </a:t>
            </a:r>
          </a:p>
          <a:p>
            <a:r>
              <a:rPr lang="en-US" sz="2400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identification strategy for estimating causal effects </a:t>
            </a:r>
          </a:p>
          <a:p>
            <a:endParaRPr lang="en-US" sz="2400" dirty="0">
              <a:solidFill>
                <a:srgbClr val="373A3C"/>
              </a:solidFill>
              <a:latin typeface="Lato" panose="020F0502020204030203" pitchFamily="34" charset="0"/>
            </a:endParaRPr>
          </a:p>
          <a:p>
            <a:r>
              <a:rPr lang="en-US" sz="2400" dirty="0"/>
              <a:t>John Snow’s 1855 findings cholera was spread by </a:t>
            </a:r>
            <a:r>
              <a:rPr lang="en-US" sz="2400" dirty="0" err="1"/>
              <a:t>fecally</a:t>
            </a:r>
            <a:r>
              <a:rPr lang="en-US" sz="2400" dirty="0"/>
              <a:t>-contaminated water </a:t>
            </a:r>
          </a:p>
          <a:p>
            <a:r>
              <a:rPr lang="en-US" sz="2400" dirty="0"/>
              <a:t>and not via the air.</a:t>
            </a:r>
          </a:p>
          <a:p>
            <a:endParaRPr lang="en-US" sz="2400" dirty="0"/>
          </a:p>
          <a:p>
            <a:r>
              <a:rPr lang="en-US" sz="2400" dirty="0"/>
              <a:t>several water companies served different areas of the city. </a:t>
            </a:r>
          </a:p>
          <a:p>
            <a:r>
              <a:rPr lang="en-US" sz="2400" dirty="0"/>
              <a:t>They took their water from the Thames, which had been polluted by </a:t>
            </a:r>
          </a:p>
          <a:p>
            <a:r>
              <a:rPr lang="en-US" sz="2400" dirty="0"/>
              <a:t>victims’ evacuations via runoff. </a:t>
            </a:r>
          </a:p>
          <a:p>
            <a:r>
              <a:rPr lang="en-US" sz="2400" dirty="0"/>
              <a:t>But in 1849, the Lambeth water company had moved its intake pipes upstream higher up </a:t>
            </a:r>
          </a:p>
          <a:p>
            <a:r>
              <a:rPr lang="en-US" sz="2400" dirty="0"/>
              <a:t>the Thames, above the main sewage discharge point, </a:t>
            </a:r>
          </a:p>
          <a:p>
            <a:r>
              <a:rPr lang="en-US" sz="2400" dirty="0"/>
              <a:t>thus giving its customers uncontaminated water.</a:t>
            </a:r>
          </a:p>
        </p:txBody>
      </p:sp>
    </p:spTree>
    <p:extLst>
      <p:ext uri="{BB962C8B-B14F-4D97-AF65-F5344CB8AC3E}">
        <p14:creationId xmlns:p14="http://schemas.microsoft.com/office/powerpoint/2010/main" val="1422696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62000"/>
            <a:ext cx="8229600" cy="61228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52800" y="4648200"/>
            <a:ext cx="1850706" cy="1162110"/>
            <a:chOff x="1998699" y="1459468"/>
            <a:chExt cx="1850706" cy="1162110"/>
          </a:xfrm>
        </p:grpSpPr>
        <p:sp>
          <p:nvSpPr>
            <p:cNvPr id="12" name="TextBox 11"/>
            <p:cNvSpPr txBox="1"/>
            <p:nvPr/>
          </p:nvSpPr>
          <p:spPr>
            <a:xfrm>
              <a:off x="1998699" y="2221468"/>
              <a:ext cx="1227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514600" y="1459468"/>
              <a:ext cx="1334805" cy="75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889512" y="2209800"/>
            <a:ext cx="2444488" cy="400110"/>
            <a:chOff x="1407850" y="2539916"/>
            <a:chExt cx="2444488" cy="545356"/>
          </a:xfrm>
        </p:grpSpPr>
        <p:sp>
          <p:nvSpPr>
            <p:cNvPr id="15" name="TextBox 14"/>
            <p:cNvSpPr txBox="1"/>
            <p:nvPr/>
          </p:nvSpPr>
          <p:spPr>
            <a:xfrm>
              <a:off x="1407850" y="2539916"/>
              <a:ext cx="966931" cy="545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386244" y="2724583"/>
              <a:ext cx="1466094" cy="4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76400" y="955344"/>
                <a:ext cx="8610600" cy="6448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,ℓ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𝑃𝑂𝑆𝑇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𝑃𝑂𝑆𝑇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𝑀𝐼𝐷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,ℓ)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𝑀𝐼𝐷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955344"/>
                <a:ext cx="8610600" cy="644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,ℓ</m:t>
                        </m:r>
                      </m:sup>
                    </m:sSubSup>
                  </m:oMath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112" y="3075172"/>
                <a:ext cx="5638800" cy="10302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𝑃𝑂𝑆𝑇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𝑀𝐼𝐷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𝑀𝐼𝐷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𝑃𝑂𝑆𝑇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𝑀𝐼𝐷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2" y="3075172"/>
                <a:ext cx="5638800" cy="1030282"/>
              </a:xfrm>
              <a:prstGeom prst="rect">
                <a:avLst/>
              </a:prstGeom>
              <a:blipFill>
                <a:blip r:embed="rId9"/>
                <a:stretch>
                  <a:fillRect t="-37714" b="-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7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62000"/>
            <a:ext cx="8229600" cy="61228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52800" y="4648200"/>
            <a:ext cx="1850706" cy="1162110"/>
            <a:chOff x="1998699" y="1459468"/>
            <a:chExt cx="1850706" cy="1162110"/>
          </a:xfrm>
        </p:grpSpPr>
        <p:sp>
          <p:nvSpPr>
            <p:cNvPr id="12" name="TextBox 11"/>
            <p:cNvSpPr txBox="1"/>
            <p:nvPr/>
          </p:nvSpPr>
          <p:spPr>
            <a:xfrm>
              <a:off x="1998699" y="2221468"/>
              <a:ext cx="1227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514600" y="1459468"/>
              <a:ext cx="1334805" cy="75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889512" y="2209800"/>
            <a:ext cx="2444488" cy="400110"/>
            <a:chOff x="1407850" y="2539916"/>
            <a:chExt cx="2444488" cy="545356"/>
          </a:xfrm>
        </p:grpSpPr>
        <p:sp>
          <p:nvSpPr>
            <p:cNvPr id="15" name="TextBox 14"/>
            <p:cNvSpPr txBox="1"/>
            <p:nvPr/>
          </p:nvSpPr>
          <p:spPr>
            <a:xfrm>
              <a:off x="1407850" y="2539916"/>
              <a:ext cx="966931" cy="545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386244" y="2724583"/>
              <a:ext cx="1466094" cy="4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76400" y="955344"/>
                <a:ext cx="8610600" cy="6448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,ℓ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𝑃𝑂𝑆𝑇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𝑃𝑂𝑆𝑇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𝑀𝐼𝐷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,ℓ)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𝑀𝐼𝐷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,ℓ)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955344"/>
                <a:ext cx="8610600" cy="644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</p:spPr>
            <p:txBody>
              <a:bodyPr>
                <a:normAutofit/>
              </a:bodyPr>
              <a:lstStyle/>
              <a:p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𝑫𝑫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,ℓ</m:t>
                        </m:r>
                      </m:sup>
                    </m:sSubSup>
                  </m:oMath>
                </a14:m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0"/>
                <a:ext cx="8229600" cy="990600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112" y="3075172"/>
                <a:ext cx="5638800" cy="10302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𝑃𝑂𝑆𝑇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𝑀𝐼𝐷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𝑀𝐼𝐷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d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𝑷𝑶𝑺𝑻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𝓵</m:t>
                                  </m:r>
                                </m:e>
                              </m:d>
                            </m:e>
                          </m:d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𝑴𝑰𝑫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𝓵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2" y="3075172"/>
                <a:ext cx="5638800" cy="1030282"/>
              </a:xfrm>
              <a:prstGeom prst="rect">
                <a:avLst/>
              </a:prstGeom>
              <a:blipFill>
                <a:blip r:embed="rId9"/>
                <a:stretch>
                  <a:fillRect t="-37714" b="-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7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E4C8-6F53-987C-B072-F0DD81DD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https://hhsievertsen.shinyapps.io/twowayfedecomp/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32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8991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how DD weights heterogeneity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15963"/>
                <a:ext cx="11734800" cy="54102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𝑘𝑈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,ℓ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“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identical trends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each 2x2 term ID’s an ATT: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𝑃𝑂𝑆𝑇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𝑀𝐼𝐷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15963"/>
                <a:ext cx="11734800" cy="5410201"/>
              </a:xfrm>
              <a:blipFill>
                <a:blip r:embed="rId2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4648200" y="1676400"/>
            <a:ext cx="4572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53200" y="1676400"/>
            <a:ext cx="106680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24600" y="1676400"/>
            <a:ext cx="3276600" cy="35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" y="6400800"/>
            <a:ext cx="392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*There’s an issue here—will return to it.</a:t>
            </a:r>
          </a:p>
        </p:txBody>
      </p:sp>
    </p:spTree>
    <p:extLst>
      <p:ext uri="{BB962C8B-B14F-4D97-AF65-F5344CB8AC3E}">
        <p14:creationId xmlns:p14="http://schemas.microsoft.com/office/powerpoint/2010/main" val="20743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8991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Homogeneous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15963"/>
                <a:ext cx="11734800" cy="54102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all ATTs are the same across groups and over time: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𝐴𝑇𝑇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Two-way FE DD gives a thing we understand!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15963"/>
                <a:ext cx="11734800" cy="5410201"/>
              </a:xfrm>
              <a:blipFill>
                <a:blip r:embed="rId2"/>
                <a:stretch>
                  <a:fillRect l="-1247" b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987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8991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Heterogeneous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15963"/>
                <a:ext cx="11734800" cy="54102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ATTs differ across groups but not over time: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15963"/>
                <a:ext cx="11734800" cy="5410201"/>
              </a:xfrm>
              <a:blipFill>
                <a:blip r:embed="rId2"/>
                <a:stretch>
                  <a:fillRect l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124200" y="5995330"/>
            <a:ext cx="7034875" cy="786470"/>
            <a:chOff x="1981200" y="5943600"/>
            <a:chExt cx="7034875" cy="786470"/>
          </a:xfrm>
        </p:grpSpPr>
        <p:sp>
          <p:nvSpPr>
            <p:cNvPr id="6" name="Left Brace 5"/>
            <p:cNvSpPr/>
            <p:nvPr/>
          </p:nvSpPr>
          <p:spPr>
            <a:xfrm rot="16200000">
              <a:off x="5753100" y="3086100"/>
              <a:ext cx="228599" cy="594360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1200" y="6248400"/>
                  <a:ext cx="7034875" cy="48167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Not generally proportional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𝐴𝑇𝐸𝑇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 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6248400"/>
                  <a:ext cx="7034875" cy="481670"/>
                </a:xfrm>
                <a:prstGeom prst="rect">
                  <a:avLst/>
                </a:prstGeom>
                <a:blipFill>
                  <a:blip r:embed="rId3"/>
                  <a:stretch>
                    <a:fillRect l="-1122" t="-2381" b="-23810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959922" y="3733800"/>
            <a:ext cx="6250878" cy="838200"/>
            <a:chOff x="3959922" y="3733800"/>
            <a:chExt cx="6250878" cy="838200"/>
          </a:xfrm>
        </p:grpSpPr>
        <p:sp>
          <p:nvSpPr>
            <p:cNvPr id="3" name="Left Brace 2"/>
            <p:cNvSpPr/>
            <p:nvPr/>
          </p:nvSpPr>
          <p:spPr>
            <a:xfrm rot="5400000">
              <a:off x="6896100" y="2400300"/>
              <a:ext cx="304800" cy="4038600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59922" y="3733800"/>
                  <a:ext cx="6250878" cy="491032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wts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on DDs where k is the treatment group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a14:m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922" y="3733800"/>
                  <a:ext cx="6250878" cy="491032"/>
                </a:xfrm>
                <a:prstGeom prst="rect">
                  <a:avLst/>
                </a:prstGeom>
                <a:blipFill>
                  <a:blip r:embed="rId4"/>
                  <a:stretch>
                    <a:fillRect l="-1359" t="-2353" b="-21176"/>
                  </a:stretch>
                </a:blipFill>
                <a:ln w="28575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05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8991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Heterogeneous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15963"/>
                <a:ext cx="11734800" cy="54102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ATTs differ across groups but not over time: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𝑉𝑊𝐴𝑇𝑇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15963"/>
                <a:ext cx="11734800" cy="5410201"/>
              </a:xfrm>
              <a:blipFill>
                <a:blip r:embed="rId2"/>
                <a:stretch>
                  <a:fillRect l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28600" y="3810000"/>
            <a:ext cx="3842206" cy="1905000"/>
            <a:chOff x="228600" y="3810000"/>
            <a:chExt cx="3842206" cy="1905000"/>
          </a:xfrm>
        </p:grpSpPr>
        <p:sp>
          <p:nvSpPr>
            <p:cNvPr id="3" name="Oval 2"/>
            <p:cNvSpPr/>
            <p:nvPr/>
          </p:nvSpPr>
          <p:spPr>
            <a:xfrm>
              <a:off x="1143000" y="4876800"/>
              <a:ext cx="1676400" cy="838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" y="3810000"/>
              <a:ext cx="3842206" cy="8309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“Variance-Weighted Average 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 Effect” ™ </a:t>
              </a:r>
            </a:p>
          </p:txBody>
        </p:sp>
        <p:cxnSp>
          <p:nvCxnSpPr>
            <p:cNvPr id="10" name="Straight Connector 9"/>
            <p:cNvCxnSpPr>
              <a:endCxn id="3" idx="0"/>
            </p:cNvCxnSpPr>
            <p:nvPr/>
          </p:nvCxnSpPr>
          <p:spPr>
            <a:xfrm>
              <a:off x="1981200" y="46482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1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Homogeneous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0" y="990600"/>
                <a:ext cx="12192000" cy="5867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𝑀𝐼𝐷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,ℓ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𝑃𝑂𝑆𝑇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𝑃𝑂𝑆𝑇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𝑀𝐼𝐷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12192000" cy="586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05000" y="533400"/>
            <a:ext cx="9982200" cy="3048000"/>
            <a:chOff x="1905000" y="533400"/>
            <a:chExt cx="9982200" cy="3048000"/>
          </a:xfrm>
        </p:grpSpPr>
        <p:sp>
          <p:nvSpPr>
            <p:cNvPr id="3" name="Rectangle 2"/>
            <p:cNvSpPr/>
            <p:nvPr/>
          </p:nvSpPr>
          <p:spPr>
            <a:xfrm>
              <a:off x="1905000" y="1295400"/>
              <a:ext cx="8534400" cy="2286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659876" y="533400"/>
              <a:ext cx="1227324" cy="46166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VWATT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10439400" y="990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618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Homogeneous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0" y="990600"/>
                <a:ext cx="12192000" cy="5867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𝑀𝐼𝐷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,ℓ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𝑃𝑂𝑆𝑇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𝑃𝑂𝑆𝑇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𝑀𝐼𝐷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12192000" cy="586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05000" y="533400"/>
            <a:ext cx="9982200" cy="3048000"/>
            <a:chOff x="1905000" y="533400"/>
            <a:chExt cx="9982200" cy="3048000"/>
          </a:xfrm>
        </p:grpSpPr>
        <p:sp>
          <p:nvSpPr>
            <p:cNvPr id="3" name="Rectangle 2"/>
            <p:cNvSpPr/>
            <p:nvPr/>
          </p:nvSpPr>
          <p:spPr>
            <a:xfrm>
              <a:off x="1905000" y="1295400"/>
              <a:ext cx="8534400" cy="2286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659876" y="533400"/>
              <a:ext cx="1227324" cy="46166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VWATT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10439400" y="990600"/>
              <a:ext cx="2286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4800" y="4975116"/>
            <a:ext cx="10733119" cy="848052"/>
            <a:chOff x="304800" y="4975116"/>
            <a:chExt cx="10733119" cy="8480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" y="5334000"/>
              <a:ext cx="10047319" cy="4891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4800" y="4975116"/>
              <a:ext cx="2460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Borusyak</a:t>
              </a:r>
              <a:r>
                <a: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Jaravel</a:t>
              </a:r>
              <a:r>
                <a:rPr 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8600" y="5981997"/>
            <a:ext cx="632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Here’s why: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2x2 “post” windows are small. 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Homogeneous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0" y="990600"/>
                <a:ext cx="12192000" cy="5867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800" b="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𝑀𝐼𝐷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,ℓ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𝑃𝑂𝑆𝑇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𝑃𝑂𝑆𝑇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𝑀𝐼𝐷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12192000" cy="586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743200" y="4724400"/>
            <a:ext cx="7315200" cy="1219199"/>
            <a:chOff x="2743200" y="4724400"/>
            <a:chExt cx="7315200" cy="1219199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6248400" y="1219200"/>
              <a:ext cx="304800" cy="731520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200" y="5481934"/>
              <a:ext cx="4322017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But you don’t even get VWATT</a:t>
              </a:r>
            </a:p>
          </p:txBody>
        </p:sp>
        <p:cxnSp>
          <p:nvCxnSpPr>
            <p:cNvPr id="15" name="Straight Connector 14"/>
            <p:cNvCxnSpPr>
              <a:stCxn id="13" idx="0"/>
            </p:cNvCxnSpPr>
            <p:nvPr/>
          </p:nvCxnSpPr>
          <p:spPr>
            <a:xfrm flipH="1" flipV="1">
              <a:off x="6400800" y="5029200"/>
              <a:ext cx="0" cy="4527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7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Difference-in-Differences?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33400" y="1077036"/>
            <a:ext cx="5867400" cy="5303326"/>
            <a:chOff x="3429000" y="1009650"/>
            <a:chExt cx="4615688" cy="4171950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03" r="14445" b="40247"/>
            <a:stretch/>
          </p:blipFill>
          <p:spPr>
            <a:xfrm>
              <a:off x="3429000" y="1009650"/>
              <a:ext cx="4615688" cy="356235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355" r="14445" b="16654"/>
            <a:stretch/>
          </p:blipFill>
          <p:spPr>
            <a:xfrm>
              <a:off x="3429000" y="4572000"/>
              <a:ext cx="4615688" cy="609600"/>
            </a:xfrm>
            <a:prstGeom prst="rect">
              <a:avLst/>
            </a:prstGeom>
            <a:grpFill/>
          </p:spPr>
        </p:pic>
      </p:grpSp>
      <p:grpSp>
        <p:nvGrpSpPr>
          <p:cNvPr id="11" name="Group 10"/>
          <p:cNvGrpSpPr/>
          <p:nvPr/>
        </p:nvGrpSpPr>
        <p:grpSpPr>
          <a:xfrm>
            <a:off x="2112264" y="4267200"/>
            <a:ext cx="859536" cy="914400"/>
            <a:chOff x="3733799" y="4343400"/>
            <a:chExt cx="859536" cy="800220"/>
          </a:xfrm>
          <a:solidFill>
            <a:schemeClr val="bg1"/>
          </a:solidFill>
        </p:grpSpPr>
        <p:sp>
          <p:nvSpPr>
            <p:cNvPr id="9" name="TextBox 8"/>
            <p:cNvSpPr txBox="1"/>
            <p:nvPr/>
          </p:nvSpPr>
          <p:spPr>
            <a:xfrm>
              <a:off x="3733799" y="4343400"/>
              <a:ext cx="859536" cy="40011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3800" y="4743510"/>
              <a:ext cx="854721" cy="40011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86200" y="3788200"/>
            <a:ext cx="2362200" cy="410346"/>
            <a:chOff x="1063114" y="4724436"/>
            <a:chExt cx="2362200" cy="359107"/>
          </a:xfrm>
          <a:solidFill>
            <a:schemeClr val="bg1"/>
          </a:solidFill>
        </p:grpSpPr>
        <p:sp>
          <p:nvSpPr>
            <p:cNvPr id="13" name="TextBox 12"/>
            <p:cNvSpPr txBox="1"/>
            <p:nvPr/>
          </p:nvSpPr>
          <p:spPr>
            <a:xfrm>
              <a:off x="1063114" y="4733394"/>
              <a:ext cx="1327992" cy="350149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0864" y="4724436"/>
              <a:ext cx="1034450" cy="350149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25462" y="5218364"/>
            <a:ext cx="3733179" cy="439546"/>
            <a:chOff x="2125462" y="5218364"/>
            <a:chExt cx="3733179" cy="439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125462" y="5218364"/>
                  <a:ext cx="1760738" cy="42043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𝑃𝑂𝑆𝑇</m:t>
                                </m:r>
                              </m:sub>
                              <m:sup/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𝑃𝑅𝐸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462" y="5218364"/>
                  <a:ext cx="1760738" cy="4204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362774" y="5257800"/>
              <a:ext cx="590226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-8.8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3374" y="5257800"/>
              <a:ext cx="505267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24600" y="2590800"/>
                <a:ext cx="5947397" cy="89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𝑃𝑂𝑆𝑇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𝑇𝑅𝐸𝐴𝑇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𝑃𝑅𝐸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𝑇𝑅𝐸𝐴𝑇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𝑃𝑂𝑆𝑇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𝐶𝑂𝑁𝑇𝑅𝑂𝐿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𝑃𝑅𝐸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𝐶𝑂𝑁𝑇𝑅𝑂𝐿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590800"/>
                <a:ext cx="5947397" cy="898516"/>
              </a:xfrm>
              <a:prstGeom prst="rect">
                <a:avLst/>
              </a:prstGeom>
              <a:blipFill>
                <a:blip r:embed="rId4"/>
                <a:stretch>
                  <a:fillRect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858641" y="5206425"/>
            <a:ext cx="4123418" cy="584775"/>
            <a:chOff x="5858641" y="5206425"/>
            <a:chExt cx="4123418" cy="584775"/>
          </a:xfrm>
        </p:grpSpPr>
        <p:cxnSp>
          <p:nvCxnSpPr>
            <p:cNvPr id="22" name="Straight Arrow Connector 21"/>
            <p:cNvCxnSpPr>
              <a:stCxn id="18" idx="3"/>
            </p:cNvCxnSpPr>
            <p:nvPr/>
          </p:nvCxnSpPr>
          <p:spPr>
            <a:xfrm>
              <a:off x="5858641" y="5457855"/>
              <a:ext cx="138035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9000" y="5206425"/>
              <a:ext cx="2743059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-8.8 – 1.2 = -10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0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Homogeneous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0" y="990600"/>
                <a:ext cx="12192000" cy="5867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𝑘𝑈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𝑃𝑂𝑆𝑇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800" b="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ℓ&gt;</m:t>
                              </m:r>
                              <m:r>
                                <a:rPr lang="en-US" sz="28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𝑀𝐼𝐷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,ℓ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𝑃𝑂𝑆𝑇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𝑃𝑂𝑆𝑇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𝐴𝑇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𝑀𝐼𝐷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12192000" cy="586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743200" y="4724400"/>
            <a:ext cx="7315200" cy="1219199"/>
            <a:chOff x="2743200" y="4724400"/>
            <a:chExt cx="7315200" cy="1219199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6248400" y="1219200"/>
              <a:ext cx="304800" cy="731520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200" y="5481934"/>
              <a:ext cx="4322017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But you don’t even get VWATT</a:t>
              </a:r>
            </a:p>
          </p:txBody>
        </p:sp>
        <p:cxnSp>
          <p:nvCxnSpPr>
            <p:cNvPr id="15" name="Straight Connector 14"/>
            <p:cNvCxnSpPr>
              <a:stCxn id="13" idx="0"/>
            </p:cNvCxnSpPr>
            <p:nvPr/>
          </p:nvCxnSpPr>
          <p:spPr>
            <a:xfrm flipH="1" flipV="1">
              <a:off x="6400800" y="5029200"/>
              <a:ext cx="0" cy="4527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0134600" y="3505200"/>
            <a:ext cx="1600200" cy="914400"/>
            <a:chOff x="10134600" y="3505200"/>
            <a:chExt cx="1600200" cy="914400"/>
          </a:xfrm>
        </p:grpSpPr>
        <p:sp>
          <p:nvSpPr>
            <p:cNvPr id="3" name="Left Brace 2"/>
            <p:cNvSpPr/>
            <p:nvPr/>
          </p:nvSpPr>
          <p:spPr>
            <a:xfrm flipH="1">
              <a:off x="10134600" y="3505200"/>
              <a:ext cx="228600" cy="914400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0593269" y="3743980"/>
                  <a:ext cx="1141531" cy="52322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𝐴𝑇𝑇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3269" y="3743980"/>
                  <a:ext cx="114153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0565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Homogeneous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8229600" cy="6024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7000" y="10668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10668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800" y="10668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67000" y="2520673"/>
            <a:ext cx="4738437" cy="826533"/>
            <a:chOff x="2667000" y="2520673"/>
            <a:chExt cx="4738437" cy="826533"/>
          </a:xfrm>
        </p:grpSpPr>
        <p:sp>
          <p:nvSpPr>
            <p:cNvPr id="9" name="Left Brace 8"/>
            <p:cNvSpPr/>
            <p:nvPr/>
          </p:nvSpPr>
          <p:spPr>
            <a:xfrm rot="5400000">
              <a:off x="4807619" y="749387"/>
              <a:ext cx="457200" cy="473843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3718" y="2520673"/>
              <a:ext cx="16450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one is fine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05400" y="5181601"/>
            <a:ext cx="4738437" cy="875607"/>
            <a:chOff x="5105400" y="5181601"/>
            <a:chExt cx="4738437" cy="875607"/>
          </a:xfrm>
        </p:grpSpPr>
        <p:sp>
          <p:nvSpPr>
            <p:cNvPr id="11" name="Left Brace 10"/>
            <p:cNvSpPr/>
            <p:nvPr/>
          </p:nvSpPr>
          <p:spPr>
            <a:xfrm rot="16200000" flipV="1">
              <a:off x="7246019" y="3040982"/>
              <a:ext cx="457200" cy="473843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1299" y="5687876"/>
              <a:ext cx="15504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one is not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37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the  Decomposition: Divorce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21436"/>
            <a:ext cx="8458200" cy="5984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95800" y="1143000"/>
            <a:ext cx="4495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8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57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event-study 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Abraham and Sun: 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3000" y="1828800"/>
            <a:ext cx="10287000" cy="1019816"/>
            <a:chOff x="2286000" y="2347119"/>
            <a:chExt cx="8858534" cy="8782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4961" b="54745"/>
            <a:stretch/>
          </p:blipFill>
          <p:spPr>
            <a:xfrm>
              <a:off x="2438400" y="2347119"/>
              <a:ext cx="6324600" cy="457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2797" r="22910"/>
            <a:stretch/>
          </p:blipFill>
          <p:spPr>
            <a:xfrm>
              <a:off x="2286000" y="2748442"/>
              <a:ext cx="8858534" cy="47688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667000" y="2819400"/>
            <a:ext cx="6943284" cy="4009384"/>
            <a:chOff x="2667000" y="2743200"/>
            <a:chExt cx="6943284" cy="400938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2743200"/>
              <a:ext cx="6943284" cy="4009384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3276600" y="3886200"/>
              <a:ext cx="3581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4729" y="4038600"/>
            <a:ext cx="3176671" cy="1255931"/>
            <a:chOff x="404729" y="4038600"/>
            <a:chExt cx="3176671" cy="125593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133600" y="4038600"/>
              <a:ext cx="1447800" cy="762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4729" y="4648200"/>
              <a:ext cx="1728871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Maybe this isn’t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 real!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6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A825-0A65-E379-CD7D-D9FA750A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74638"/>
            <a:ext cx="10938164" cy="792162"/>
          </a:xfrm>
        </p:spPr>
        <p:txBody>
          <a:bodyPr/>
          <a:lstStyle/>
          <a:p>
            <a:r>
              <a:rPr lang="en-US" dirty="0"/>
              <a:t>Hollingsworth. et al. (2022)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1000-3D91-CD3B-40A0-F4AFE88E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77BC-5E6C-2BD1-7DD3-6250A712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1122501"/>
            <a:ext cx="9575994" cy="46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35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E7DC-2F41-24DF-C72A-B27D298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Braghieri.et al. (2022)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FC96B-1B73-5BB6-3992-874231072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166018"/>
            <a:ext cx="8757771" cy="4525963"/>
          </a:xfrm>
        </p:spPr>
      </p:pic>
    </p:spTree>
    <p:extLst>
      <p:ext uri="{BB962C8B-B14F-4D97-AF65-F5344CB8AC3E}">
        <p14:creationId xmlns:p14="http://schemas.microsoft.com/office/powerpoint/2010/main" val="239964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B05A-DBBC-31A1-A789-E04E866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C246-953D-B8C9-E3A5-1ADEEC2C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Survey: </a:t>
            </a:r>
          </a:p>
          <a:p>
            <a:pPr marL="0" indent="0">
              <a:buNone/>
            </a:pPr>
            <a:r>
              <a:rPr lang="en-US" sz="2400" dirty="0"/>
              <a:t>Clément de </a:t>
            </a:r>
            <a:r>
              <a:rPr lang="en-US" sz="2400" dirty="0" err="1"/>
              <a:t>Chaisemartin</a:t>
            </a:r>
            <a:r>
              <a:rPr lang="en-US" sz="2400" dirty="0"/>
              <a:t>, Xavier </a:t>
            </a:r>
            <a:r>
              <a:rPr lang="en-US" sz="2400" dirty="0" err="1"/>
              <a:t>D’Haultfœuille</a:t>
            </a:r>
            <a:r>
              <a:rPr lang="en-US" sz="2400" dirty="0"/>
              <a:t>, Two-way fixed effects and differences-in-differences with heterogeneous treatment effects: a survey, The Econometrics Journal, 2022;, utac017, https://doi.org/10.1093/ectj/utac017</a:t>
            </a:r>
          </a:p>
        </p:txBody>
      </p:sp>
    </p:spTree>
    <p:extLst>
      <p:ext uri="{BB962C8B-B14F-4D97-AF65-F5344CB8AC3E}">
        <p14:creationId xmlns:p14="http://schemas.microsoft.com/office/powerpoint/2010/main" val="2757344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9753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6328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9F63-9ABB-1577-67B0-CA05E083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412"/>
            <a:ext cx="10972800" cy="815788"/>
          </a:xfrm>
        </p:spPr>
        <p:txBody>
          <a:bodyPr/>
          <a:lstStyle/>
          <a:p>
            <a:r>
              <a:rPr lang="en-US" dirty="0"/>
              <a:t>Minimum Wage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C6465-60FD-A64E-A2EC-75F0839D752B}"/>
              </a:ext>
            </a:extLst>
          </p:cNvPr>
          <p:cNvSpPr txBox="1"/>
          <p:nvPr/>
        </p:nvSpPr>
        <p:spPr>
          <a:xfrm>
            <a:off x="304800" y="930046"/>
            <a:ext cx="12219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Card and Krueger (</a:t>
            </a:r>
            <a:r>
              <a:rPr lang="en-US" b="0" i="0" u="none" strike="noStrike" dirty="0">
                <a:solidFill>
                  <a:srgbClr val="00B7FF"/>
                </a:solidFill>
                <a:effectLst/>
                <a:latin typeface="Lato" panose="020F0502020204030203" pitchFamily="34" charset="0"/>
                <a:hlinkClick r:id="rId2"/>
              </a:rPr>
              <a:t>1994</a:t>
            </a:r>
            <a:r>
              <a:rPr lang="en-US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) is an infamous study both because of its use of an explicit counterfactual for estimation, </a:t>
            </a:r>
          </a:p>
          <a:p>
            <a:r>
              <a:rPr lang="en-US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and because the study challenges many people’s common beliefs about the negative effects of the minimum wage. </a:t>
            </a:r>
          </a:p>
          <a:p>
            <a:r>
              <a:rPr lang="en-US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So controversial was this study that James Buchanan, the Nobel Prize winner, called those influenced by </a:t>
            </a:r>
          </a:p>
          <a:p>
            <a:r>
              <a:rPr lang="en-US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Card and Krueger (</a:t>
            </a:r>
            <a:r>
              <a:rPr lang="en-US" b="0" i="0" u="none" strike="noStrike" dirty="0">
                <a:solidFill>
                  <a:srgbClr val="00B7FF"/>
                </a:solidFill>
                <a:effectLst/>
                <a:latin typeface="Lato" panose="020F0502020204030203" pitchFamily="34" charset="0"/>
                <a:hlinkClick r:id="rId2"/>
              </a:rPr>
              <a:t>1994</a:t>
            </a:r>
            <a:r>
              <a:rPr lang="en-US" b="0" i="0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) “camp following whores” in a letter to the editor of the </a:t>
            </a:r>
            <a:r>
              <a:rPr lang="en-US" b="0" i="1" dirty="0">
                <a:solidFill>
                  <a:srgbClr val="373A3C"/>
                </a:solidFill>
                <a:effectLst/>
                <a:latin typeface="Lato" panose="020F0502020204030203" pitchFamily="34" charset="0"/>
              </a:rPr>
              <a:t>Wall Street Journal</a:t>
            </a:r>
            <a:r>
              <a:rPr lang="en-US" dirty="0">
                <a:solidFill>
                  <a:srgbClr val="373A3C"/>
                </a:solidFill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E4472-8B77-58B5-3FAD-5C6DD4AD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438400"/>
            <a:ext cx="4419600" cy="396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8E14A-4276-7B34-B033-6F194554B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438400"/>
            <a:ext cx="4943707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C5210-1821-D46B-D290-54805A268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290" y="3356025"/>
            <a:ext cx="35147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Difference-in-Differences?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2" y="1995356"/>
                <a:ext cx="9524998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𝑇𝑅𝐸𝐴𝑇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𝑃𝑂𝑆𝑇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𝐷𝐷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𝑇𝑅𝐸𝐴𝑇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𝑃𝑂𝑆𝑇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2" y="1995356"/>
                <a:ext cx="9524998" cy="519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28800" y="3920925"/>
                <a:ext cx="9601200" cy="66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𝐷𝐷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𝑃𝑂𝑆𝑇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𝑇𝑅𝐸𝐴𝑇</m:t>
                            </m:r>
                          </m:sup>
                        </m:sSub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𝑃𝑅𝐸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𝑇𝑅𝐸𝐴𝑇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𝑃𝑂𝑆𝑇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𝐶𝑂𝑁𝑇𝑅𝑂𝐿</m:t>
                            </m:r>
                          </m:sup>
                        </m:sSub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𝑃𝑅𝐸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𝐶𝑂𝑁𝑇𝑅𝑂𝐿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920925"/>
                <a:ext cx="9601200" cy="660887"/>
              </a:xfrm>
              <a:prstGeom prst="rect">
                <a:avLst/>
              </a:prstGeom>
              <a:blipFill>
                <a:blip r:embed="rId3"/>
                <a:stretch>
                  <a:fillRect t="-4587" b="-24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0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Fixed Effects Estimator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4CC95-0B41-04F1-4730-CF576B59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667000"/>
            <a:ext cx="509847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130552" y="685800"/>
            <a:ext cx="8229600" cy="6157217"/>
            <a:chOff x="2130552" y="685800"/>
            <a:chExt cx="8229600" cy="61572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552" y="685800"/>
              <a:ext cx="8229600" cy="6157217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2895600" y="5465479"/>
              <a:ext cx="7193648" cy="554321"/>
              <a:chOff x="2895600" y="5465479"/>
              <a:chExt cx="7193648" cy="5543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895600" y="5791200"/>
                <a:ext cx="2497884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30452" y="5790446"/>
                <a:ext cx="4658796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613238" y="5465479"/>
                <a:ext cx="11430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986695" y="5465479"/>
                <a:ext cx="11430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Difference-in-Differences?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24200" y="3252802"/>
            <a:ext cx="3610036" cy="536942"/>
            <a:chOff x="3124200" y="3252802"/>
            <a:chExt cx="3610036" cy="53694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3581400"/>
              <a:ext cx="2011680" cy="0"/>
            </a:xfrm>
            <a:prstGeom prst="line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393484" y="3252802"/>
                  <a:ext cx="1340752" cy="536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𝑅𝐸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𝑇𝑅𝐸𝐴𝑇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84" y="3252802"/>
                  <a:ext cx="1340752" cy="536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895600" y="1295400"/>
            <a:ext cx="8534400" cy="536942"/>
            <a:chOff x="2895600" y="1295400"/>
            <a:chExt cx="8534400" cy="53694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95600" y="1563871"/>
              <a:ext cx="6979920" cy="0"/>
            </a:xfrm>
            <a:prstGeom prst="line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0089248" y="1295400"/>
                  <a:ext cx="1340752" cy="536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𝑃𝑂𝑆𝑇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𝑇𝑅𝐸𝐴𝑇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248" y="1295400"/>
                  <a:ext cx="1340752" cy="5369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95600" y="4339858"/>
            <a:ext cx="8897384" cy="540020"/>
            <a:chOff x="5486400" y="1295400"/>
            <a:chExt cx="6306584" cy="54002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486400" y="1600200"/>
              <a:ext cx="4807030" cy="0"/>
            </a:xfrm>
            <a:prstGeom prst="line">
              <a:avLst/>
            </a:prstGeom>
            <a:ln w="571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0089248" y="1295400"/>
                  <a:ext cx="1703736" cy="540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𝑃𝑂𝑆𝑇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𝐶𝑂𝑁𝑇𝑅𝑂𝐿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248" y="1295400"/>
                  <a:ext cx="1703736" cy="5400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2971800" y="5022580"/>
            <a:ext cx="4065936" cy="540020"/>
            <a:chOff x="2819400" y="3252802"/>
            <a:chExt cx="4065936" cy="54002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3564222"/>
              <a:ext cx="2316480" cy="17178"/>
            </a:xfrm>
            <a:prstGeom prst="line">
              <a:avLst/>
            </a:prstGeom>
            <a:ln w="571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81600" y="3252802"/>
                  <a:ext cx="1703736" cy="540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𝑃𝑅𝐸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𝐶𝑂𝑁𝑇𝑅𝑂𝐿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3252802"/>
                  <a:ext cx="1703736" cy="5400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117252" y="1563871"/>
            <a:ext cx="2854548" cy="2017529"/>
            <a:chOff x="117252" y="1563871"/>
            <a:chExt cx="2854548" cy="2017529"/>
          </a:xfrm>
        </p:grpSpPr>
        <p:sp>
          <p:nvSpPr>
            <p:cNvPr id="18" name="Left Brace 17"/>
            <p:cNvSpPr/>
            <p:nvPr/>
          </p:nvSpPr>
          <p:spPr>
            <a:xfrm>
              <a:off x="2541795" y="1563871"/>
              <a:ext cx="430005" cy="201752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17252" y="2362200"/>
                  <a:ext cx="2321148" cy="43973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𝑃𝑂𝑆𝑇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𝑇𝑅𝐸𝐴𝑇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𝑅𝐸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𝑇𝑅𝐸𝐴𝑇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52" y="2362200"/>
                  <a:ext cx="2321148" cy="439736"/>
                </a:xfrm>
                <a:prstGeom prst="rect">
                  <a:avLst/>
                </a:prstGeom>
                <a:blipFill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-59968" y="4648200"/>
            <a:ext cx="2995192" cy="685800"/>
            <a:chOff x="-59968" y="4648200"/>
            <a:chExt cx="2995192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-59968" y="4694870"/>
                  <a:ext cx="2836033" cy="43973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𝑃𝑂𝑆𝑇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𝐶𝑂𝑁𝑇𝑅𝑂𝐿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𝑅𝐸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𝐶𝑂𝑁𝑇𝑅𝑂𝐿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968" y="4694870"/>
                  <a:ext cx="2836033" cy="439736"/>
                </a:xfrm>
                <a:prstGeom prst="rect">
                  <a:avLst/>
                </a:prstGeom>
                <a:blipFill>
                  <a:blip r:embed="rId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eft Brace 28"/>
            <p:cNvSpPr/>
            <p:nvPr/>
          </p:nvSpPr>
          <p:spPr>
            <a:xfrm>
              <a:off x="2590800" y="4648200"/>
              <a:ext cx="344424" cy="68580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3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15830</TotalTime>
  <Words>1395</Words>
  <Application>Microsoft Office PowerPoint</Application>
  <PresentationFormat>Widescreen</PresentationFormat>
  <Paragraphs>290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Lato</vt:lpstr>
      <vt:lpstr>Source Sans Pro</vt:lpstr>
      <vt:lpstr>Times New Roman</vt:lpstr>
      <vt:lpstr>Office Theme</vt:lpstr>
      <vt:lpstr>Causal Inference: What's Trending in Difference-in-Differences</vt:lpstr>
      <vt:lpstr>PowerPoint Presentation</vt:lpstr>
      <vt:lpstr>What is Difference-in-Differences?</vt:lpstr>
      <vt:lpstr>PowerPoint Presentation</vt:lpstr>
      <vt:lpstr>What is Difference-in-Differences?</vt:lpstr>
      <vt:lpstr>Minimum Wage</vt:lpstr>
      <vt:lpstr>What is Difference-in-Differences?</vt:lpstr>
      <vt:lpstr>Two-Way Fixed Effects Estimator</vt:lpstr>
      <vt:lpstr>What is Difference-in-Differences?</vt:lpstr>
      <vt:lpstr>Parallel Trends Assumption</vt:lpstr>
      <vt:lpstr>Raw Data Prior Trends</vt:lpstr>
      <vt:lpstr>Event Study</vt:lpstr>
      <vt:lpstr>Event Study</vt:lpstr>
      <vt:lpstr>Expansion of Medicaid (Miller)</vt:lpstr>
      <vt:lpstr>Stagger DiD: Variation in Timing</vt:lpstr>
      <vt:lpstr>Variation in Timing</vt:lpstr>
      <vt:lpstr>Variation in Timing</vt:lpstr>
      <vt:lpstr>Variation in Timing</vt:lpstr>
      <vt:lpstr>Variation in Timing</vt:lpstr>
      <vt:lpstr>Variation in Timing</vt:lpstr>
      <vt:lpstr>Variation in Timing</vt:lpstr>
      <vt:lpstr>Two-Way Fixed Effects Estimator</vt:lpstr>
      <vt:lpstr>What is β ̂^DD?</vt:lpstr>
      <vt:lpstr>What is β ̂^DD?</vt:lpstr>
      <vt:lpstr>β ̂^DD?</vt:lpstr>
      <vt:lpstr>β ̂_kU^DD</vt:lpstr>
      <vt:lpstr>β ̂_ℓU^DD</vt:lpstr>
      <vt:lpstr>Two-Group Timing-Only Estimator (β ̂_kℓ^DD)</vt:lpstr>
      <vt:lpstr> β ̂_kℓ^(DD,k)</vt:lpstr>
      <vt:lpstr> β ̂_kℓ^(DD,ℓ)</vt:lpstr>
      <vt:lpstr>What is β ̂^DD?</vt:lpstr>
      <vt:lpstr>What is β ̂^DD?</vt:lpstr>
      <vt:lpstr>What is β ̂^DD?</vt:lpstr>
      <vt:lpstr>What is β ̂^DD?</vt:lpstr>
      <vt:lpstr>Difference-in-Differences Decomposition Theorem</vt:lpstr>
      <vt:lpstr>Graphing the  Decomposition</vt:lpstr>
      <vt:lpstr>β ̂_kU^DD</vt:lpstr>
      <vt:lpstr>β ̂_ℓU^DD</vt:lpstr>
      <vt:lpstr> β ̂_kℓ^(DD,k)</vt:lpstr>
      <vt:lpstr> β ̂_kℓ^(DD,ℓ)</vt:lpstr>
      <vt:lpstr> β ̂_kℓ^(DD,ℓ)</vt:lpstr>
      <vt:lpstr>PowerPoint Presentation</vt:lpstr>
      <vt:lpstr>Intuition for how DD weights heterogeneity</vt:lpstr>
      <vt:lpstr>Constant Homogeneous Effects</vt:lpstr>
      <vt:lpstr>Constant Heterogeneous Effects</vt:lpstr>
      <vt:lpstr>Constant Heterogeneous Effects</vt:lpstr>
      <vt:lpstr>Time-Varying Homogeneous Effects</vt:lpstr>
      <vt:lpstr>Time-Varying Homogeneous Effects</vt:lpstr>
      <vt:lpstr>Time-Varying Homogeneous Effects</vt:lpstr>
      <vt:lpstr>Time-Varying Homogeneous Effects</vt:lpstr>
      <vt:lpstr>Time-Varying Homogeneous Effects</vt:lpstr>
      <vt:lpstr>Graphing the  Decomposition: Divorce Example</vt:lpstr>
      <vt:lpstr>Is event-study OK?</vt:lpstr>
      <vt:lpstr>Hollingsworth. et al. (2022)</vt:lpstr>
      <vt:lpstr>Braghieri.et al. (2022)</vt:lpstr>
      <vt:lpstr>PowerPoint Presentation</vt:lpstr>
      <vt:lpstr>Code Examples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 Goodman-bacon</dc:creator>
  <cp:lastModifiedBy>FNU celigeer</cp:lastModifiedBy>
  <cp:revision>425</cp:revision>
  <cp:lastPrinted>2016-03-03T16:50:03Z</cp:lastPrinted>
  <dcterms:created xsi:type="dcterms:W3CDTF">2015-11-04T17:52:54Z</dcterms:created>
  <dcterms:modified xsi:type="dcterms:W3CDTF">2023-05-02T13:02:48Z</dcterms:modified>
</cp:coreProperties>
</file>