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2" r:id="rId7"/>
    <p:sldId id="264" r:id="rId8"/>
    <p:sldId id="265" r:id="rId9"/>
    <p:sldId id="266" r:id="rId10"/>
    <p:sldId id="260" r:id="rId11"/>
    <p:sldId id="267" r:id="rId12"/>
    <p:sldId id="26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620" y="7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76C5C-D1D3-DA5C-9514-0A32FFF6D5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93008E-87DB-41CD-2813-5FB2BD8A58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12C1E0-CBA2-7096-F3E1-10A410A5D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CC3EB-1335-48CA-BCB5-F10EB4639F9A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1342EC-0AFE-D5FD-802F-C284BD3EE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CD8927-D20B-05F3-F31B-4B306C1FC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DE7CB-D3DF-44D0-B574-B59BBB173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972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38440-0880-9595-2488-17D9AC03D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871167-75F5-0446-FCCC-17DCF9F72F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548029-019E-009C-8FF2-BDB9EF2F0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CC3EB-1335-48CA-BCB5-F10EB4639F9A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D85B27-DEF3-22D2-DF18-39B43098E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76D97-1599-AEF3-EFDF-102CAFA45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DE7CB-D3DF-44D0-B574-B59BBB173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946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811E84-5E4C-DCC1-BD8A-C2D38903F1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DFF262-2272-9075-B97E-094C675D6A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021D7A-5146-0D6F-A9C5-AEA3FD4CE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CC3EB-1335-48CA-BCB5-F10EB4639F9A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9215B0-9EE3-3FFE-C048-79137D533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3AFB1B-6CBA-AB5C-CDE2-10ABF315B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DE7CB-D3DF-44D0-B574-B59BBB173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132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4E5DC-60F0-0859-0202-8BBF2FF9F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8B9E8-6A7C-B29B-BC2A-995ECA4FC8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B8D86A-DA8D-6EFE-2147-C634D637A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CC3EB-1335-48CA-BCB5-F10EB4639F9A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98D018-61F0-35AA-7B79-29AF3FEB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41EB62-06BE-FE0F-5F57-15602E5D3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DE7CB-D3DF-44D0-B574-B59BBB173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202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E3DA0-C257-7BA6-1156-0A1157678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3F391B-B8E9-330C-C9E5-789BECC342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7984A4-9116-237F-4C17-912533C25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CC3EB-1335-48CA-BCB5-F10EB4639F9A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5A1E25-C333-B89E-5141-1E59BD032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17530C-F22D-883E-FEBE-CC3DCF7A8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DE7CB-D3DF-44D0-B574-B59BBB173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943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E0648-CD43-F836-B389-F6D743553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0A982-602D-ABDC-406E-92D7E12E03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A21996-E8E6-4A7E-D59D-F831506040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FBDD10-3DB5-E341-2ED8-44DEF2D52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CC3EB-1335-48CA-BCB5-F10EB4639F9A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D65597-89B0-3D37-2C5E-FF9B7F292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82E127-7DA8-6C3D-4A67-E126B5F8F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DE7CB-D3DF-44D0-B574-B59BBB173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066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533EF-36C3-39F4-A50D-41040B82D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186B53-61EA-F5F0-8D75-D44C61A423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CB1BA5-0786-841E-1EFD-035A1EB60E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1332B4-BDF3-294F-087B-DCEA979130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6AF322-2534-E9C1-0B35-6DDDAEEA20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139F08-F9D9-B793-A495-B2542628B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CC3EB-1335-48CA-BCB5-F10EB4639F9A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679B5F-A051-9FB5-E287-CDD1FA141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C15128-D2D4-979D-7D20-2B2C35D8F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DE7CB-D3DF-44D0-B574-B59BBB173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502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337D8-C690-B882-4C23-AD02F8710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BA0159-3B42-036C-91A4-7D12AB25C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CC3EB-1335-48CA-BCB5-F10EB4639F9A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D75505-E292-5A01-BD21-2C2628EFC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6AF8B0-C508-B6BD-6F7A-4E9B7E643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DE7CB-D3DF-44D0-B574-B59BBB173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788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CCD5FB-A0B6-4D82-2C8C-CD1F927D9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CC3EB-1335-48CA-BCB5-F10EB4639F9A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C22F51-A0EB-F305-EC5C-D496F6BF8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22429B-F9BA-1304-00DD-571E2EE26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DE7CB-D3DF-44D0-B574-B59BBB173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586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975C3-02EA-42F1-98C1-EB4CA95E4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14F7A-01A9-427C-EBB5-4D65478D4F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9C375C-C0DC-C15E-489F-9652F4884C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78BE7C-3BDD-7D55-7C4F-52F002E88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CC3EB-1335-48CA-BCB5-F10EB4639F9A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68E189-C542-5CB1-DDCE-11E57C747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D4D50-D37B-ACA1-7D3E-D6E8EF01A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DE7CB-D3DF-44D0-B574-B59BBB173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799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DFF15-C247-C58E-69F5-8374A9756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F7BD67-32B9-34EF-3F19-9025352F81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0A996E-CD57-257A-4E31-60246E2974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360A32-173E-484B-F870-25DD58228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CC3EB-1335-48CA-BCB5-F10EB4639F9A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1ECBFB-4028-6475-6986-C6FE08843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3F38D7-A438-1720-1AC3-0596A5DFE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DE7CB-D3DF-44D0-B574-B59BBB173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698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AC9164-599B-D587-22A8-EC4403C55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7942A3-10AF-5393-4273-2207641122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335915-B5A4-59A4-A454-22FFCE573E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6CC3EB-1335-48CA-BCB5-F10EB4639F9A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73A28D-D0E2-7EAD-3650-6318D5550B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644DA3-F500-A52F-2E6B-0CFDEBE8FA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DE7CB-D3DF-44D0-B574-B59BBB173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979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radquant.ucr.edu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matt-arthur-9807b0255/" TargetMode="External"/><Relationship Id="rId2" Type="http://schemas.openxmlformats.org/officeDocument/2006/relationships/hyperlink" Target="https://github.com/msu-econ-data-analytics/course-material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69D68-E3B2-0631-2840-9B5463DBFA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8745" y="967027"/>
            <a:ext cx="9144000" cy="1161468"/>
          </a:xfrm>
        </p:spPr>
        <p:txBody>
          <a:bodyPr/>
          <a:lstStyle/>
          <a:p>
            <a:r>
              <a:rPr lang="en-US" dirty="0"/>
              <a:t>Introduction to 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AAE67D-EE18-DD69-003D-1F93696BBD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819207"/>
            <a:ext cx="9144000" cy="3071766"/>
          </a:xfrm>
        </p:spPr>
        <p:txBody>
          <a:bodyPr>
            <a:normAutofit/>
          </a:bodyPr>
          <a:lstStyle/>
          <a:p>
            <a:r>
              <a:rPr lang="en-US" dirty="0"/>
              <a:t>Data Science Fellowship Program &amp; GradQuant</a:t>
            </a:r>
          </a:p>
          <a:p>
            <a:endParaRPr lang="en-US" dirty="0"/>
          </a:p>
          <a:p>
            <a:r>
              <a:rPr lang="en-US" dirty="0"/>
              <a:t>                                      Presented by: Da Gong    dgong005@ucr.edu</a:t>
            </a:r>
          </a:p>
          <a:p>
            <a:r>
              <a:rPr lang="en-US" dirty="0"/>
              <a:t>      				        PhD candidate in Economics</a:t>
            </a:r>
          </a:p>
          <a:p>
            <a:r>
              <a:rPr lang="en-US" dirty="0"/>
              <a:t>	                                                    Lead Consultant at GradQuant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5689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70942-84DE-CE80-013A-E252BC6AB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14148-F467-A044-4D01-1DBB85E319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Learning by doing! </a:t>
            </a:r>
          </a:p>
          <a:p>
            <a:r>
              <a:rPr lang="en-US" dirty="0">
                <a:hlinkClick r:id="rId2"/>
              </a:rPr>
              <a:t>GradQuant 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6260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4D58F-A1D6-0692-6B89-BAA1497DC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EB54EC-F8DA-9EB4-C6FC-9EC3EC2F73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9102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15606-4973-2A01-9383-5BC64FD9D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Thank You!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6EB552-F35F-DF4C-17D5-4AB7DA013E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                                                                       Da Gong </a:t>
            </a:r>
          </a:p>
          <a:p>
            <a:pPr marL="0" indent="0" algn="r">
              <a:buNone/>
            </a:pPr>
            <a:r>
              <a:rPr lang="en-US" dirty="0"/>
              <a:t>dgong005@ucr.edu</a:t>
            </a:r>
          </a:p>
        </p:txBody>
      </p:sp>
    </p:spTree>
    <p:extLst>
      <p:ext uri="{BB962C8B-B14F-4D97-AF65-F5344CB8AC3E}">
        <p14:creationId xmlns:p14="http://schemas.microsoft.com/office/powerpoint/2010/main" val="478812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C07DF-B6B6-2E14-F625-D0F946D4E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D8A931-9077-4CDD-34C0-D515AE157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Parts of the material is adopted from </a:t>
            </a:r>
          </a:p>
          <a:p>
            <a:pPr marL="0" indent="0">
              <a:buNone/>
            </a:pPr>
            <a:r>
              <a:rPr lang="en-US" dirty="0"/>
              <a:t>Advanced Data Analytics in Economics by </a:t>
            </a:r>
            <a:r>
              <a:rPr lang="en-US" dirty="0">
                <a:hlinkClick r:id="rId2"/>
              </a:rPr>
              <a:t>Nick Hagerty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and</a:t>
            </a:r>
          </a:p>
          <a:p>
            <a:pPr marL="0" indent="0">
              <a:buNone/>
            </a:pPr>
            <a:r>
              <a:rPr lang="en-US" dirty="0">
                <a:hlinkClick r:id="rId3"/>
              </a:rPr>
              <a:t>Matt Arthur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994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E4179-76E6-A582-4B60-DD50488A1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22961"/>
          </a:xfrm>
        </p:spPr>
        <p:txBody>
          <a:bodyPr>
            <a:normAutofit fontScale="90000"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A0DBE8-C40D-AA96-9FF8-15F03A4840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6215"/>
            <a:ext cx="10515600" cy="496988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 and R Studio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Basic</a:t>
            </a:r>
          </a:p>
          <a:p>
            <a:pPr marL="0" indent="0">
              <a:buNone/>
            </a:pPr>
            <a:r>
              <a:rPr lang="en-US" dirty="0"/>
              <a:t> (Operators, Objects and functions, Data frame, Vectors)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Programming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Tips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Exercise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005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008ED-A5B1-3F97-330F-2230168AC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1373"/>
          </a:xfrm>
        </p:spPr>
        <p:txBody>
          <a:bodyPr>
            <a:normAutofit fontScale="90000"/>
          </a:bodyPr>
          <a:lstStyle/>
          <a:p>
            <a:r>
              <a:rPr lang="en-US" dirty="0"/>
              <a:t>R and R Studio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E9DD97-246B-7103-C977-A7E63F67C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838" y="1391449"/>
            <a:ext cx="10515600" cy="4351338"/>
          </a:xfrm>
        </p:spPr>
        <p:txBody>
          <a:bodyPr/>
          <a:lstStyle/>
          <a:p>
            <a:r>
              <a:rPr lang="en-US" dirty="0"/>
              <a:t>R is an open source software used for statistical computing and graphics.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It’s widely used in industry and academic research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It’s widely used in It has a large and active user community</a:t>
            </a:r>
          </a:p>
        </p:txBody>
      </p:sp>
    </p:spTree>
    <p:extLst>
      <p:ext uri="{BB962C8B-B14F-4D97-AF65-F5344CB8AC3E}">
        <p14:creationId xmlns:p14="http://schemas.microsoft.com/office/powerpoint/2010/main" val="477189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C7917-8BDF-BF86-BDD6-E8B3F7630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76912"/>
          </a:xfrm>
        </p:spPr>
        <p:txBody>
          <a:bodyPr>
            <a:normAutofit fontScale="90000"/>
          </a:bodyPr>
          <a:lstStyle/>
          <a:p>
            <a:r>
              <a:rPr lang="en-US" dirty="0"/>
              <a:t>R and R Studio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18F934-F9CB-4989-42A9-B4680AE4E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572" y="125333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 vs Python</a:t>
            </a:r>
          </a:p>
          <a:p>
            <a:pPr marL="0" indent="0">
              <a:buNone/>
            </a:pPr>
            <a:r>
              <a:rPr lang="en-US" dirty="0"/>
              <a:t>R:</a:t>
            </a:r>
          </a:p>
          <a:p>
            <a:pPr marL="0" indent="0">
              <a:buNone/>
            </a:pPr>
            <a:r>
              <a:rPr lang="en-US" dirty="0"/>
              <a:t>Built for statistics and data analysis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Python:</a:t>
            </a:r>
          </a:p>
          <a:p>
            <a:pPr marL="0" indent="0">
              <a:buNone/>
            </a:pPr>
            <a:r>
              <a:rPr lang="en-US" dirty="0"/>
              <a:t>Built for general-purpose programming and software development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152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121B2-86B6-076B-78CA-7B659AB06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7157"/>
          </a:xfrm>
        </p:spPr>
        <p:txBody>
          <a:bodyPr/>
          <a:lstStyle/>
          <a:p>
            <a:r>
              <a:rPr lang="en-US" dirty="0"/>
              <a:t>R and R Studio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CF5B6-2BF4-9972-6161-73CA336A6A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2224"/>
            <a:ext cx="10515600" cy="4351338"/>
          </a:xfrm>
        </p:spPr>
        <p:txBody>
          <a:bodyPr/>
          <a:lstStyle/>
          <a:p>
            <a:r>
              <a:rPr lang="en-US" dirty="0"/>
              <a:t>R is like FIFA 22 (video game)</a:t>
            </a:r>
          </a:p>
          <a:p>
            <a:r>
              <a:rPr lang="en-US" dirty="0"/>
              <a:t>R Studio is like PS4 (Interface)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580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389EE-86A0-C9AE-0924-EBEFF1672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R and R Studio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17A077-FC24-6780-90CE-FDD2FBF9B7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838" y="1253331"/>
            <a:ext cx="10515600" cy="4351338"/>
          </a:xfrm>
        </p:spPr>
        <p:txBody>
          <a:bodyPr/>
          <a:lstStyle/>
          <a:p>
            <a:r>
              <a:rPr lang="en-US" dirty="0"/>
              <a:t>Installing R</a:t>
            </a:r>
          </a:p>
          <a:p>
            <a:endParaRPr lang="en-US" dirty="0"/>
          </a:p>
          <a:p>
            <a:pPr algn="l"/>
            <a:r>
              <a:rPr lang="pl-PL" sz="1800" b="0" i="0" u="none" strike="noStrike" baseline="0" dirty="0">
                <a:latin typeface="CMSS10"/>
              </a:rPr>
              <a:t>Go to </a:t>
            </a:r>
            <a:r>
              <a:rPr lang="pl-PL" sz="1800" b="0" i="0" u="none" strike="noStrike" baseline="0" dirty="0">
                <a:latin typeface="CMTT10"/>
              </a:rPr>
              <a:t>https://www.r-project.org</a:t>
            </a:r>
          </a:p>
          <a:p>
            <a:pPr algn="l"/>
            <a:r>
              <a:rPr lang="en-US" sz="1800" b="0" i="0" u="none" strike="noStrike" baseline="0" dirty="0">
                <a:latin typeface="CMSS10"/>
              </a:rPr>
              <a:t>Click the \Download" link on the left.</a:t>
            </a:r>
          </a:p>
          <a:p>
            <a:pPr algn="l"/>
            <a:r>
              <a:rPr lang="en-US" sz="1800" b="0" i="0" u="none" strike="noStrike" baseline="0" dirty="0">
                <a:latin typeface="CMSS10"/>
              </a:rPr>
              <a:t>Select a mirror from which to download.</a:t>
            </a:r>
          </a:p>
          <a:p>
            <a:pPr algn="l"/>
            <a:r>
              <a:rPr lang="en-US" sz="1800" b="0" i="0" u="none" strike="noStrike" baseline="0" dirty="0">
                <a:latin typeface="CMSS10"/>
              </a:rPr>
              <a:t>Follow the download instructions for your operating system.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5898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EC5CF-1031-699D-3998-979B01A4B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5039"/>
          </a:xfrm>
        </p:spPr>
        <p:txBody>
          <a:bodyPr/>
          <a:lstStyle/>
          <a:p>
            <a:r>
              <a:rPr lang="en-US" dirty="0"/>
              <a:t>R and R Studio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39030-9AA1-1A15-8496-77085C7321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5930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Installing R Studio</a:t>
            </a:r>
          </a:p>
          <a:p>
            <a:pPr algn="l"/>
            <a:endParaRPr lang="en-US" sz="1800" b="0" i="0" u="none" strike="noStrike" baseline="0" dirty="0">
              <a:solidFill>
                <a:srgbClr val="000000"/>
              </a:solidFill>
              <a:latin typeface="CMSS10"/>
            </a:endParaRP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CMSS10"/>
              </a:rPr>
              <a:t>R Studio is a graphical user interface that makes R much easier to use.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CMSS10"/>
              </a:rPr>
              <a:t>To download R Studio, go to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MTT10"/>
              </a:rPr>
              <a:t>https://posit.co/download/rstudio-desktop/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MSS10"/>
              </a:rPr>
              <a:t>.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CMSS10"/>
              </a:rPr>
              <a:t>R must be installed for R Studio to run.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CMSS10"/>
              </a:rPr>
              <a:t>Go to Products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MTT10"/>
              </a:rPr>
              <a:t>&gt;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MSS10"/>
              </a:rPr>
              <a:t>R Studio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CMSS10"/>
              </a:rPr>
              <a:t>Follow the instructions for downloading the free version of R Studio</a:t>
            </a:r>
          </a:p>
          <a:p>
            <a:pPr marL="0" indent="0" algn="l">
              <a:buNone/>
            </a:pPr>
            <a:endParaRPr lang="en-US" sz="1800" b="0" i="0" u="none" strike="noStrike" baseline="0" dirty="0">
              <a:solidFill>
                <a:srgbClr val="000000"/>
              </a:solidFill>
              <a:latin typeface="CMSS10"/>
            </a:endParaRP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MSS10"/>
              </a:rPr>
              <a:t>Alternative option: </a:t>
            </a:r>
            <a:r>
              <a:rPr lang="en-US" sz="1800" dirty="0" err="1">
                <a:solidFill>
                  <a:srgbClr val="000000"/>
                </a:solidFill>
                <a:latin typeface="CMSS10"/>
              </a:rPr>
              <a:t>RCloud</a:t>
            </a:r>
            <a:endParaRPr lang="en-US" sz="1800" b="0" i="0" u="none" strike="noStrike" baseline="0" dirty="0">
              <a:solidFill>
                <a:srgbClr val="000000"/>
              </a:solidFill>
              <a:latin typeface="CMSS10"/>
            </a:endParaRPr>
          </a:p>
          <a:p>
            <a:pPr algn="l"/>
            <a:endParaRPr lang="en-US" sz="1800" b="0" i="0" u="none" strike="noStrike" baseline="0" dirty="0">
              <a:solidFill>
                <a:srgbClr val="FFFFFF"/>
              </a:solidFill>
              <a:latin typeface="CMSS8"/>
            </a:endParaRPr>
          </a:p>
          <a:p>
            <a:r>
              <a:rPr lang="en-US" sz="1800" dirty="0" err="1">
                <a:solidFill>
                  <a:srgbClr val="FFFFFF"/>
                </a:solidFill>
                <a:latin typeface="CMSS8"/>
              </a:rPr>
              <a:t>Rcloud</a:t>
            </a:r>
            <a:r>
              <a:rPr lang="en-US" sz="1800" dirty="0">
                <a:solidFill>
                  <a:srgbClr val="FFFFFF"/>
                </a:solidFill>
                <a:latin typeface="CMSS8"/>
              </a:rPr>
              <a:t> </a:t>
            </a:r>
            <a:endParaRPr lang="en-US" sz="1800" b="0" i="0" u="none" strike="noStrike" baseline="0" dirty="0">
              <a:solidFill>
                <a:srgbClr val="FFFFFF"/>
              </a:solidFill>
              <a:latin typeface="CMSS8"/>
            </a:endParaRPr>
          </a:p>
          <a:p>
            <a:pPr algn="l"/>
            <a:r>
              <a:rPr lang="en-US" sz="1800" b="0" i="0" u="none" strike="noStrike" baseline="0" dirty="0">
                <a:solidFill>
                  <a:srgbClr val="FFFFFF"/>
                </a:solidFill>
                <a:latin typeface="CMSS8"/>
              </a:rPr>
              <a:t>Arthur,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217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9BC25-CB65-83C2-B4FF-A5FAC3C3C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7931"/>
          </a:xfrm>
        </p:spPr>
        <p:txBody>
          <a:bodyPr/>
          <a:lstStyle/>
          <a:p>
            <a:r>
              <a:rPr lang="en-US" dirty="0"/>
              <a:t>Demonstration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FAFE2-81BA-7B19-280C-A189DD857D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790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293</Words>
  <Application>Microsoft Office PowerPoint</Application>
  <PresentationFormat>Widescreen</PresentationFormat>
  <Paragraphs>67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CMSS10</vt:lpstr>
      <vt:lpstr>CMSS8</vt:lpstr>
      <vt:lpstr>CMTT10</vt:lpstr>
      <vt:lpstr>Arial</vt:lpstr>
      <vt:lpstr>Calibri</vt:lpstr>
      <vt:lpstr>Calibri Light</vt:lpstr>
      <vt:lpstr>Office Theme</vt:lpstr>
      <vt:lpstr>Introduction to R</vt:lpstr>
      <vt:lpstr>PowerPoint Presentation</vt:lpstr>
      <vt:lpstr>Outline</vt:lpstr>
      <vt:lpstr>R and R Studio </vt:lpstr>
      <vt:lpstr>R and R Studio</vt:lpstr>
      <vt:lpstr>R and R Studio</vt:lpstr>
      <vt:lpstr>R and R Studio</vt:lpstr>
      <vt:lpstr>R and R Studio</vt:lpstr>
      <vt:lpstr>Demonstration</vt:lpstr>
      <vt:lpstr>Tips </vt:lpstr>
      <vt:lpstr>Exercise</vt:lpstr>
      <vt:lpstr>Thank You!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R</dc:title>
  <dc:creator>Ligeer Ce</dc:creator>
  <cp:lastModifiedBy>Ligeer Ce</cp:lastModifiedBy>
  <cp:revision>10</cp:revision>
  <dcterms:created xsi:type="dcterms:W3CDTF">2023-06-27T07:14:47Z</dcterms:created>
  <dcterms:modified xsi:type="dcterms:W3CDTF">2023-06-27T10:46:04Z</dcterms:modified>
</cp:coreProperties>
</file>