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6" d="100"/>
          <a:sy n="56" d="100"/>
        </p:scale>
        <p:origin x="62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8341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2025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607" y="2577465"/>
            <a:ext cx="4919186" cy="3074551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280190" y="2096095"/>
            <a:ext cx="7556421" cy="19564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702"/>
              </a:lnSpc>
              <a:buNone/>
            </a:pPr>
            <a:r>
              <a:rPr lang="en-US" sz="6162" b="1" dirty="0">
                <a:solidFill>
                  <a:srgbClr val="F0F4F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Pizza Sales Analysis</a:t>
            </a:r>
            <a:endParaRPr lang="en-US" sz="6162" dirty="0"/>
          </a:p>
        </p:txBody>
      </p:sp>
      <p:sp>
        <p:nvSpPr>
          <p:cNvPr id="7" name="Text 2"/>
          <p:cNvSpPr/>
          <p:nvPr/>
        </p:nvSpPr>
        <p:spPr>
          <a:xfrm>
            <a:off x="6280190" y="4392692"/>
            <a:ext cx="7556421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Dive into the world of pizza sales with an in-depth analysis of orders, revenue, pricing, and customer preferences. This MySQL-powered project provides valuable insights to help optimize your pizza business.</a:t>
            </a:r>
            <a:endParaRPr lang="en-US" sz="1786" dirty="0"/>
          </a:p>
        </p:txBody>
      </p:sp>
      <p:sp>
        <p:nvSpPr>
          <p:cNvPr id="8" name="Shape 3"/>
          <p:cNvSpPr/>
          <p:nvPr/>
        </p:nvSpPr>
        <p:spPr>
          <a:xfrm>
            <a:off x="6280190" y="5753457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7810" y="5761077"/>
            <a:ext cx="347663" cy="347663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6756440" y="5736550"/>
            <a:ext cx="2795468" cy="3968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126"/>
              </a:lnSpc>
              <a:buNone/>
            </a:pPr>
            <a:r>
              <a:rPr lang="en-US" sz="2233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by DADASO PATIL</a:t>
            </a:r>
            <a:endParaRPr lang="en-US" sz="2233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2025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60163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28424" y="3340060"/>
            <a:ext cx="13173551" cy="13006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121"/>
              </a:lnSpc>
              <a:buNone/>
            </a:pPr>
            <a:r>
              <a:rPr lang="en-US" sz="4097" b="1" dirty="0">
                <a:solidFill>
                  <a:srgbClr val="F0F4F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Conclusion: Unlocking Pizza Sales Potential</a:t>
            </a:r>
            <a:endParaRPr lang="en-US" sz="4097" dirty="0"/>
          </a:p>
        </p:txBody>
      </p:sp>
      <p:sp>
        <p:nvSpPr>
          <p:cNvPr id="6" name="Shape 2"/>
          <p:cNvSpPr/>
          <p:nvPr/>
        </p:nvSpPr>
        <p:spPr>
          <a:xfrm>
            <a:off x="728424" y="4952881"/>
            <a:ext cx="4252436" cy="2538174"/>
          </a:xfrm>
          <a:prstGeom prst="roundRect">
            <a:avLst>
              <a:gd name="adj" fmla="val 3444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944166" y="5168622"/>
            <a:ext cx="3820954" cy="6503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61"/>
              </a:lnSpc>
              <a:buNone/>
            </a:pPr>
            <a:r>
              <a:rPr lang="en-US" sz="2049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Comprehensive Insights</a:t>
            </a:r>
            <a:endParaRPr lang="en-US" sz="2049" dirty="0"/>
          </a:p>
        </p:txBody>
      </p:sp>
      <p:sp>
        <p:nvSpPr>
          <p:cNvPr id="8" name="Text 4"/>
          <p:cNvSpPr/>
          <p:nvPr/>
        </p:nvSpPr>
        <p:spPr>
          <a:xfrm>
            <a:off x="944166" y="5943719"/>
            <a:ext cx="3820954" cy="133159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2"/>
              </a:lnSpc>
              <a:buNone/>
            </a:pPr>
            <a:r>
              <a:rPr lang="en-US" sz="1639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The "Pizza Sales Analysis" project provides a deep understanding of order volumes, revenue, pricing, and customer preferences.</a:t>
            </a:r>
            <a:endParaRPr lang="en-US" sz="1639" dirty="0"/>
          </a:p>
        </p:txBody>
      </p:sp>
      <p:sp>
        <p:nvSpPr>
          <p:cNvPr id="9" name="Shape 5"/>
          <p:cNvSpPr/>
          <p:nvPr/>
        </p:nvSpPr>
        <p:spPr>
          <a:xfrm>
            <a:off x="5188982" y="4952881"/>
            <a:ext cx="4252436" cy="2538174"/>
          </a:xfrm>
          <a:prstGeom prst="roundRect">
            <a:avLst>
              <a:gd name="adj" fmla="val 3444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5404723" y="5168622"/>
            <a:ext cx="3820954" cy="6503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61"/>
              </a:lnSpc>
              <a:buNone/>
            </a:pPr>
            <a:r>
              <a:rPr lang="en-US" sz="2049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Actionable Strategies</a:t>
            </a:r>
            <a:endParaRPr lang="en-US" sz="2049" dirty="0"/>
          </a:p>
        </p:txBody>
      </p:sp>
      <p:sp>
        <p:nvSpPr>
          <p:cNvPr id="11" name="Text 7"/>
          <p:cNvSpPr/>
          <p:nvPr/>
        </p:nvSpPr>
        <p:spPr>
          <a:xfrm>
            <a:off x="5404723" y="5943719"/>
            <a:ext cx="3820954" cy="133159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2"/>
              </a:lnSpc>
              <a:buNone/>
            </a:pPr>
            <a:r>
              <a:rPr lang="en-US" sz="1639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The analysis empowers the pizza business to implement data-driven strategies for menu optimization, inventory management, and targeted marketing.</a:t>
            </a:r>
            <a:endParaRPr lang="en-US" sz="1639" dirty="0"/>
          </a:p>
        </p:txBody>
      </p:sp>
      <p:sp>
        <p:nvSpPr>
          <p:cNvPr id="12" name="Shape 8"/>
          <p:cNvSpPr/>
          <p:nvPr/>
        </p:nvSpPr>
        <p:spPr>
          <a:xfrm>
            <a:off x="9649539" y="4952881"/>
            <a:ext cx="4252436" cy="2538174"/>
          </a:xfrm>
          <a:prstGeom prst="roundRect">
            <a:avLst>
              <a:gd name="adj" fmla="val 3444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</p:sp>
      <p:sp>
        <p:nvSpPr>
          <p:cNvPr id="13" name="Text 9"/>
          <p:cNvSpPr/>
          <p:nvPr/>
        </p:nvSpPr>
        <p:spPr>
          <a:xfrm>
            <a:off x="9865281" y="5168622"/>
            <a:ext cx="3820954" cy="6503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61"/>
              </a:lnSpc>
              <a:buNone/>
            </a:pPr>
            <a:r>
              <a:rPr lang="en-US" sz="2049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Continuous Improvement</a:t>
            </a:r>
            <a:endParaRPr lang="en-US" sz="2049" dirty="0"/>
          </a:p>
        </p:txBody>
      </p:sp>
      <p:sp>
        <p:nvSpPr>
          <p:cNvPr id="14" name="Text 10"/>
          <p:cNvSpPr/>
          <p:nvPr/>
        </p:nvSpPr>
        <p:spPr>
          <a:xfrm>
            <a:off x="9865281" y="5943719"/>
            <a:ext cx="3820954" cy="133159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2"/>
              </a:lnSpc>
              <a:buNone/>
            </a:pPr>
            <a:r>
              <a:rPr lang="en-US" sz="1639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Ongoing monitoring and analysis will enable the pizza business to adapt to changing market conditions and stay ahead of the competition.</a:t>
            </a:r>
            <a:endParaRPr lang="en-US" sz="1639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2025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488" y="635079"/>
            <a:ext cx="4919305" cy="6959322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280190" y="1095851"/>
            <a:ext cx="7556421" cy="14175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b="1" dirty="0">
                <a:solidFill>
                  <a:srgbClr val="F0F4F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Total Number of Orders</a:t>
            </a:r>
            <a:endParaRPr lang="en-US" sz="4465" dirty="0"/>
          </a:p>
        </p:txBody>
      </p:sp>
      <p:sp>
        <p:nvSpPr>
          <p:cNvPr id="7" name="Shape 2"/>
          <p:cNvSpPr/>
          <p:nvPr/>
        </p:nvSpPr>
        <p:spPr>
          <a:xfrm>
            <a:off x="6280190" y="310872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</p:sp>
      <p:sp>
        <p:nvSpPr>
          <p:cNvPr id="8" name="Text 3"/>
          <p:cNvSpPr/>
          <p:nvPr/>
        </p:nvSpPr>
        <p:spPr>
          <a:xfrm>
            <a:off x="6445329" y="3193733"/>
            <a:ext cx="180023" cy="340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9"/>
              </a:lnSpc>
              <a:buNone/>
            </a:pPr>
            <a:r>
              <a:rPr lang="en-US" sz="2679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1</a:t>
            </a:r>
            <a:endParaRPr lang="en-US" sz="2679" dirty="0"/>
          </a:p>
        </p:txBody>
      </p:sp>
      <p:sp>
        <p:nvSpPr>
          <p:cNvPr id="9" name="Text 4"/>
          <p:cNvSpPr/>
          <p:nvPr/>
        </p:nvSpPr>
        <p:spPr>
          <a:xfrm>
            <a:off x="7017306" y="3108722"/>
            <a:ext cx="2927747" cy="7086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Comprehensive View</a:t>
            </a:r>
            <a:endParaRPr lang="en-US" sz="2233" dirty="0"/>
          </a:p>
        </p:txBody>
      </p:sp>
      <p:sp>
        <p:nvSpPr>
          <p:cNvPr id="10" name="Text 5"/>
          <p:cNvSpPr/>
          <p:nvPr/>
        </p:nvSpPr>
        <p:spPr>
          <a:xfrm>
            <a:off x="7017306" y="3953470"/>
            <a:ext cx="2927747" cy="1451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The total number of orders placed provides a high-level understanding of the overall pizza sales activity.</a:t>
            </a:r>
            <a:endParaRPr lang="en-US" sz="1786" dirty="0"/>
          </a:p>
        </p:txBody>
      </p:sp>
      <p:sp>
        <p:nvSpPr>
          <p:cNvPr id="11" name="Shape 6"/>
          <p:cNvSpPr/>
          <p:nvPr/>
        </p:nvSpPr>
        <p:spPr>
          <a:xfrm>
            <a:off x="10171867" y="310872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</p:sp>
      <p:sp>
        <p:nvSpPr>
          <p:cNvPr id="12" name="Text 7"/>
          <p:cNvSpPr/>
          <p:nvPr/>
        </p:nvSpPr>
        <p:spPr>
          <a:xfrm>
            <a:off x="10256401" y="3193733"/>
            <a:ext cx="341233" cy="340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9"/>
              </a:lnSpc>
              <a:buNone/>
            </a:pPr>
            <a:r>
              <a:rPr lang="en-US" sz="2679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2</a:t>
            </a:r>
            <a:endParaRPr lang="en-US" sz="2679" dirty="0"/>
          </a:p>
        </p:txBody>
      </p:sp>
      <p:sp>
        <p:nvSpPr>
          <p:cNvPr id="13" name="Text 8"/>
          <p:cNvSpPr/>
          <p:nvPr/>
        </p:nvSpPr>
        <p:spPr>
          <a:xfrm>
            <a:off x="10908983" y="3108722"/>
            <a:ext cx="2927747" cy="7086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Valuable Metric</a:t>
            </a:r>
            <a:endParaRPr lang="en-US" sz="2233" dirty="0"/>
          </a:p>
        </p:txBody>
      </p:sp>
      <p:sp>
        <p:nvSpPr>
          <p:cNvPr id="14" name="Text 9"/>
          <p:cNvSpPr/>
          <p:nvPr/>
        </p:nvSpPr>
        <p:spPr>
          <a:xfrm>
            <a:off x="10908983" y="3953470"/>
            <a:ext cx="2927747" cy="1451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This information can help identify trends, monitor growth, and make informed business decisions.</a:t>
            </a:r>
            <a:endParaRPr lang="en-US" sz="1786" dirty="0"/>
          </a:p>
        </p:txBody>
      </p:sp>
      <p:sp>
        <p:nvSpPr>
          <p:cNvPr id="15" name="Shape 10"/>
          <p:cNvSpPr/>
          <p:nvPr/>
        </p:nvSpPr>
        <p:spPr>
          <a:xfrm>
            <a:off x="6280190" y="588704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</p:sp>
      <p:sp>
        <p:nvSpPr>
          <p:cNvPr id="16" name="Text 11"/>
          <p:cNvSpPr/>
          <p:nvPr/>
        </p:nvSpPr>
        <p:spPr>
          <a:xfrm>
            <a:off x="6355794" y="5972056"/>
            <a:ext cx="358973" cy="340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9"/>
              </a:lnSpc>
              <a:buNone/>
            </a:pPr>
            <a:r>
              <a:rPr lang="en-US" sz="2679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3</a:t>
            </a:r>
            <a:endParaRPr lang="en-US" sz="2679" dirty="0"/>
          </a:p>
        </p:txBody>
      </p:sp>
      <p:sp>
        <p:nvSpPr>
          <p:cNvPr id="17" name="Text 12"/>
          <p:cNvSpPr/>
          <p:nvPr/>
        </p:nvSpPr>
        <p:spPr>
          <a:xfrm>
            <a:off x="7017306" y="5887045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SQL Query</a:t>
            </a:r>
            <a:endParaRPr lang="en-US" sz="2233" dirty="0"/>
          </a:p>
        </p:txBody>
      </p:sp>
      <p:sp>
        <p:nvSpPr>
          <p:cNvPr id="18" name="Text 13"/>
          <p:cNvSpPr/>
          <p:nvPr/>
        </p:nvSpPr>
        <p:spPr>
          <a:xfrm>
            <a:off x="7017306" y="6377464"/>
            <a:ext cx="6819305" cy="7562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The SQL query </a:t>
            </a:r>
            <a:r>
              <a:rPr lang="en-US" sz="1786" dirty="0">
                <a:solidFill>
                  <a:srgbClr val="D7E5D8"/>
                </a:solidFill>
                <a:highlight>
                  <a:srgbClr val="33480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SELECT COUNT(order_id) AS total_orders FROM orders;</a:t>
            </a:r>
            <a:r>
              <a:rPr lang="en-US" sz="1786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 returns the total number of orders.</a:t>
            </a:r>
            <a:endParaRPr lang="en-US" sz="1786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2025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793790" y="1981200"/>
            <a:ext cx="13042821" cy="14175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b="1" dirty="0">
                <a:solidFill>
                  <a:srgbClr val="F0F4F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Total Revenue from Pizza Sales</a:t>
            </a:r>
            <a:endParaRPr lang="en-US" sz="4465" dirty="0"/>
          </a:p>
        </p:txBody>
      </p:sp>
      <p:sp>
        <p:nvSpPr>
          <p:cNvPr id="5" name="Text 2"/>
          <p:cNvSpPr/>
          <p:nvPr/>
        </p:nvSpPr>
        <p:spPr>
          <a:xfrm>
            <a:off x="793790" y="3965734"/>
            <a:ext cx="3978116" cy="7086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F0F4F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Revenue Calculation</a:t>
            </a:r>
            <a:endParaRPr lang="en-US" sz="2233" dirty="0"/>
          </a:p>
        </p:txBody>
      </p:sp>
      <p:sp>
        <p:nvSpPr>
          <p:cNvPr id="6" name="Text 3"/>
          <p:cNvSpPr/>
          <p:nvPr/>
        </p:nvSpPr>
        <p:spPr>
          <a:xfrm>
            <a:off x="793790" y="4901208"/>
            <a:ext cx="3978116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To calculate the total revenue, we need to count the quantity of items ordered and multiply it by the price per item.</a:t>
            </a:r>
            <a:endParaRPr lang="en-US" sz="1786" dirty="0"/>
          </a:p>
        </p:txBody>
      </p:sp>
      <p:sp>
        <p:nvSpPr>
          <p:cNvPr id="7" name="Text 4"/>
          <p:cNvSpPr/>
          <p:nvPr/>
        </p:nvSpPr>
        <p:spPr>
          <a:xfrm>
            <a:off x="5332928" y="3965734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F0F4F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SQL Query</a:t>
            </a:r>
            <a:endParaRPr lang="en-US" sz="2233" dirty="0"/>
          </a:p>
        </p:txBody>
      </p:sp>
      <p:sp>
        <p:nvSpPr>
          <p:cNvPr id="8" name="Text 5"/>
          <p:cNvSpPr/>
          <p:nvPr/>
        </p:nvSpPr>
        <p:spPr>
          <a:xfrm>
            <a:off x="5332928" y="4546878"/>
            <a:ext cx="3978116" cy="14973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The SQL query </a:t>
            </a:r>
            <a:r>
              <a:rPr lang="en-US" sz="1786" dirty="0">
                <a:solidFill>
                  <a:srgbClr val="D7E5D8"/>
                </a:solidFill>
                <a:highlight>
                  <a:srgbClr val="33480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SELECT COUNT(quantity) AS total_revenue FROM order_details;</a:t>
            </a:r>
            <a:r>
              <a:rPr lang="en-US" sz="1786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 provides the total revenue from pizza sales.</a:t>
            </a:r>
            <a:endParaRPr lang="en-US" sz="1786" dirty="0"/>
          </a:p>
        </p:txBody>
      </p:sp>
      <p:sp>
        <p:nvSpPr>
          <p:cNvPr id="9" name="Text 6"/>
          <p:cNvSpPr/>
          <p:nvPr/>
        </p:nvSpPr>
        <p:spPr>
          <a:xfrm>
            <a:off x="9872067" y="3965734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F0F4F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Insights</a:t>
            </a:r>
            <a:endParaRPr lang="en-US" sz="2233" dirty="0"/>
          </a:p>
        </p:txBody>
      </p:sp>
      <p:sp>
        <p:nvSpPr>
          <p:cNvPr id="10" name="Text 7"/>
          <p:cNvSpPr/>
          <p:nvPr/>
        </p:nvSpPr>
        <p:spPr>
          <a:xfrm>
            <a:off x="9872067" y="4546878"/>
            <a:ext cx="3978116" cy="1451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Understanding the total revenue helps analyze the financial performance of the pizza business and identify areas for improvement.</a:t>
            </a:r>
            <a:endParaRPr lang="en-US" sz="1786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2696"/>
          </a:xfrm>
          <a:prstGeom prst="rect">
            <a:avLst/>
          </a:prstGeom>
          <a:solidFill>
            <a:srgbClr val="152025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32696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773" y="2589848"/>
            <a:ext cx="4930735" cy="3053001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264354" y="611267"/>
            <a:ext cx="7588091" cy="13894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6" b="1" dirty="0">
                <a:solidFill>
                  <a:srgbClr val="F0F4F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Highest Priced Pizza</a:t>
            </a:r>
            <a:endParaRPr lang="en-US" sz="4376" dirty="0"/>
          </a:p>
        </p:txBody>
      </p:sp>
      <p:sp>
        <p:nvSpPr>
          <p:cNvPr id="7" name="Shape 2"/>
          <p:cNvSpPr/>
          <p:nvPr/>
        </p:nvSpPr>
        <p:spPr>
          <a:xfrm>
            <a:off x="6264354" y="2334101"/>
            <a:ext cx="3682960" cy="3413284"/>
          </a:xfrm>
          <a:prstGeom prst="roundRect">
            <a:avLst>
              <a:gd name="adj" fmla="val 2735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</p:sp>
      <p:sp>
        <p:nvSpPr>
          <p:cNvPr id="8" name="Text 3"/>
          <p:cNvSpPr/>
          <p:nvPr/>
        </p:nvSpPr>
        <p:spPr>
          <a:xfrm>
            <a:off x="6494264" y="2564011"/>
            <a:ext cx="3223141" cy="10419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8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Identifying Top-Tier Pizzas</a:t>
            </a:r>
            <a:endParaRPr lang="en-US" sz="2188" dirty="0"/>
          </a:p>
        </p:txBody>
      </p:sp>
      <p:sp>
        <p:nvSpPr>
          <p:cNvPr id="9" name="Text 4"/>
          <p:cNvSpPr/>
          <p:nvPr/>
        </p:nvSpPr>
        <p:spPr>
          <a:xfrm>
            <a:off x="6494264" y="3739277"/>
            <a:ext cx="3223141" cy="1778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01"/>
              </a:lnSpc>
              <a:buNone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Knowing the highest priced pizza on the menu can help understand customer preferences and pricing strategies.</a:t>
            </a:r>
            <a:endParaRPr lang="en-US" sz="1750" dirty="0"/>
          </a:p>
        </p:txBody>
      </p:sp>
      <p:sp>
        <p:nvSpPr>
          <p:cNvPr id="10" name="Shape 5"/>
          <p:cNvSpPr/>
          <p:nvPr/>
        </p:nvSpPr>
        <p:spPr>
          <a:xfrm>
            <a:off x="10169604" y="2334101"/>
            <a:ext cx="3682960" cy="3413284"/>
          </a:xfrm>
          <a:prstGeom prst="roundRect">
            <a:avLst>
              <a:gd name="adj" fmla="val 2735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</p:sp>
      <p:sp>
        <p:nvSpPr>
          <p:cNvPr id="11" name="Text 6"/>
          <p:cNvSpPr/>
          <p:nvPr/>
        </p:nvSpPr>
        <p:spPr>
          <a:xfrm>
            <a:off x="10399514" y="2564011"/>
            <a:ext cx="2778681" cy="34730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8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SQL Query</a:t>
            </a:r>
            <a:endParaRPr lang="en-US" sz="2188" dirty="0"/>
          </a:p>
        </p:txBody>
      </p:sp>
      <p:sp>
        <p:nvSpPr>
          <p:cNvPr id="12" name="Text 7"/>
          <p:cNvSpPr/>
          <p:nvPr/>
        </p:nvSpPr>
        <p:spPr>
          <a:xfrm>
            <a:off x="10399514" y="3044666"/>
            <a:ext cx="3223141" cy="146827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01"/>
              </a:lnSpc>
              <a:buNone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The SQL query </a:t>
            </a:r>
            <a:r>
              <a:rPr lang="en-US" sz="1750" dirty="0">
                <a:solidFill>
                  <a:srgbClr val="D7E5D8"/>
                </a:solidFill>
                <a:highlight>
                  <a:srgbClr val="33480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SELECT DISTINCT price FROM pizza ORDER BY price DESC LIMIT 1;</a:t>
            </a: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 returns the highest priced pizza.</a:t>
            </a:r>
            <a:endParaRPr lang="en-US" sz="1750" dirty="0"/>
          </a:p>
        </p:txBody>
      </p:sp>
      <p:sp>
        <p:nvSpPr>
          <p:cNvPr id="13" name="Shape 8"/>
          <p:cNvSpPr/>
          <p:nvPr/>
        </p:nvSpPr>
        <p:spPr>
          <a:xfrm>
            <a:off x="6264354" y="5969675"/>
            <a:ext cx="7588091" cy="1651754"/>
          </a:xfrm>
          <a:prstGeom prst="roundRect">
            <a:avLst>
              <a:gd name="adj" fmla="val 5653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</p:sp>
      <p:sp>
        <p:nvSpPr>
          <p:cNvPr id="14" name="Text 9"/>
          <p:cNvSpPr/>
          <p:nvPr/>
        </p:nvSpPr>
        <p:spPr>
          <a:xfrm>
            <a:off x="6494264" y="6199584"/>
            <a:ext cx="3280529" cy="34730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8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Pricing Insights</a:t>
            </a:r>
            <a:endParaRPr lang="en-US" sz="2188" dirty="0"/>
          </a:p>
        </p:txBody>
      </p:sp>
      <p:sp>
        <p:nvSpPr>
          <p:cNvPr id="15" name="Text 10"/>
          <p:cNvSpPr/>
          <p:nvPr/>
        </p:nvSpPr>
        <p:spPr>
          <a:xfrm>
            <a:off x="6494264" y="6680240"/>
            <a:ext cx="7128272" cy="71127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01"/>
              </a:lnSpc>
              <a:buNone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This information can be used to analyze profit margins, market positioning, and potential for premium offerings.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2025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480" y="2442210"/>
            <a:ext cx="5049322" cy="3345180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098381" y="1176337"/>
            <a:ext cx="7920038" cy="10929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303"/>
              </a:lnSpc>
              <a:buNone/>
            </a:pPr>
            <a:r>
              <a:rPr lang="en-US" sz="3442" b="1" dirty="0">
                <a:solidFill>
                  <a:srgbClr val="F0F4F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Most Common Pizza Size Ordered</a:t>
            </a:r>
            <a:endParaRPr lang="en-US" sz="3442" dirty="0"/>
          </a:p>
        </p:txBody>
      </p:sp>
      <p:sp>
        <p:nvSpPr>
          <p:cNvPr id="7" name="Shape 2"/>
          <p:cNvSpPr/>
          <p:nvPr/>
        </p:nvSpPr>
        <p:spPr>
          <a:xfrm>
            <a:off x="6163866" y="2728198"/>
            <a:ext cx="393383" cy="393383"/>
          </a:xfrm>
          <a:prstGeom prst="roundRect">
            <a:avLst>
              <a:gd name="adj" fmla="val 18669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</p:sp>
      <p:sp>
        <p:nvSpPr>
          <p:cNvPr id="8" name="Text 3"/>
          <p:cNvSpPr/>
          <p:nvPr/>
        </p:nvSpPr>
        <p:spPr>
          <a:xfrm>
            <a:off x="6291143" y="2793683"/>
            <a:ext cx="138708" cy="26229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65"/>
              </a:lnSpc>
              <a:buNone/>
            </a:pPr>
            <a:r>
              <a:rPr lang="en-US" sz="2065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1</a:t>
            </a:r>
            <a:endParaRPr lang="en-US" sz="2065" dirty="0"/>
          </a:p>
        </p:txBody>
      </p:sp>
      <p:sp>
        <p:nvSpPr>
          <p:cNvPr id="9" name="Text 4"/>
          <p:cNvSpPr/>
          <p:nvPr/>
        </p:nvSpPr>
        <p:spPr>
          <a:xfrm>
            <a:off x="7322225" y="2706291"/>
            <a:ext cx="3054191" cy="27324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51"/>
              </a:lnSpc>
              <a:buNone/>
            </a:pPr>
            <a:r>
              <a:rPr lang="en-US" sz="1721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Data Aggregation</a:t>
            </a:r>
            <a:endParaRPr lang="en-US" sz="1721" dirty="0"/>
          </a:p>
        </p:txBody>
      </p:sp>
      <p:sp>
        <p:nvSpPr>
          <p:cNvPr id="10" name="Text 5"/>
          <p:cNvSpPr/>
          <p:nvPr/>
        </p:nvSpPr>
        <p:spPr>
          <a:xfrm>
            <a:off x="7322225" y="3084433"/>
            <a:ext cx="6696194" cy="86987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03"/>
              </a:lnSpc>
              <a:buNone/>
            </a:pPr>
            <a:r>
              <a:rPr lang="en-US" sz="1377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The SQL query </a:t>
            </a:r>
            <a:r>
              <a:rPr lang="en-US" sz="1377" dirty="0">
                <a:solidFill>
                  <a:srgbClr val="D7E5D8"/>
                </a:solidFill>
                <a:highlight>
                  <a:srgbClr val="33480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SELECT size, COUNT(*) AS OrderCount FROM pizza GROUP BY size ORDER BY OrderCount DESC;</a:t>
            </a:r>
            <a:r>
              <a:rPr lang="en-US" sz="1377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 groups the orders by pizza size and counts the occurrences.</a:t>
            </a:r>
            <a:endParaRPr lang="en-US" sz="1377" dirty="0"/>
          </a:p>
        </p:txBody>
      </p:sp>
      <p:sp>
        <p:nvSpPr>
          <p:cNvPr id="11" name="Shape 6"/>
          <p:cNvSpPr/>
          <p:nvPr/>
        </p:nvSpPr>
        <p:spPr>
          <a:xfrm>
            <a:off x="6163866" y="4500563"/>
            <a:ext cx="393383" cy="393383"/>
          </a:xfrm>
          <a:prstGeom prst="roundRect">
            <a:avLst>
              <a:gd name="adj" fmla="val 18669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</p:sp>
      <p:sp>
        <p:nvSpPr>
          <p:cNvPr id="12" name="Text 7"/>
          <p:cNvSpPr/>
          <p:nvPr/>
        </p:nvSpPr>
        <p:spPr>
          <a:xfrm>
            <a:off x="6228993" y="4566047"/>
            <a:ext cx="263009" cy="26229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65"/>
              </a:lnSpc>
              <a:buNone/>
            </a:pPr>
            <a:r>
              <a:rPr lang="en-US" sz="2065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2</a:t>
            </a:r>
            <a:endParaRPr lang="en-US" sz="2065" dirty="0"/>
          </a:p>
        </p:txBody>
      </p:sp>
      <p:sp>
        <p:nvSpPr>
          <p:cNvPr id="13" name="Text 8"/>
          <p:cNvSpPr/>
          <p:nvPr/>
        </p:nvSpPr>
        <p:spPr>
          <a:xfrm>
            <a:off x="7322225" y="4478655"/>
            <a:ext cx="3124795" cy="27324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51"/>
              </a:lnSpc>
              <a:buNone/>
            </a:pPr>
            <a:r>
              <a:rPr lang="en-US" sz="1721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Identifying Trends</a:t>
            </a:r>
            <a:endParaRPr lang="en-US" sz="1721" dirty="0"/>
          </a:p>
        </p:txBody>
      </p:sp>
      <p:sp>
        <p:nvSpPr>
          <p:cNvPr id="14" name="Text 9"/>
          <p:cNvSpPr/>
          <p:nvPr/>
        </p:nvSpPr>
        <p:spPr>
          <a:xfrm>
            <a:off x="7322225" y="4856798"/>
            <a:ext cx="6696194" cy="5595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03"/>
              </a:lnSpc>
              <a:buNone/>
            </a:pPr>
            <a:r>
              <a:rPr lang="en-US" sz="1377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Analyzing the most common pizza size ordered provides insights into customer preferences and can guide menu optimization.</a:t>
            </a:r>
            <a:endParaRPr lang="en-US" sz="1377" dirty="0"/>
          </a:p>
        </p:txBody>
      </p:sp>
      <p:sp>
        <p:nvSpPr>
          <p:cNvPr id="15" name="Shape 10"/>
          <p:cNvSpPr/>
          <p:nvPr/>
        </p:nvSpPr>
        <p:spPr>
          <a:xfrm>
            <a:off x="6163866" y="5962650"/>
            <a:ext cx="393383" cy="393383"/>
          </a:xfrm>
          <a:prstGeom prst="roundRect">
            <a:avLst>
              <a:gd name="adj" fmla="val 18669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</p:sp>
      <p:sp>
        <p:nvSpPr>
          <p:cNvPr id="16" name="Text 11"/>
          <p:cNvSpPr/>
          <p:nvPr/>
        </p:nvSpPr>
        <p:spPr>
          <a:xfrm>
            <a:off x="6222206" y="6028134"/>
            <a:ext cx="276701" cy="26229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65"/>
              </a:lnSpc>
              <a:buNone/>
            </a:pPr>
            <a:r>
              <a:rPr lang="en-US" sz="2065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3</a:t>
            </a:r>
            <a:endParaRPr lang="en-US" sz="2065" dirty="0"/>
          </a:p>
        </p:txBody>
      </p:sp>
      <p:sp>
        <p:nvSpPr>
          <p:cNvPr id="17" name="Text 12"/>
          <p:cNvSpPr/>
          <p:nvPr/>
        </p:nvSpPr>
        <p:spPr>
          <a:xfrm>
            <a:off x="7322225" y="5940743"/>
            <a:ext cx="3735229" cy="27324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51"/>
              </a:lnSpc>
              <a:buNone/>
            </a:pPr>
            <a:r>
              <a:rPr lang="en-US" sz="1721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Business Implications</a:t>
            </a:r>
            <a:endParaRPr lang="en-US" sz="1721" dirty="0"/>
          </a:p>
        </p:txBody>
      </p:sp>
      <p:sp>
        <p:nvSpPr>
          <p:cNvPr id="18" name="Text 13"/>
          <p:cNvSpPr/>
          <p:nvPr/>
        </p:nvSpPr>
        <p:spPr>
          <a:xfrm>
            <a:off x="7322225" y="6318885"/>
            <a:ext cx="6696194" cy="5595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03"/>
              </a:lnSpc>
              <a:buNone/>
            </a:pPr>
            <a:r>
              <a:rPr lang="en-US" sz="1377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This information can help with inventory management, ingredient sourcing, and tailoring the menu to meet customer demand.</a:t>
            </a:r>
            <a:endParaRPr lang="en-US" sz="1377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2025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61044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30925" y="3514487"/>
            <a:ext cx="9375219" cy="652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39"/>
              </a:lnSpc>
              <a:buNone/>
            </a:pPr>
            <a:r>
              <a:rPr lang="en-US" sz="4111" b="1" dirty="0">
                <a:solidFill>
                  <a:srgbClr val="F0F4F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Optimizing Pizza Sales</a:t>
            </a:r>
            <a:endParaRPr lang="en-US" sz="4111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925" y="4480322"/>
            <a:ext cx="522089" cy="522089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730925" y="5211247"/>
            <a:ext cx="3057168" cy="65270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69"/>
              </a:lnSpc>
              <a:buNone/>
            </a:pPr>
            <a:r>
              <a:rPr lang="en-US" sz="2056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Data-Driven Insights</a:t>
            </a:r>
            <a:endParaRPr lang="en-US" sz="2056" dirty="0"/>
          </a:p>
        </p:txBody>
      </p:sp>
      <p:sp>
        <p:nvSpPr>
          <p:cNvPr id="8" name="Text 3"/>
          <p:cNvSpPr/>
          <p:nvPr/>
        </p:nvSpPr>
        <p:spPr>
          <a:xfrm>
            <a:off x="730925" y="5989201"/>
            <a:ext cx="3057168" cy="13363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31"/>
              </a:lnSpc>
              <a:buNone/>
            </a:pPr>
            <a:r>
              <a:rPr lang="en-US" sz="1644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The analysis provides valuable data-driven insights to guide business decisions and optimize pizza sales.</a:t>
            </a:r>
            <a:endParaRPr lang="en-US" sz="1644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1346" y="4480322"/>
            <a:ext cx="522089" cy="522089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4101346" y="5211247"/>
            <a:ext cx="3057168" cy="65270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69"/>
              </a:lnSpc>
              <a:buNone/>
            </a:pPr>
            <a:r>
              <a:rPr lang="en-US" sz="2056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Inventory Management</a:t>
            </a:r>
            <a:endParaRPr lang="en-US" sz="2056" dirty="0"/>
          </a:p>
        </p:txBody>
      </p:sp>
      <p:sp>
        <p:nvSpPr>
          <p:cNvPr id="11" name="Text 5"/>
          <p:cNvSpPr/>
          <p:nvPr/>
        </p:nvSpPr>
        <p:spPr>
          <a:xfrm>
            <a:off x="4101346" y="5989201"/>
            <a:ext cx="3057168" cy="13363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31"/>
              </a:lnSpc>
              <a:buNone/>
            </a:pPr>
            <a:r>
              <a:rPr lang="en-US" sz="1644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Understanding customer preferences and best-selling pizzas can help with efficient inventory planning and sourcing.</a:t>
            </a:r>
            <a:endParaRPr lang="en-US" sz="1644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71767" y="4480322"/>
            <a:ext cx="522089" cy="522089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7471767" y="5211247"/>
            <a:ext cx="3057168" cy="65270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69"/>
              </a:lnSpc>
              <a:buNone/>
            </a:pPr>
            <a:r>
              <a:rPr lang="en-US" sz="2056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Targeted Marketing</a:t>
            </a:r>
            <a:endParaRPr lang="en-US" sz="2056" dirty="0"/>
          </a:p>
        </p:txBody>
      </p:sp>
      <p:sp>
        <p:nvSpPr>
          <p:cNvPr id="14" name="Text 7"/>
          <p:cNvSpPr/>
          <p:nvPr/>
        </p:nvSpPr>
        <p:spPr>
          <a:xfrm>
            <a:off x="7471767" y="5989201"/>
            <a:ext cx="3057168" cy="13363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31"/>
              </a:lnSpc>
              <a:buNone/>
            </a:pPr>
            <a:r>
              <a:rPr lang="en-US" sz="1644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Tailoring the menu and promotions based on the analysis can attract more customers and increase sales.</a:t>
            </a:r>
            <a:endParaRPr lang="en-US" sz="1644" dirty="0"/>
          </a:p>
        </p:txBody>
      </p:sp>
      <p:pic>
        <p:nvPicPr>
          <p:cNvPr id="15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42188" y="4480322"/>
            <a:ext cx="522089" cy="522089"/>
          </a:xfrm>
          <a:prstGeom prst="rect">
            <a:avLst/>
          </a:prstGeom>
        </p:spPr>
      </p:pic>
      <p:sp>
        <p:nvSpPr>
          <p:cNvPr id="16" name="Text 8"/>
          <p:cNvSpPr/>
          <p:nvPr/>
        </p:nvSpPr>
        <p:spPr>
          <a:xfrm>
            <a:off x="10842188" y="5211247"/>
            <a:ext cx="3057287" cy="65270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69"/>
              </a:lnSpc>
              <a:buNone/>
            </a:pPr>
            <a:r>
              <a:rPr lang="en-US" sz="2056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Profitability Boost</a:t>
            </a:r>
            <a:endParaRPr lang="en-US" sz="2056" dirty="0"/>
          </a:p>
        </p:txBody>
      </p:sp>
      <p:sp>
        <p:nvSpPr>
          <p:cNvPr id="17" name="Text 9"/>
          <p:cNvSpPr/>
          <p:nvPr/>
        </p:nvSpPr>
        <p:spPr>
          <a:xfrm>
            <a:off x="10842188" y="5989201"/>
            <a:ext cx="3057287" cy="13363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31"/>
              </a:lnSpc>
              <a:buNone/>
            </a:pPr>
            <a:r>
              <a:rPr lang="en-US" sz="1644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Optimizing pricing, portion sizes, and popular items can lead to increased profitability for the pizza business.</a:t>
            </a:r>
            <a:endParaRPr lang="en-US" sz="1644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2025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8675" y="2293977"/>
            <a:ext cx="4976932" cy="3641527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713303" y="561142"/>
            <a:ext cx="7717393" cy="19102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015"/>
              </a:lnSpc>
              <a:buNone/>
            </a:pPr>
            <a:r>
              <a:rPr lang="en-US" sz="4012" b="1" dirty="0">
                <a:solidFill>
                  <a:srgbClr val="F0F4F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Next Steps: Continuous Improvement</a:t>
            </a:r>
            <a:endParaRPr lang="en-US" sz="4012" dirty="0"/>
          </a:p>
        </p:txBody>
      </p:sp>
      <p:pic>
        <p:nvPicPr>
          <p:cNvPr id="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303" y="2777014"/>
            <a:ext cx="1018937" cy="1630442"/>
          </a:xfrm>
          <a:prstGeom prst="rect">
            <a:avLst/>
          </a:prstGeom>
        </p:spPr>
      </p:pic>
      <p:sp>
        <p:nvSpPr>
          <p:cNvPr id="8" name="Text 2"/>
          <p:cNvSpPr/>
          <p:nvPr/>
        </p:nvSpPr>
        <p:spPr>
          <a:xfrm>
            <a:off x="2037874" y="2980730"/>
            <a:ext cx="3927158" cy="31849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07"/>
              </a:lnSpc>
              <a:buNone/>
            </a:pPr>
            <a:r>
              <a:rPr lang="en-US" sz="2006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Ongoing Monitoring</a:t>
            </a:r>
            <a:endParaRPr lang="en-US" sz="2006" dirty="0"/>
          </a:p>
        </p:txBody>
      </p:sp>
      <p:sp>
        <p:nvSpPr>
          <p:cNvPr id="9" name="Text 3"/>
          <p:cNvSpPr/>
          <p:nvPr/>
        </p:nvSpPr>
        <p:spPr>
          <a:xfrm>
            <a:off x="2037874" y="3421499"/>
            <a:ext cx="6392823" cy="6522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68"/>
              </a:lnSpc>
              <a:buNone/>
            </a:pPr>
            <a:r>
              <a:rPr lang="en-US" sz="1605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Regularly analyzing pizza sales data to identify trends and adapt to changing customer preferences.</a:t>
            </a:r>
            <a:endParaRPr lang="en-US" sz="1605" dirty="0"/>
          </a:p>
        </p:txBody>
      </p:sp>
      <p:pic>
        <p:nvPicPr>
          <p:cNvPr id="10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303" y="4407456"/>
            <a:ext cx="1018937" cy="1630442"/>
          </a:xfrm>
          <a:prstGeom prst="rect">
            <a:avLst/>
          </a:prstGeom>
        </p:spPr>
      </p:pic>
      <p:sp>
        <p:nvSpPr>
          <p:cNvPr id="11" name="Text 4"/>
          <p:cNvSpPr/>
          <p:nvPr/>
        </p:nvSpPr>
        <p:spPr>
          <a:xfrm>
            <a:off x="2037874" y="4611172"/>
            <a:ext cx="3883343" cy="31849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07"/>
              </a:lnSpc>
              <a:buNone/>
            </a:pPr>
            <a:r>
              <a:rPr lang="en-US" sz="2006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Menu Optimization</a:t>
            </a:r>
            <a:endParaRPr lang="en-US" sz="2006" dirty="0"/>
          </a:p>
        </p:txBody>
      </p:sp>
      <p:sp>
        <p:nvSpPr>
          <p:cNvPr id="12" name="Text 5"/>
          <p:cNvSpPr/>
          <p:nvPr/>
        </p:nvSpPr>
        <p:spPr>
          <a:xfrm>
            <a:off x="2037874" y="5051941"/>
            <a:ext cx="6392823" cy="6522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68"/>
              </a:lnSpc>
              <a:buNone/>
            </a:pPr>
            <a:r>
              <a:rPr lang="en-US" sz="1605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Refine the menu by adding or removing items based on the insights from the analysis.</a:t>
            </a:r>
            <a:endParaRPr lang="en-US" sz="1605" dirty="0"/>
          </a:p>
        </p:txBody>
      </p:sp>
      <p:pic>
        <p:nvPicPr>
          <p:cNvPr id="13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3303" y="6037898"/>
            <a:ext cx="1018937" cy="1630442"/>
          </a:xfrm>
          <a:prstGeom prst="rect">
            <a:avLst/>
          </a:prstGeom>
        </p:spPr>
      </p:pic>
      <p:sp>
        <p:nvSpPr>
          <p:cNvPr id="14" name="Text 6"/>
          <p:cNvSpPr/>
          <p:nvPr/>
        </p:nvSpPr>
        <p:spPr>
          <a:xfrm>
            <a:off x="2037874" y="6241613"/>
            <a:ext cx="4652010" cy="31849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07"/>
              </a:lnSpc>
              <a:buNone/>
            </a:pPr>
            <a:r>
              <a:rPr lang="en-US" sz="2006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Promotional Strategies</a:t>
            </a:r>
            <a:endParaRPr lang="en-US" sz="2006" dirty="0"/>
          </a:p>
        </p:txBody>
      </p:sp>
      <p:sp>
        <p:nvSpPr>
          <p:cNvPr id="15" name="Text 7"/>
          <p:cNvSpPr/>
          <p:nvPr/>
        </p:nvSpPr>
        <p:spPr>
          <a:xfrm>
            <a:off x="2037874" y="6682383"/>
            <a:ext cx="6392823" cy="6522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68"/>
              </a:lnSpc>
              <a:buNone/>
            </a:pPr>
            <a:r>
              <a:rPr lang="en-US" sz="1605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Develop targeted marketing campaigns and promotions to drive sales of best-selling pizzas.</a:t>
            </a:r>
            <a:endParaRPr lang="en-US" sz="160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40911"/>
          </a:xfrm>
          <a:prstGeom prst="rect">
            <a:avLst/>
          </a:prstGeom>
          <a:solidFill>
            <a:srgbClr val="152025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558177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16280" y="3120866"/>
            <a:ext cx="11207353" cy="6394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036"/>
              </a:lnSpc>
              <a:buNone/>
            </a:pPr>
            <a:r>
              <a:rPr lang="en-US" sz="4029" b="1" dirty="0">
                <a:solidFill>
                  <a:srgbClr val="F0F4F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Leveraging Data for Growth</a:t>
            </a:r>
            <a:endParaRPr lang="en-US" sz="4029" dirty="0"/>
          </a:p>
        </p:txBody>
      </p:sp>
      <p:sp>
        <p:nvSpPr>
          <p:cNvPr id="6" name="Shape 2"/>
          <p:cNvSpPr/>
          <p:nvPr/>
        </p:nvSpPr>
        <p:spPr>
          <a:xfrm>
            <a:off x="716280" y="4067294"/>
            <a:ext cx="13197840" cy="3610928"/>
          </a:xfrm>
          <a:prstGeom prst="roundRect">
            <a:avLst>
              <a:gd name="adj" fmla="val 2380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7" name="Shape 3"/>
          <p:cNvSpPr/>
          <p:nvPr/>
        </p:nvSpPr>
        <p:spPr>
          <a:xfrm>
            <a:off x="723900" y="4074914"/>
            <a:ext cx="13181171" cy="58816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8" name="Text 4"/>
          <p:cNvSpPr/>
          <p:nvPr/>
        </p:nvSpPr>
        <p:spPr>
          <a:xfrm>
            <a:off x="930116" y="4205288"/>
            <a:ext cx="3980259" cy="3274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8"/>
              </a:lnSpc>
              <a:buNone/>
            </a:pPr>
            <a:r>
              <a:rPr lang="en-US" sz="161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Metric</a:t>
            </a:r>
            <a:endParaRPr lang="en-US" sz="1611" dirty="0"/>
          </a:p>
        </p:txBody>
      </p:sp>
      <p:sp>
        <p:nvSpPr>
          <p:cNvPr id="9" name="Text 5"/>
          <p:cNvSpPr/>
          <p:nvPr/>
        </p:nvSpPr>
        <p:spPr>
          <a:xfrm>
            <a:off x="5327094" y="4205288"/>
            <a:ext cx="3976449" cy="3274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8"/>
              </a:lnSpc>
              <a:buNone/>
            </a:pPr>
            <a:r>
              <a:rPr lang="en-US" sz="161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Insights</a:t>
            </a:r>
            <a:endParaRPr lang="en-US" sz="1611" dirty="0"/>
          </a:p>
        </p:txBody>
      </p:sp>
      <p:sp>
        <p:nvSpPr>
          <p:cNvPr id="10" name="Text 6"/>
          <p:cNvSpPr/>
          <p:nvPr/>
        </p:nvSpPr>
        <p:spPr>
          <a:xfrm>
            <a:off x="9720262" y="4205288"/>
            <a:ext cx="3980259" cy="3274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8"/>
              </a:lnSpc>
              <a:buNone/>
            </a:pPr>
            <a:r>
              <a:rPr lang="en-US" sz="161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Impact</a:t>
            </a:r>
            <a:endParaRPr lang="en-US" sz="1611" dirty="0"/>
          </a:p>
        </p:txBody>
      </p:sp>
      <p:sp>
        <p:nvSpPr>
          <p:cNvPr id="11" name="Shape 7"/>
          <p:cNvSpPr/>
          <p:nvPr/>
        </p:nvSpPr>
        <p:spPr>
          <a:xfrm>
            <a:off x="723900" y="4663083"/>
            <a:ext cx="13181171" cy="58816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2" name="Text 8"/>
          <p:cNvSpPr/>
          <p:nvPr/>
        </p:nvSpPr>
        <p:spPr>
          <a:xfrm>
            <a:off x="930116" y="4793456"/>
            <a:ext cx="3980259" cy="3274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8"/>
              </a:lnSpc>
              <a:buNone/>
            </a:pPr>
            <a:r>
              <a:rPr lang="en-US" sz="161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Total Orders</a:t>
            </a:r>
            <a:endParaRPr lang="en-US" sz="1611" dirty="0"/>
          </a:p>
        </p:txBody>
      </p:sp>
      <p:sp>
        <p:nvSpPr>
          <p:cNvPr id="13" name="Text 9"/>
          <p:cNvSpPr/>
          <p:nvPr/>
        </p:nvSpPr>
        <p:spPr>
          <a:xfrm>
            <a:off x="5327094" y="4793456"/>
            <a:ext cx="3976449" cy="3274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8"/>
              </a:lnSpc>
              <a:buNone/>
            </a:pPr>
            <a:r>
              <a:rPr lang="en-US" sz="161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Understand overall sales activity</a:t>
            </a:r>
            <a:endParaRPr lang="en-US" sz="1611" dirty="0"/>
          </a:p>
        </p:txBody>
      </p:sp>
      <p:sp>
        <p:nvSpPr>
          <p:cNvPr id="14" name="Text 10"/>
          <p:cNvSpPr/>
          <p:nvPr/>
        </p:nvSpPr>
        <p:spPr>
          <a:xfrm>
            <a:off x="9720262" y="4793456"/>
            <a:ext cx="3980259" cy="3274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8"/>
              </a:lnSpc>
              <a:buNone/>
            </a:pPr>
            <a:r>
              <a:rPr lang="en-US" sz="161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Identify growth opportunities</a:t>
            </a:r>
            <a:endParaRPr lang="en-US" sz="1611" dirty="0"/>
          </a:p>
        </p:txBody>
      </p:sp>
      <p:sp>
        <p:nvSpPr>
          <p:cNvPr id="15" name="Shape 11"/>
          <p:cNvSpPr/>
          <p:nvPr/>
        </p:nvSpPr>
        <p:spPr>
          <a:xfrm>
            <a:off x="723900" y="5251252"/>
            <a:ext cx="13181171" cy="58816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6" name="Text 12"/>
          <p:cNvSpPr/>
          <p:nvPr/>
        </p:nvSpPr>
        <p:spPr>
          <a:xfrm>
            <a:off x="930116" y="5381625"/>
            <a:ext cx="3980259" cy="3274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8"/>
              </a:lnSpc>
              <a:buNone/>
            </a:pPr>
            <a:r>
              <a:rPr lang="en-US" sz="161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Total Revenue</a:t>
            </a:r>
            <a:endParaRPr lang="en-US" sz="1611" dirty="0"/>
          </a:p>
        </p:txBody>
      </p:sp>
      <p:sp>
        <p:nvSpPr>
          <p:cNvPr id="17" name="Text 13"/>
          <p:cNvSpPr/>
          <p:nvPr/>
        </p:nvSpPr>
        <p:spPr>
          <a:xfrm>
            <a:off x="5327094" y="5381625"/>
            <a:ext cx="3976449" cy="3274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8"/>
              </a:lnSpc>
              <a:buNone/>
            </a:pPr>
            <a:r>
              <a:rPr lang="en-US" sz="161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Analyze financial performance</a:t>
            </a:r>
            <a:endParaRPr lang="en-US" sz="1611" dirty="0"/>
          </a:p>
        </p:txBody>
      </p:sp>
      <p:sp>
        <p:nvSpPr>
          <p:cNvPr id="18" name="Text 14"/>
          <p:cNvSpPr/>
          <p:nvPr/>
        </p:nvSpPr>
        <p:spPr>
          <a:xfrm>
            <a:off x="9720262" y="5381625"/>
            <a:ext cx="3980259" cy="3274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8"/>
              </a:lnSpc>
              <a:buNone/>
            </a:pPr>
            <a:r>
              <a:rPr lang="en-US" sz="161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Optimize pricing and profitability</a:t>
            </a:r>
            <a:endParaRPr lang="en-US" sz="1611" dirty="0"/>
          </a:p>
        </p:txBody>
      </p:sp>
      <p:sp>
        <p:nvSpPr>
          <p:cNvPr id="19" name="Shape 15"/>
          <p:cNvSpPr/>
          <p:nvPr/>
        </p:nvSpPr>
        <p:spPr>
          <a:xfrm>
            <a:off x="723900" y="5839420"/>
            <a:ext cx="13181171" cy="915591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0" name="Text 16"/>
          <p:cNvSpPr/>
          <p:nvPr/>
        </p:nvSpPr>
        <p:spPr>
          <a:xfrm>
            <a:off x="930116" y="5969794"/>
            <a:ext cx="3980259" cy="3274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8"/>
              </a:lnSpc>
              <a:buNone/>
            </a:pPr>
            <a:r>
              <a:rPr lang="en-US" sz="161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Highest Priced Pizza</a:t>
            </a:r>
            <a:endParaRPr lang="en-US" sz="1611" dirty="0"/>
          </a:p>
        </p:txBody>
      </p:sp>
      <p:sp>
        <p:nvSpPr>
          <p:cNvPr id="21" name="Text 17"/>
          <p:cNvSpPr/>
          <p:nvPr/>
        </p:nvSpPr>
        <p:spPr>
          <a:xfrm>
            <a:off x="5327094" y="5969794"/>
            <a:ext cx="3976449" cy="6548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78"/>
              </a:lnSpc>
              <a:buNone/>
            </a:pPr>
            <a:r>
              <a:rPr lang="en-US" sz="161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Recognize customer preferences for premium offerings</a:t>
            </a:r>
            <a:endParaRPr lang="en-US" sz="1611" dirty="0"/>
          </a:p>
        </p:txBody>
      </p:sp>
      <p:sp>
        <p:nvSpPr>
          <p:cNvPr id="22" name="Text 18"/>
          <p:cNvSpPr/>
          <p:nvPr/>
        </p:nvSpPr>
        <p:spPr>
          <a:xfrm>
            <a:off x="9720262" y="5969794"/>
            <a:ext cx="3980259" cy="3274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8"/>
              </a:lnSpc>
              <a:buNone/>
            </a:pPr>
            <a:r>
              <a:rPr lang="en-US" sz="161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Develop targeted marketing strategies</a:t>
            </a:r>
            <a:endParaRPr lang="en-US" sz="1611" dirty="0"/>
          </a:p>
        </p:txBody>
      </p:sp>
      <p:sp>
        <p:nvSpPr>
          <p:cNvPr id="23" name="Shape 19"/>
          <p:cNvSpPr/>
          <p:nvPr/>
        </p:nvSpPr>
        <p:spPr>
          <a:xfrm>
            <a:off x="723900" y="6755011"/>
            <a:ext cx="13181171" cy="91559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4" name="Text 20"/>
          <p:cNvSpPr/>
          <p:nvPr/>
        </p:nvSpPr>
        <p:spPr>
          <a:xfrm>
            <a:off x="930116" y="6885384"/>
            <a:ext cx="3980259" cy="3274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8"/>
              </a:lnSpc>
              <a:buNone/>
            </a:pPr>
            <a:r>
              <a:rPr lang="en-US" sz="161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Most Common Pizza Size</a:t>
            </a:r>
            <a:endParaRPr lang="en-US" sz="1611" dirty="0"/>
          </a:p>
        </p:txBody>
      </p:sp>
      <p:sp>
        <p:nvSpPr>
          <p:cNvPr id="25" name="Text 21"/>
          <p:cNvSpPr/>
          <p:nvPr/>
        </p:nvSpPr>
        <p:spPr>
          <a:xfrm>
            <a:off x="5327094" y="6885384"/>
            <a:ext cx="3976449" cy="3274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8"/>
              </a:lnSpc>
              <a:buNone/>
            </a:pPr>
            <a:r>
              <a:rPr lang="en-US" sz="161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Tailor menu to meet customer demand</a:t>
            </a:r>
            <a:endParaRPr lang="en-US" sz="1611" dirty="0"/>
          </a:p>
        </p:txBody>
      </p:sp>
      <p:sp>
        <p:nvSpPr>
          <p:cNvPr id="26" name="Text 22"/>
          <p:cNvSpPr/>
          <p:nvPr/>
        </p:nvSpPr>
        <p:spPr>
          <a:xfrm>
            <a:off x="9720262" y="6885384"/>
            <a:ext cx="3980259" cy="6548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78"/>
              </a:lnSpc>
              <a:buNone/>
            </a:pPr>
            <a:r>
              <a:rPr lang="en-US" sz="161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Improve inventory management and supply chain</a:t>
            </a:r>
            <a:endParaRPr lang="en-US" sz="161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2025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793790" y="1645444"/>
            <a:ext cx="13042821" cy="14175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b="1" dirty="0">
                <a:solidFill>
                  <a:srgbClr val="F0F4F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Empowering the Pizza Business</a:t>
            </a:r>
            <a:endParaRPr lang="en-US" sz="4465" dirty="0"/>
          </a:p>
        </p:txBody>
      </p:sp>
      <p:sp>
        <p:nvSpPr>
          <p:cNvPr id="5" name="Text 2"/>
          <p:cNvSpPr/>
          <p:nvPr/>
        </p:nvSpPr>
        <p:spPr>
          <a:xfrm>
            <a:off x="793790" y="3629978"/>
            <a:ext cx="3978116" cy="7086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F0F4F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Informed Decision-Making</a:t>
            </a:r>
            <a:endParaRPr lang="en-US" sz="2233" dirty="0"/>
          </a:p>
        </p:txBody>
      </p:sp>
      <p:sp>
        <p:nvSpPr>
          <p:cNvPr id="6" name="Text 3"/>
          <p:cNvSpPr/>
          <p:nvPr/>
        </p:nvSpPr>
        <p:spPr>
          <a:xfrm>
            <a:off x="793790" y="4565452"/>
            <a:ext cx="3978116" cy="1451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The insights from this analysis empower the pizza business to make data-driven decisions that align with customer preferences and drive growth.</a:t>
            </a:r>
            <a:endParaRPr lang="en-US" sz="1786" dirty="0"/>
          </a:p>
        </p:txBody>
      </p:sp>
      <p:sp>
        <p:nvSpPr>
          <p:cNvPr id="7" name="Text 4"/>
          <p:cNvSpPr/>
          <p:nvPr/>
        </p:nvSpPr>
        <p:spPr>
          <a:xfrm>
            <a:off x="5332928" y="3629978"/>
            <a:ext cx="3978116" cy="7086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F0F4F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Operational Efficiency</a:t>
            </a:r>
            <a:endParaRPr lang="en-US" sz="2233" dirty="0"/>
          </a:p>
        </p:txBody>
      </p:sp>
      <p:sp>
        <p:nvSpPr>
          <p:cNvPr id="8" name="Text 5"/>
          <p:cNvSpPr/>
          <p:nvPr/>
        </p:nvSpPr>
        <p:spPr>
          <a:xfrm>
            <a:off x="5332928" y="4565452"/>
            <a:ext cx="3978116" cy="18145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Understanding the most popular pizzas and ordering trends enables the business to optimize inventory, streamline operations, and improve profitability.</a:t>
            </a:r>
            <a:endParaRPr lang="en-US" sz="1786" dirty="0"/>
          </a:p>
        </p:txBody>
      </p:sp>
      <p:sp>
        <p:nvSpPr>
          <p:cNvPr id="9" name="Text 6"/>
          <p:cNvSpPr/>
          <p:nvPr/>
        </p:nvSpPr>
        <p:spPr>
          <a:xfrm>
            <a:off x="9872067" y="3629978"/>
            <a:ext cx="3978116" cy="7086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F0F4F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Competitive Advantage</a:t>
            </a:r>
            <a:endParaRPr lang="en-US" sz="2233" dirty="0"/>
          </a:p>
        </p:txBody>
      </p:sp>
      <p:sp>
        <p:nvSpPr>
          <p:cNvPr id="10" name="Text 7"/>
          <p:cNvSpPr/>
          <p:nvPr/>
        </p:nvSpPr>
        <p:spPr>
          <a:xfrm>
            <a:off x="9872067" y="4565452"/>
            <a:ext cx="3978116" cy="1451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By leveraging the analysis, the pizza business can gain a competitive edge through targeted marketing, menu optimization, and strategic pricing.</a:t>
            </a:r>
            <a:endParaRPr lang="en-US" sz="1786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691</Words>
  <Application>Microsoft Office PowerPoint</Application>
  <PresentationFormat>Custom</PresentationFormat>
  <Paragraphs>93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Consolas</vt:lpstr>
      <vt:lpstr>Syne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suraj patil</cp:lastModifiedBy>
  <cp:revision>2</cp:revision>
  <dcterms:created xsi:type="dcterms:W3CDTF">2024-07-29T10:08:22Z</dcterms:created>
  <dcterms:modified xsi:type="dcterms:W3CDTF">2024-07-29T10:10:23Z</dcterms:modified>
</cp:coreProperties>
</file>