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65" r:id="rId3"/>
    <p:sldId id="267" r:id="rId4"/>
    <p:sldId id="306" r:id="rId5"/>
    <p:sldId id="272" r:id="rId6"/>
    <p:sldId id="300" r:id="rId7"/>
    <p:sldId id="301" r:id="rId8"/>
    <p:sldId id="297" r:id="rId9"/>
    <p:sldId id="298" r:id="rId10"/>
    <p:sldId id="296" r:id="rId11"/>
    <p:sldId id="302" r:id="rId12"/>
    <p:sldId id="304" r:id="rId13"/>
    <p:sldId id="299" r:id="rId14"/>
    <p:sldId id="303" r:id="rId15"/>
    <p:sldId id="305" r:id="rId16"/>
    <p:sldId id="289" r:id="rId17"/>
    <p:sldId id="307" r:id="rId18"/>
  </p:sldIdLst>
  <p:sldSz cx="12192000" cy="6858000"/>
  <p:notesSz cx="6858000" cy="9144000"/>
  <p:custDataLst>
    <p:tags r:id="rId2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4815" userDrawn="1">
          <p15:clr>
            <a:srgbClr val="A4A3A4"/>
          </p15:clr>
        </p15:guide>
        <p15:guide id="3" pos="34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797"/>
    <a:srgbClr val="FF6161"/>
    <a:srgbClr val="FF4747"/>
    <a:srgbClr val="B0C6CA"/>
    <a:srgbClr val="6699A1"/>
    <a:srgbClr val="FFABAB"/>
    <a:srgbClr val="FF4B4B"/>
    <a:srgbClr val="86ADB3"/>
    <a:srgbClr val="A5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26" autoAdjust="0"/>
    <p:restoredTop sz="95317" autoAdjust="0"/>
  </p:normalViewPr>
  <p:slideViewPr>
    <p:cSldViewPr snapToGrid="0" showGuides="1">
      <p:cViewPr varScale="1">
        <p:scale>
          <a:sx n="73" d="100"/>
          <a:sy n="73" d="100"/>
        </p:scale>
        <p:origin x="216" y="66"/>
      </p:cViewPr>
      <p:guideLst>
        <p:guide orient="horz" pos="2092"/>
        <p:guide pos="4815"/>
        <p:guide pos="3454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976ED8-A2F8-44B2-9E9B-484DCC3D921D}" type="datetimeFigureOut">
              <a:rPr lang="zh-CN" altLang="en-US" smtClean="0"/>
              <a:pPr>
                <a:defRPr/>
              </a:pPr>
              <a:t>2019/11/5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微软雅黑" panose="020B0503020204020204" pitchFamily="34" charset="-122"/>
              </a:defRPr>
            </a:lvl1pPr>
          </a:lstStyle>
          <a:p>
            <a:fld id="{167FA93C-29B1-4199-89B1-C9D8A0C788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570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316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10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431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11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083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12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806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13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692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14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16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15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02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z="400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16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488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z="400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17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12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  <a:pPr/>
              <a:t>2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37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  <a:pPr/>
              <a:t>3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55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  <a:pPr/>
              <a:t>4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919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5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388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6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361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7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272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8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206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9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854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01654-C328-4D7F-8379-14C1805D0D0D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21DB7-F3D9-48CB-8617-87E748E9288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76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32489-02C9-4B03-8508-CE0419D7D36C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3826D8-9AD3-419B-A4E6-CC8E8BEDD67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41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4E0AC-1760-453B-913D-8414A7E3B035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A3F0D1-4657-4B7B-8EC0-DFDEE341E1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88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3B258-F792-467C-8952-6564F7F7A64C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32BDC5-71A1-4D20-8EF0-8F919F29C0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E8ED0-4CC8-41FB-A813-AF3EE990F4EA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E3268-E185-4A0B-A5A9-CD634315B01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70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5B230-0B8A-4324-8096-B0A755B49C08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879A5-D176-4ABC-9E08-BE7D148649D6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72874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3C78F-01F3-4EBB-8C19-5282C12060D8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A41306-BA03-4BCE-9FF0-80456018BC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5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28795-3798-49B7-99EE-351E9F40A0C4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707729-9787-46F8-B085-CA1F955117C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97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77328-FDBE-4128-A06A-0E4EBD2AD1E0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54854-6997-4642-95D0-70E8C6EE6C3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9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BD367-96EF-42E6-B24E-CA1E7E032EF0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B825A-7E81-44C3-B3B9-3CE7C7317BE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7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4923F-5CC1-47A1-8CDC-A5AB7535644B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47B71-0CCF-4F19-BDED-D37F0E2613A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80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EE8DB8C-8B3F-437E-8616-505C52744BCD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80C1C8B-0847-42AA-878D-865D1C9E509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5" Type="http://schemas.openxmlformats.org/officeDocument/2006/relationships/tags" Target="../tags/tag5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29585" y="2612283"/>
            <a:ext cx="69629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Practice 4: Perceptron</a:t>
            </a:r>
            <a:endParaRPr lang="zh-CN" altLang="en-US" sz="48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42830" y="3445506"/>
            <a:ext cx="4906340" cy="410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5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Machine learning </a:t>
            </a:r>
            <a:endParaRPr lang="zh-CN" altLang="en-US" sz="2050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6" name="组合 54"/>
          <p:cNvGrpSpPr/>
          <p:nvPr/>
        </p:nvGrpSpPr>
        <p:grpSpPr>
          <a:xfrm>
            <a:off x="6022164" y="5903160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7" name="L 形 6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L 形 8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L 形 9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3259845">
            <a:off x="9952811" y="1690174"/>
            <a:ext cx="939800" cy="76835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1885036" y="2344705"/>
            <a:ext cx="6799262" cy="3968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19459845">
            <a:off x="643277" y="2899889"/>
            <a:ext cx="1209600" cy="120939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3259845">
            <a:off x="909251" y="5843198"/>
            <a:ext cx="471487" cy="47160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3259845">
            <a:off x="10859221" y="2978980"/>
            <a:ext cx="504000" cy="503265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4447340" y="3996201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944139" y="739417"/>
            <a:ext cx="5650569" cy="4122403"/>
            <a:chOff x="3072990" y="984084"/>
            <a:chExt cx="5651364" cy="4121380"/>
          </a:xfrm>
        </p:grpSpPr>
        <p:sp>
          <p:nvSpPr>
            <p:cNvPr id="180" name="矩形 179"/>
            <p:cNvSpPr/>
            <p:nvPr/>
          </p:nvSpPr>
          <p:spPr>
            <a:xfrm rot="1197552">
              <a:off x="3636008" y="1275143"/>
              <a:ext cx="824516" cy="82370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 rot="8972468">
              <a:off x="3072990" y="984084"/>
              <a:ext cx="403282" cy="4031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 rot="8972468">
              <a:off x="8238286" y="4619810"/>
              <a:ext cx="486068" cy="48565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269822" y="1268687"/>
            <a:ext cx="8747303" cy="4247261"/>
            <a:chOff x="1597639" y="1406397"/>
            <a:chExt cx="8746801" cy="4246077"/>
          </a:xfrm>
        </p:grpSpPr>
        <p:sp>
          <p:nvSpPr>
            <p:cNvPr id="183" name="任意多边形 182"/>
            <p:cNvSpPr/>
            <p:nvPr/>
          </p:nvSpPr>
          <p:spPr>
            <a:xfrm rot="20711973">
              <a:off x="1597639" y="1406397"/>
              <a:ext cx="381519" cy="391593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84" name="等腰三角形 183"/>
            <p:cNvSpPr/>
            <p:nvPr/>
          </p:nvSpPr>
          <p:spPr>
            <a:xfrm rot="20678025">
              <a:off x="9577722" y="4987496"/>
              <a:ext cx="766718" cy="664978"/>
            </a:xfrm>
            <a:prstGeom prst="triangle">
              <a:avLst/>
            </a:prstGeom>
            <a:solidFill>
              <a:schemeClr val="accent5">
                <a:lumMod val="7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5" name="任意多边形 184"/>
            <p:cNvSpPr/>
            <p:nvPr/>
          </p:nvSpPr>
          <p:spPr>
            <a:xfrm rot="3259845">
              <a:off x="3104775" y="4464012"/>
              <a:ext cx="395177" cy="395977"/>
            </a:xfrm>
            <a:custGeom>
              <a:avLst/>
              <a:gdLst>
                <a:gd name="connsiteX0" fmla="*/ 0 w 470364"/>
                <a:gd name="connsiteY0" fmla="*/ 769750 h 769750"/>
                <a:gd name="connsiteX1" fmla="*/ 0 w 470364"/>
                <a:gd name="connsiteY1" fmla="*/ 3 h 769750"/>
                <a:gd name="connsiteX2" fmla="*/ 1 w 470364"/>
                <a:gd name="connsiteY2" fmla="*/ 0 h 769750"/>
                <a:gd name="connsiteX3" fmla="*/ 470364 w 470364"/>
                <a:gd name="connsiteY3" fmla="*/ 769750 h 76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364" h="769750">
                  <a:moveTo>
                    <a:pt x="0" y="769750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470364" y="76975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矩形 59"/>
          <p:cNvSpPr/>
          <p:nvPr/>
        </p:nvSpPr>
        <p:spPr bwMode="auto">
          <a:xfrm rot="9252532">
            <a:off x="10996251" y="5562179"/>
            <a:ext cx="486000" cy="485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286191" y="3473758"/>
            <a:ext cx="308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/>
              <a:t>Group Ten </a:t>
            </a:r>
            <a:endParaRPr lang="zh-CN" altLang="en-US" dirty="0"/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8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7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7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37"/>
                            </p:stCondLst>
                            <p:childTnLst>
                              <p:par>
                                <p:cTn id="3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5" grpId="0" animBg="1"/>
      <p:bldP spid="60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49167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</a:rPr>
              <a:t>Multi-class Perceptron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32396663-2965-AF40-B1A9-71D368B91A3B}"/>
              </a:ext>
            </a:extLst>
          </p:cNvPr>
          <p:cNvSpPr txBox="1">
            <a:spLocks/>
          </p:cNvSpPr>
          <p:nvPr/>
        </p:nvSpPr>
        <p:spPr>
          <a:xfrm>
            <a:off x="430114" y="1279348"/>
            <a:ext cx="10856585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kumimoji="1" lang="en-US" altLang="zh-CN" dirty="0" smtClean="0"/>
              <a:t>Multi-class Perceptron cost function</a:t>
            </a:r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endParaRPr kumimoji="1" lang="en-US" altLang="zh-CN" dirty="0"/>
          </a:p>
          <a:p>
            <a:pPr>
              <a:lnSpc>
                <a:spcPct val="140000"/>
              </a:lnSpc>
            </a:pPr>
            <a:r>
              <a:rPr kumimoji="1" lang="en-US" altLang="zh-CN" dirty="0" smtClean="0"/>
              <a:t>Multi-class Perceptron </a:t>
            </a:r>
            <a:r>
              <a:rPr kumimoji="1" lang="en-US" altLang="zh-CN" dirty="0"/>
              <a:t>updating rule(by applying SGD)</a:t>
            </a:r>
            <a:endParaRPr kumimoji="1" lang="en-US" altLang="zh-CN" i="1" dirty="0">
              <a:latin typeface="Cambria Math" panose="02040503050406030204" pitchFamily="18" charset="0"/>
            </a:endParaRPr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endParaRPr kumimoji="1"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176" y="1885114"/>
            <a:ext cx="4772691" cy="9812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12" y="3543588"/>
            <a:ext cx="5144218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1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47120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</a:rPr>
              <a:t>results for problem2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7200" y="1176611"/>
            <a:ext cx="11157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</a:rPr>
              <a:t>Standard </a:t>
            </a:r>
            <a:r>
              <a:rPr lang="en-US" altLang="zh-CN" sz="2800" b="1" dirty="0" smtClean="0">
                <a:solidFill>
                  <a:schemeClr val="accent6">
                    <a:lumMod val="50000"/>
                  </a:schemeClr>
                </a:solidFill>
              </a:rPr>
              <a:t>perceptron                           multi-class perceptron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056" y="1998612"/>
            <a:ext cx="5710251" cy="2761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354" y="1995231"/>
            <a:ext cx="5743348" cy="276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0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</a:rPr>
              <a:t>Comparison </a:t>
            </a:r>
            <a:endParaRPr lang="en-US" altLang="zh-CN" sz="32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32396663-2965-AF40-B1A9-71D368B91A3B}"/>
              </a:ext>
            </a:extLst>
          </p:cNvPr>
          <p:cNvSpPr txBox="1">
            <a:spLocks/>
          </p:cNvSpPr>
          <p:nvPr/>
        </p:nvSpPr>
        <p:spPr>
          <a:xfrm>
            <a:off x="430114" y="1279348"/>
            <a:ext cx="10856585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kumimoji="1"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315434" y="1278536"/>
            <a:ext cx="90859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800" dirty="0" err="1" smtClean="0"/>
              <a:t>Multi_class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perceptron can be regarded as an </a:t>
            </a:r>
            <a:r>
              <a:rPr lang="en-US" altLang="zh-CN" sz="2800" dirty="0" smtClean="0"/>
              <a:t>extension </a:t>
            </a:r>
            <a:r>
              <a:rPr lang="en-US" altLang="zh-CN" sz="2800" dirty="0" smtClean="0"/>
              <a:t>of standard perceptron.(one to </a:t>
            </a:r>
            <a:r>
              <a:rPr lang="en-US" altLang="zh-CN" sz="2800" dirty="0" err="1" smtClean="0"/>
              <a:t>one&amp;one</a:t>
            </a:r>
            <a:r>
              <a:rPr lang="en-US" altLang="zh-CN" sz="2800" dirty="0" smtClean="0"/>
              <a:t> to rest)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/>
              <a:t>PLA algorithm has many limitations, it can only deal with linearly separable data, and can only be used for binary classification. Although </a:t>
            </a:r>
            <a:r>
              <a:rPr lang="en-US" altLang="zh-CN" sz="2800" dirty="0" err="1"/>
              <a:t>pocket_PLA</a:t>
            </a:r>
            <a:r>
              <a:rPr lang="en-US" altLang="zh-CN" sz="2800" dirty="0"/>
              <a:t> algorithm can solve the problem of linear </a:t>
            </a:r>
            <a:r>
              <a:rPr lang="en-US" altLang="zh-CN" sz="2800" dirty="0" err="1"/>
              <a:t>unseparable</a:t>
            </a:r>
            <a:r>
              <a:rPr lang="en-US" altLang="zh-CN" sz="2800" dirty="0"/>
              <a:t> problem, the number of iterations is difficult to set reasonably </a:t>
            </a:r>
          </a:p>
          <a:p>
            <a:pPr marL="342900" indent="-342900">
              <a:buFont typeface="+mj-lt"/>
              <a:buAutoNum type="arabicPeriod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0813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47665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b="1" dirty="0" err="1">
                <a:solidFill>
                  <a:schemeClr val="accent6">
                    <a:lumMod val="50000"/>
                  </a:schemeClr>
                </a:solidFill>
              </a:rPr>
              <a:t>Softmax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</a:rPr>
              <a:t> Regression 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32396663-2965-AF40-B1A9-71D368B91A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114" y="1279348"/>
                <a:ext cx="10856585" cy="435133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40000"/>
                  </a:lnSpc>
                </a:pPr>
                <a:r>
                  <a:rPr kumimoji="1" lang="en-US" altLang="zh-CN" dirty="0" smtClean="0"/>
                  <a:t>Softmax</a:t>
                </a:r>
                <a:r>
                  <a:rPr kumimoji="1" lang="en-US" altLang="zh-CN" dirty="0"/>
                  <a:t> Regression </a:t>
                </a:r>
                <a:r>
                  <a:rPr kumimoji="1" lang="en-US" altLang="zh-CN" dirty="0" smtClean="0"/>
                  <a:t>cost function</a:t>
                </a:r>
              </a:p>
              <a:p>
                <a:pPr marL="0" indent="0">
                  <a:lnSpc>
                    <a:spcPct val="140000"/>
                  </a:lnSpc>
                  <a:buFont typeface="Arial" panose="020B0604020202020204" pitchFamily="34" charset="0"/>
                  <a:buNone/>
                </a:pPr>
                <a:endParaRPr kumimoji="1" lang="en-US" altLang="zh-CN" dirty="0"/>
              </a:p>
              <a:p>
                <a:pPr>
                  <a:lnSpc>
                    <a:spcPct val="140000"/>
                  </a:lnSpc>
                </a:pPr>
                <a:r>
                  <a:rPr kumimoji="1" lang="en-US" altLang="zh-CN" dirty="0" err="1"/>
                  <a:t>Softmax</a:t>
                </a:r>
                <a:r>
                  <a:rPr kumimoji="1" lang="en-US" altLang="zh-CN" dirty="0"/>
                  <a:t> Regression </a:t>
                </a:r>
                <a:r>
                  <a:rPr kumimoji="1" lang="en-US" altLang="zh-CN" dirty="0" smtClean="0"/>
                  <a:t>updating </a:t>
                </a:r>
                <a:r>
                  <a:rPr kumimoji="1" lang="en-US" altLang="zh-CN" dirty="0"/>
                  <a:t>rule(by applying SGD</a:t>
                </a:r>
                <a:r>
                  <a:rPr kumimoji="1" lang="en-US" altLang="zh-CN" dirty="0" smtClean="0"/>
                  <a:t>)</a:t>
                </a:r>
              </a:p>
              <a:p>
                <a:pPr>
                  <a:lnSpc>
                    <a:spcPct val="140000"/>
                  </a:lnSpc>
                </a:pP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1{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}  −  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lnSpc>
                    <a:spcPct val="140000"/>
                  </a:lnSpc>
                  <a:buFont typeface="Arial" panose="020B0604020202020204" pitchFamily="34" charset="0"/>
                  <a:buNone/>
                </a:pPr>
                <a:endParaRPr kumimoji="1" lang="en-US" altLang="zh-CN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kumimoji="1" lang="en-US" altLang="zh-CN" dirty="0"/>
              </a:p>
            </p:txBody>
          </p:sp>
        </mc:Choice>
        <mc:Fallback xmlns="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32396663-2965-AF40-B1A9-71D368B91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14" y="1279348"/>
                <a:ext cx="10856585" cy="4351338"/>
              </a:xfrm>
              <a:prstGeom prst="rect">
                <a:avLst/>
              </a:prstGeom>
              <a:blipFill>
                <a:blip r:embed="rId4"/>
                <a:stretch>
                  <a:fillRect l="-1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939" y="3314886"/>
            <a:ext cx="6582694" cy="9145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944" y="1885114"/>
            <a:ext cx="2924583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5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47120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</a:rPr>
              <a:t>results for problem3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7200" y="1338031"/>
            <a:ext cx="11157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6">
                    <a:lumMod val="50000"/>
                  </a:schemeClr>
                </a:solidFill>
              </a:rPr>
              <a:t>Multi-class 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</a:rPr>
              <a:t>perceptron                             </a:t>
            </a:r>
            <a:r>
              <a:rPr lang="en-US" altLang="zh-CN" sz="2800" b="1" dirty="0" err="1" smtClean="0">
                <a:solidFill>
                  <a:schemeClr val="accent6">
                    <a:lumMod val="50000"/>
                  </a:schemeClr>
                </a:solidFill>
              </a:rPr>
              <a:t>Softmax</a:t>
            </a:r>
            <a:r>
              <a:rPr lang="en-US" altLang="zh-CN" sz="28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</a:rPr>
              <a:t>Regression 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21" y="2055272"/>
            <a:ext cx="5792572" cy="330047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3781" y="2055272"/>
            <a:ext cx="5775008" cy="330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</a:rPr>
              <a:t>Comparison </a:t>
            </a:r>
            <a:endParaRPr lang="en-US" altLang="zh-CN" sz="32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32396663-2965-AF40-B1A9-71D368B91A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115" y="1279347"/>
                <a:ext cx="6768971" cy="4825859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lnSpc>
                    <a:spcPct val="140000"/>
                  </a:lnSpc>
                  <a:buFont typeface="+mj-lt"/>
                  <a:buAutoNum type="arabicPeriod"/>
                </a:pPr>
                <a:r>
                  <a:rPr kumimoji="1" lang="en-US" altLang="zh-CN" sz="2400" dirty="0" smtClean="0"/>
                  <a:t>Softmax regression needs more computing time than multi-class perceptron. </a:t>
                </a:r>
                <a:r>
                  <a:rPr kumimoji="1" lang="en-US" altLang="zh-CN" sz="2400" dirty="0"/>
                  <a:t>B</a:t>
                </a:r>
                <a:r>
                  <a:rPr kumimoji="1" lang="en-US" altLang="zh-CN" sz="2400" dirty="0" smtClean="0"/>
                  <a:t>ecause compared with multi-class perceptron, the updating rule of </a:t>
                </a:r>
                <a:r>
                  <a:rPr kumimoji="1" lang="en-US" altLang="zh-CN" sz="2400" dirty="0" err="1" smtClean="0"/>
                  <a:t>softmax</a:t>
                </a:r>
                <a:r>
                  <a:rPr kumimoji="1" lang="en-US" altLang="zh-CN" sz="2400" dirty="0" smtClean="0"/>
                  <a:t> regression is </a:t>
                </a:r>
                <a:r>
                  <a:rPr kumimoji="1" lang="en-US" altLang="zh-CN" sz="2400" dirty="0"/>
                  <a:t>more </a:t>
                </a:r>
                <a:r>
                  <a:rPr kumimoji="1" lang="en-US" altLang="zh-CN" sz="2400" dirty="0" smtClean="0"/>
                  <a:t>complicated.(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kumimoji="1" lang="en-US" altLang="zh-CN" sz="2400" dirty="0" smtClean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kumimoji="1" lang="en-US" altLang="zh-CN" sz="2400" dirty="0" smtClean="0"/>
                  <a:t>)</a:t>
                </a:r>
              </a:p>
              <a:p>
                <a:pPr marL="514350" indent="-514350">
                  <a:lnSpc>
                    <a:spcPct val="140000"/>
                  </a:lnSpc>
                  <a:buFont typeface="+mj-lt"/>
                  <a:buAutoNum type="arabicPeriod"/>
                </a:pPr>
                <a:r>
                  <a:rPr kumimoji="1" lang="en-US" altLang="zh-CN" sz="2400" dirty="0" smtClean="0"/>
                  <a:t>Multi-class perceptron can also be used into simple multi-class perceptron. However, multi-class PLA is a linear Algorithm after all, so it can not process complex classification.(</a:t>
                </a:r>
                <a:r>
                  <a:rPr kumimoji="1" lang="en-US" altLang="zh-CN" sz="2400" dirty="0" err="1" smtClean="0"/>
                  <a:t>eg</a:t>
                </a:r>
                <a:r>
                  <a:rPr kumimoji="1" lang="en-US" altLang="zh-CN" sz="2400" dirty="0" smtClean="0"/>
                  <a:t>: the date shaped as star)</a:t>
                </a:r>
                <a:endParaRPr kumimoji="1" lang="en-US" altLang="zh-CN" sz="2400" dirty="0"/>
              </a:p>
            </p:txBody>
          </p:sp>
        </mc:Choice>
        <mc:Fallback xmlns="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32396663-2965-AF40-B1A9-71D368B91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15" y="1279347"/>
                <a:ext cx="6768971" cy="4825859"/>
              </a:xfrm>
              <a:prstGeom prst="rect">
                <a:avLst/>
              </a:prstGeom>
              <a:blipFill>
                <a:blip r:embed="rId4"/>
                <a:stretch>
                  <a:fillRect l="-1441" t="-379" r="-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1943" y="1305818"/>
            <a:ext cx="4528441" cy="482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2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71200" y="2467143"/>
            <a:ext cx="8649611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listening</a:t>
            </a:r>
            <a:endParaRPr lang="zh-CN" altLang="en-US" sz="66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4"/>
          <p:cNvGrpSpPr/>
          <p:nvPr/>
        </p:nvGrpSpPr>
        <p:grpSpPr>
          <a:xfrm>
            <a:off x="5972713" y="5560493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7" name="L 形 6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L 形 8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L 形 9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3259845">
            <a:off x="9952811" y="1690174"/>
            <a:ext cx="939800" cy="76835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1885036" y="2344705"/>
            <a:ext cx="6799262" cy="3968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19459845">
            <a:off x="643277" y="2899889"/>
            <a:ext cx="1209600" cy="120939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3259845">
            <a:off x="909251" y="5843198"/>
            <a:ext cx="471487" cy="47160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3259845">
            <a:off x="10859221" y="2978980"/>
            <a:ext cx="504000" cy="503265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4447340" y="3996201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944139" y="739417"/>
            <a:ext cx="5650569" cy="4122403"/>
            <a:chOff x="3072990" y="984084"/>
            <a:chExt cx="5651364" cy="4121380"/>
          </a:xfrm>
        </p:grpSpPr>
        <p:sp>
          <p:nvSpPr>
            <p:cNvPr id="180" name="矩形 179"/>
            <p:cNvSpPr/>
            <p:nvPr/>
          </p:nvSpPr>
          <p:spPr>
            <a:xfrm rot="1197552">
              <a:off x="3636008" y="1275143"/>
              <a:ext cx="824516" cy="82370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 rot="8972468">
              <a:off x="3072990" y="984084"/>
              <a:ext cx="403282" cy="4031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 rot="8972468">
              <a:off x="8238286" y="4619810"/>
              <a:ext cx="486068" cy="48565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269822" y="1268687"/>
            <a:ext cx="8747303" cy="4247261"/>
            <a:chOff x="1597639" y="1406397"/>
            <a:chExt cx="8746801" cy="4246077"/>
          </a:xfrm>
        </p:grpSpPr>
        <p:sp>
          <p:nvSpPr>
            <p:cNvPr id="183" name="任意多边形 182"/>
            <p:cNvSpPr/>
            <p:nvPr/>
          </p:nvSpPr>
          <p:spPr>
            <a:xfrm rot="20711973">
              <a:off x="1597639" y="1406397"/>
              <a:ext cx="381519" cy="391593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84" name="等腰三角形 183"/>
            <p:cNvSpPr/>
            <p:nvPr/>
          </p:nvSpPr>
          <p:spPr>
            <a:xfrm rot="20678025">
              <a:off x="9577722" y="4987496"/>
              <a:ext cx="766718" cy="664978"/>
            </a:xfrm>
            <a:prstGeom prst="triangle">
              <a:avLst/>
            </a:prstGeom>
            <a:solidFill>
              <a:schemeClr val="accent5">
                <a:lumMod val="7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5" name="任意多边形 184"/>
            <p:cNvSpPr/>
            <p:nvPr/>
          </p:nvSpPr>
          <p:spPr>
            <a:xfrm rot="3259845">
              <a:off x="3104775" y="4464012"/>
              <a:ext cx="395177" cy="395977"/>
            </a:xfrm>
            <a:custGeom>
              <a:avLst/>
              <a:gdLst>
                <a:gd name="connsiteX0" fmla="*/ 0 w 470364"/>
                <a:gd name="connsiteY0" fmla="*/ 769750 h 769750"/>
                <a:gd name="connsiteX1" fmla="*/ 0 w 470364"/>
                <a:gd name="connsiteY1" fmla="*/ 3 h 769750"/>
                <a:gd name="connsiteX2" fmla="*/ 1 w 470364"/>
                <a:gd name="connsiteY2" fmla="*/ 0 h 769750"/>
                <a:gd name="connsiteX3" fmla="*/ 470364 w 470364"/>
                <a:gd name="connsiteY3" fmla="*/ 769750 h 76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364" h="769750">
                  <a:moveTo>
                    <a:pt x="0" y="769750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470364" y="76975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矩形 59"/>
          <p:cNvSpPr/>
          <p:nvPr/>
        </p:nvSpPr>
        <p:spPr bwMode="auto">
          <a:xfrm rot="9252532">
            <a:off x="10996251" y="5562179"/>
            <a:ext cx="486000" cy="485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84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5" grpId="0" animBg="1"/>
      <p:bldP spid="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02035" y="2467143"/>
            <a:ext cx="2787943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  <a:endParaRPr lang="zh-CN" altLang="en-US" sz="66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4"/>
          <p:cNvGrpSpPr/>
          <p:nvPr/>
        </p:nvGrpSpPr>
        <p:grpSpPr>
          <a:xfrm>
            <a:off x="5972713" y="5560493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7" name="L 形 6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L 形 8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L 形 9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3259845">
            <a:off x="9952811" y="1690174"/>
            <a:ext cx="939800" cy="76835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1885036" y="2344705"/>
            <a:ext cx="6799262" cy="3968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19459845">
            <a:off x="643277" y="2899889"/>
            <a:ext cx="1209600" cy="120939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3259845">
            <a:off x="909251" y="5843198"/>
            <a:ext cx="471487" cy="47160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3259845">
            <a:off x="10859221" y="2978980"/>
            <a:ext cx="504000" cy="503265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4447340" y="3996201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944139" y="739417"/>
            <a:ext cx="5650569" cy="4122403"/>
            <a:chOff x="3072990" y="984084"/>
            <a:chExt cx="5651364" cy="4121380"/>
          </a:xfrm>
        </p:grpSpPr>
        <p:sp>
          <p:nvSpPr>
            <p:cNvPr id="180" name="矩形 179"/>
            <p:cNvSpPr/>
            <p:nvPr/>
          </p:nvSpPr>
          <p:spPr>
            <a:xfrm rot="1197552">
              <a:off x="3636008" y="1275143"/>
              <a:ext cx="824516" cy="82370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 rot="8972468">
              <a:off x="3072990" y="984084"/>
              <a:ext cx="403282" cy="4031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 rot="8972468">
              <a:off x="8238286" y="4619810"/>
              <a:ext cx="486068" cy="48565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269822" y="1268687"/>
            <a:ext cx="8747303" cy="4247261"/>
            <a:chOff x="1597639" y="1406397"/>
            <a:chExt cx="8746801" cy="4246077"/>
          </a:xfrm>
        </p:grpSpPr>
        <p:sp>
          <p:nvSpPr>
            <p:cNvPr id="183" name="任意多边形 182"/>
            <p:cNvSpPr/>
            <p:nvPr/>
          </p:nvSpPr>
          <p:spPr>
            <a:xfrm rot="20711973">
              <a:off x="1597639" y="1406397"/>
              <a:ext cx="381519" cy="391593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84" name="等腰三角形 183"/>
            <p:cNvSpPr/>
            <p:nvPr/>
          </p:nvSpPr>
          <p:spPr>
            <a:xfrm rot="20678025">
              <a:off x="9577722" y="4987496"/>
              <a:ext cx="766718" cy="664978"/>
            </a:xfrm>
            <a:prstGeom prst="triangle">
              <a:avLst/>
            </a:prstGeom>
            <a:solidFill>
              <a:schemeClr val="accent5">
                <a:lumMod val="7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5" name="任意多边形 184"/>
            <p:cNvSpPr/>
            <p:nvPr/>
          </p:nvSpPr>
          <p:spPr>
            <a:xfrm rot="3259845">
              <a:off x="3104775" y="4464012"/>
              <a:ext cx="395177" cy="395977"/>
            </a:xfrm>
            <a:custGeom>
              <a:avLst/>
              <a:gdLst>
                <a:gd name="connsiteX0" fmla="*/ 0 w 470364"/>
                <a:gd name="connsiteY0" fmla="*/ 769750 h 769750"/>
                <a:gd name="connsiteX1" fmla="*/ 0 w 470364"/>
                <a:gd name="connsiteY1" fmla="*/ 3 h 769750"/>
                <a:gd name="connsiteX2" fmla="*/ 1 w 470364"/>
                <a:gd name="connsiteY2" fmla="*/ 0 h 769750"/>
                <a:gd name="connsiteX3" fmla="*/ 470364 w 470364"/>
                <a:gd name="connsiteY3" fmla="*/ 769750 h 76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364" h="769750">
                  <a:moveTo>
                    <a:pt x="0" y="769750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470364" y="76975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矩形 59"/>
          <p:cNvSpPr/>
          <p:nvPr/>
        </p:nvSpPr>
        <p:spPr bwMode="auto">
          <a:xfrm rot="9252532">
            <a:off x="10996251" y="5562179"/>
            <a:ext cx="486000" cy="485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17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5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8" y="0"/>
            <a:ext cx="410845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8" y="0"/>
            <a:ext cx="4048126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48638" y="0"/>
            <a:ext cx="405797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-47631" y="1"/>
            <a:ext cx="4092582" cy="1529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0"/>
            <a:ext cx="4094162" cy="1548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-20640" y="154802"/>
            <a:ext cx="12200257" cy="6547622"/>
          </a:xfrm>
          <a:prstGeom prst="rect">
            <a:avLst/>
          </a:prstGeom>
        </p:spPr>
      </p:pic>
      <p:sp>
        <p:nvSpPr>
          <p:cNvPr id="525" name="文本框 524"/>
          <p:cNvSpPr txBox="1"/>
          <p:nvPr/>
        </p:nvSpPr>
        <p:spPr>
          <a:xfrm>
            <a:off x="1323060" y="2965139"/>
            <a:ext cx="14207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+mj-ea"/>
                <a:cs typeface="Arial" panose="020B0604020202020204" pitchFamily="34" charset="0"/>
              </a:rPr>
              <a:t>CONTENTS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ea typeface="+mj-ea"/>
              <a:cs typeface="Arial" panose="020B0604020202020204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0640" y="6703208"/>
            <a:ext cx="4060827" cy="15479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39113" y="6702425"/>
            <a:ext cx="4084956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686736" y="1473747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712866" y="1509903"/>
            <a:ext cx="473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Division of tasks</a:t>
            </a:r>
            <a:endParaRPr lang="en-US" altLang="zh-CN" sz="3200" b="1" dirty="0" smtClean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PA_组合 13"/>
          <p:cNvGrpSpPr/>
          <p:nvPr>
            <p:custDataLst>
              <p:tags r:id="rId2"/>
            </p:custDataLst>
          </p:nvPr>
        </p:nvGrpSpPr>
        <p:grpSpPr>
          <a:xfrm>
            <a:off x="-2482064" y="1520430"/>
            <a:ext cx="3790609" cy="3790609"/>
            <a:chOff x="-1920755" y="1480516"/>
            <a:chExt cx="3790609" cy="3790609"/>
          </a:xfrm>
        </p:grpSpPr>
        <p:sp>
          <p:nvSpPr>
            <p:cNvPr id="13" name="任意多边形: 形状 12"/>
            <p:cNvSpPr/>
            <p:nvPr/>
          </p:nvSpPr>
          <p:spPr>
            <a:xfrm>
              <a:off x="-1920755" y="1480516"/>
              <a:ext cx="3790609" cy="3790609"/>
            </a:xfrm>
            <a:custGeom>
              <a:avLst/>
              <a:gdLst/>
              <a:ahLst/>
              <a:cxnLst/>
              <a:rect l="0" t="0" r="0" b="0"/>
              <a:pathLst>
                <a:path w="3790609" h="3790609">
                  <a:moveTo>
                    <a:pt x="0" y="0"/>
                  </a:moveTo>
                  <a:lnTo>
                    <a:pt x="3790608" y="0"/>
                  </a:lnTo>
                  <a:lnTo>
                    <a:pt x="3790608" y="3790608"/>
                  </a:lnTo>
                  <a:lnTo>
                    <a:pt x="0" y="3790608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PA_Freeform: Shape 41"/>
            <p:cNvSpPr/>
            <p:nvPr>
              <p:custDataLst>
                <p:tags r:id="rId8"/>
              </p:custDataLst>
            </p:nvPr>
          </p:nvSpPr>
          <p:spPr bwMode="auto">
            <a:xfrm rot="5400000">
              <a:off x="9646" y="1480516"/>
              <a:ext cx="1860208" cy="1860208"/>
            </a:xfrm>
            <a:custGeom>
              <a:avLst/>
              <a:gdLst>
                <a:gd name="connsiteX0" fmla="*/ 2304256 w 2304256"/>
                <a:gd name="connsiteY0" fmla="*/ 0 h 2304256"/>
                <a:gd name="connsiteX1" fmla="*/ 2304256 w 2304256"/>
                <a:gd name="connsiteY1" fmla="*/ 2304256 h 2304256"/>
                <a:gd name="connsiteX2" fmla="*/ 2304255 w 2304256"/>
                <a:gd name="connsiteY2" fmla="*/ 2304256 h 2304256"/>
                <a:gd name="connsiteX3" fmla="*/ 0 w 2304256"/>
                <a:gd name="connsiteY3" fmla="*/ 1 h 2304256"/>
                <a:gd name="connsiteX4" fmla="*/ 0 w 2304256"/>
                <a:gd name="connsiteY4" fmla="*/ 0 h 2304256"/>
                <a:gd name="connsiteX5" fmla="*/ 2304256 w 2304256"/>
                <a:gd name="connsiteY5" fmla="*/ 0 h 230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4256" h="2304256">
                  <a:moveTo>
                    <a:pt x="2304256" y="0"/>
                  </a:moveTo>
                  <a:lnTo>
                    <a:pt x="2304256" y="2304256"/>
                  </a:lnTo>
                  <a:lnTo>
                    <a:pt x="2304255" y="2304256"/>
                  </a:lnTo>
                  <a:lnTo>
                    <a:pt x="0" y="1"/>
                  </a:lnTo>
                  <a:lnTo>
                    <a:pt x="0" y="0"/>
                  </a:lnTo>
                  <a:lnTo>
                    <a:pt x="2304256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PA_组合 18"/>
          <p:cNvGrpSpPr/>
          <p:nvPr>
            <p:custDataLst>
              <p:tags r:id="rId3"/>
            </p:custDataLst>
          </p:nvPr>
        </p:nvGrpSpPr>
        <p:grpSpPr>
          <a:xfrm>
            <a:off x="-4292489" y="-368867"/>
            <a:ext cx="7473610" cy="7499010"/>
            <a:chOff x="-3759201" y="-393077"/>
            <a:chExt cx="7473610" cy="7499010"/>
          </a:xfrm>
        </p:grpSpPr>
        <p:grpSp>
          <p:nvGrpSpPr>
            <p:cNvPr id="17" name="PA_组合 16"/>
            <p:cNvGrpSpPr/>
            <p:nvPr>
              <p:custDataLst>
                <p:tags r:id="rId6"/>
              </p:custDataLst>
            </p:nvPr>
          </p:nvGrpSpPr>
          <p:grpSpPr>
            <a:xfrm>
              <a:off x="-14514" y="3340724"/>
              <a:ext cx="3728923" cy="3765209"/>
              <a:chOff x="-14514" y="3340724"/>
              <a:chExt cx="3728923" cy="3765209"/>
            </a:xfrm>
          </p:grpSpPr>
          <p:sp>
            <p:nvSpPr>
              <p:cNvPr id="15" name="任意多边形: 形状 14"/>
              <p:cNvSpPr/>
              <p:nvPr/>
            </p:nvSpPr>
            <p:spPr>
              <a:xfrm>
                <a:off x="0" y="3340724"/>
                <a:ext cx="3714409" cy="3765209"/>
              </a:xfrm>
              <a:custGeom>
                <a:avLst/>
                <a:gdLst/>
                <a:ahLst/>
                <a:cxnLst/>
                <a:rect l="0" t="0" r="0" b="0"/>
                <a:pathLst>
                  <a:path w="3714409" h="3765209">
                    <a:moveTo>
                      <a:pt x="0" y="0"/>
                    </a:moveTo>
                    <a:lnTo>
                      <a:pt x="3714408" y="0"/>
                    </a:lnTo>
                    <a:lnTo>
                      <a:pt x="3714408" y="3765208"/>
                    </a:lnTo>
                    <a:lnTo>
                      <a:pt x="0" y="3765208"/>
                    </a:lnTo>
                    <a:close/>
                  </a:path>
                </a:pathLst>
              </a:cu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PA_Freeform: Shape 42"/>
              <p:cNvSpPr/>
              <p:nvPr>
                <p:custDataLst>
                  <p:tags r:id="rId7"/>
                </p:custDataLst>
              </p:nvPr>
            </p:nvSpPr>
            <p:spPr bwMode="auto">
              <a:xfrm rot="10800000">
                <a:off x="-14514" y="3340724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任意多边形: 形状 17"/>
            <p:cNvSpPr/>
            <p:nvPr/>
          </p:nvSpPr>
          <p:spPr>
            <a:xfrm>
              <a:off x="-3759201" y="-393077"/>
              <a:ext cx="7473610" cy="7499010"/>
            </a:xfrm>
            <a:custGeom>
              <a:avLst/>
              <a:gdLst/>
              <a:ahLst/>
              <a:cxnLst/>
              <a:rect l="0" t="0" r="0" b="0"/>
              <a:pathLst>
                <a:path w="7473610" h="7499010">
                  <a:moveTo>
                    <a:pt x="0" y="0"/>
                  </a:moveTo>
                  <a:lnTo>
                    <a:pt x="7473609" y="0"/>
                  </a:lnTo>
                  <a:lnTo>
                    <a:pt x="7473609" y="7499009"/>
                  </a:lnTo>
                  <a:lnTo>
                    <a:pt x="0" y="7499009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PA_组合 30"/>
          <p:cNvGrpSpPr/>
          <p:nvPr>
            <p:custDataLst>
              <p:tags r:id="rId4"/>
            </p:custDataLst>
          </p:nvPr>
        </p:nvGrpSpPr>
        <p:grpSpPr>
          <a:xfrm>
            <a:off x="-2491734" y="1990794"/>
            <a:ext cx="5363030" cy="2670630"/>
            <a:chOff x="-2491734" y="1990794"/>
            <a:chExt cx="5363030" cy="2670630"/>
          </a:xfrm>
        </p:grpSpPr>
        <p:sp>
          <p:nvSpPr>
            <p:cNvPr id="26" name="任意多边形: 形状 25"/>
            <p:cNvSpPr/>
            <p:nvPr/>
          </p:nvSpPr>
          <p:spPr>
            <a:xfrm>
              <a:off x="-2491734" y="1990794"/>
              <a:ext cx="5363030" cy="2670630"/>
            </a:xfrm>
            <a:custGeom>
              <a:avLst/>
              <a:gdLst/>
              <a:ahLst/>
              <a:cxnLst/>
              <a:rect l="0" t="0" r="0" b="0"/>
              <a:pathLst>
                <a:path w="5363030" h="2670630">
                  <a:moveTo>
                    <a:pt x="0" y="0"/>
                  </a:moveTo>
                  <a:lnTo>
                    <a:pt x="5363029" y="0"/>
                  </a:lnTo>
                  <a:lnTo>
                    <a:pt x="5363029" y="2670629"/>
                  </a:lnTo>
                  <a:lnTo>
                    <a:pt x="0" y="2670629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PA_菱形 7"/>
            <p:cNvSpPr/>
            <p:nvPr>
              <p:custDataLst>
                <p:tags r:id="rId5"/>
              </p:custDataLst>
            </p:nvPr>
          </p:nvSpPr>
          <p:spPr>
            <a:xfrm>
              <a:off x="200667" y="1990794"/>
              <a:ext cx="2670629" cy="2670629"/>
            </a:xfrm>
            <a:prstGeom prst="diamond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任意多边形: 形状 31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任意多边形: 形状 32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任意多边形: 形状 43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686736" y="2479875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712866" y="2516031"/>
            <a:ext cx="473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 &amp; Code 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686736" y="3492038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712866" y="3528194"/>
            <a:ext cx="47391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&amp; Comparison</a:t>
            </a:r>
            <a:endParaRPr lang="en-US" altLang="zh-CN" sz="32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686736" y="4592101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712866" y="4628257"/>
            <a:ext cx="5307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Problems &amp; further plan</a:t>
            </a:r>
          </a:p>
        </p:txBody>
      </p:sp>
      <p:sp>
        <p:nvSpPr>
          <p:cNvPr id="65" name="矩形 64"/>
          <p:cNvSpPr/>
          <p:nvPr/>
        </p:nvSpPr>
        <p:spPr>
          <a:xfrm>
            <a:off x="4040187" y="6703207"/>
            <a:ext cx="4108451" cy="154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525" grpId="1"/>
      <p:bldP spid="45" grpId="0"/>
      <p:bldP spid="62" grpId="0"/>
      <p:bldP spid="63" grpId="0"/>
      <p:bldP spid="67" grpId="0"/>
      <p:bldP spid="68" grpId="0"/>
      <p:bldP spid="69" grpId="0"/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9" y="-6350"/>
            <a:ext cx="4098924" cy="68706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9" y="0"/>
            <a:ext cx="4052889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39113" y="0"/>
            <a:ext cx="4092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4763" y="1"/>
            <a:ext cx="4040188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1"/>
            <a:ext cx="4048125" cy="15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-12700" y="154801"/>
            <a:ext cx="12244388" cy="654762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-12701" y="6702425"/>
            <a:ext cx="4057333" cy="1547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044950" y="6702425"/>
            <a:ext cx="4098925" cy="1682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44193" y="6702425"/>
            <a:ext cx="4079874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41455" y="2386189"/>
            <a:ext cx="52800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Division of tasks</a:t>
            </a:r>
            <a:endParaRPr lang="zh-CN" altLang="en-US" sz="48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73735" y="3626028"/>
            <a:ext cx="6791843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: 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Perceptron Algorithm: Tian Le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Logistic Regression: Wei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Shanming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Multi-class perceptron Algorithm: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Zhengzhao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Regression: Ying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Zijian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Hou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Xiaoyu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Presentation: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Hou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Xiaoyu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PA_直接连接符 18"/>
          <p:cNvCxnSpPr>
            <a:cxnSpLocks/>
          </p:cNvCxnSpPr>
          <p:nvPr>
            <p:custDataLst>
              <p:tags r:id="rId2"/>
            </p:custDataLst>
          </p:nvPr>
        </p:nvCxnSpPr>
        <p:spPr>
          <a:xfrm flipH="1" flipV="1">
            <a:off x="1881188" y="2084564"/>
            <a:ext cx="5172755" cy="4704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652838" y="3632377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53"/>
          <p:cNvSpPr/>
          <p:nvPr/>
        </p:nvSpPr>
        <p:spPr>
          <a:xfrm rot="3259845">
            <a:off x="10052739" y="3448023"/>
            <a:ext cx="379682" cy="655599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任意多边形 54"/>
          <p:cNvSpPr/>
          <p:nvPr/>
        </p:nvSpPr>
        <p:spPr>
          <a:xfrm rot="5050286">
            <a:off x="10419938" y="1398579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56074" y="3125819"/>
            <a:ext cx="5094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Group ten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17828" y="2416299"/>
            <a:ext cx="864000" cy="864000"/>
            <a:chOff x="2517828" y="1926040"/>
            <a:chExt cx="864000" cy="864000"/>
          </a:xfrm>
        </p:grpSpPr>
        <p:sp>
          <p:nvSpPr>
            <p:cNvPr id="25" name="矩形 24"/>
            <p:cNvSpPr/>
            <p:nvPr/>
          </p:nvSpPr>
          <p:spPr>
            <a:xfrm rot="5400000">
              <a:off x="2517828" y="1926040"/>
              <a:ext cx="864000" cy="8640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45525" y="2004097"/>
              <a:ext cx="8086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任意多边形 54"/>
          <p:cNvSpPr/>
          <p:nvPr/>
        </p:nvSpPr>
        <p:spPr>
          <a:xfrm rot="20313339">
            <a:off x="1376723" y="2964926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1" name="组合 54"/>
          <p:cNvGrpSpPr/>
          <p:nvPr/>
        </p:nvGrpSpPr>
        <p:grpSpPr>
          <a:xfrm>
            <a:off x="1589405" y="5541850"/>
            <a:ext cx="231237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32" name="L 形 31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L 形 32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L 形 33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781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4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4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4"/>
                            </p:stCondLst>
                            <p:childTnLst>
                              <p:par>
                                <p:cTn id="46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5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9" y="-6350"/>
            <a:ext cx="4098924" cy="68706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9" y="0"/>
            <a:ext cx="4052889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39113" y="0"/>
            <a:ext cx="4092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4763" y="1"/>
            <a:ext cx="4040188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1"/>
            <a:ext cx="4048125" cy="15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-12700" y="154801"/>
            <a:ext cx="12244388" cy="654762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-12701" y="6702425"/>
            <a:ext cx="4057333" cy="1547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044950" y="6702425"/>
            <a:ext cx="4098925" cy="1682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44193" y="6702425"/>
            <a:ext cx="4079874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41455" y="2386189"/>
            <a:ext cx="52800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 &amp; Code </a:t>
            </a:r>
            <a:endParaRPr lang="zh-CN" altLang="en-US" sz="48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84166" y="4011431"/>
            <a:ext cx="6791843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Perceptron Algorithm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Logistic Regression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Multi-class perceptron Algorithm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Regression</a:t>
            </a:r>
          </a:p>
        </p:txBody>
      </p:sp>
      <p:cxnSp>
        <p:nvCxnSpPr>
          <p:cNvPr id="19" name="PA_直接连接符 18"/>
          <p:cNvCxnSpPr>
            <a:cxnSpLocks/>
          </p:cNvCxnSpPr>
          <p:nvPr>
            <p:custDataLst>
              <p:tags r:id="rId1"/>
            </p:custDataLst>
          </p:nvPr>
        </p:nvCxnSpPr>
        <p:spPr>
          <a:xfrm flipH="1" flipV="1">
            <a:off x="1881188" y="2084564"/>
            <a:ext cx="5172755" cy="4704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652838" y="3632377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53"/>
          <p:cNvSpPr/>
          <p:nvPr/>
        </p:nvSpPr>
        <p:spPr>
          <a:xfrm rot="3259845">
            <a:off x="10052739" y="3448023"/>
            <a:ext cx="379682" cy="655599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任意多边形 54"/>
          <p:cNvSpPr/>
          <p:nvPr/>
        </p:nvSpPr>
        <p:spPr>
          <a:xfrm rot="5050286">
            <a:off x="10419938" y="1398579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56074" y="3125819"/>
            <a:ext cx="5094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Group ten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17828" y="2416299"/>
            <a:ext cx="864000" cy="864000"/>
            <a:chOff x="2517828" y="1926040"/>
            <a:chExt cx="864000" cy="864000"/>
          </a:xfrm>
        </p:grpSpPr>
        <p:sp>
          <p:nvSpPr>
            <p:cNvPr id="25" name="矩形 24"/>
            <p:cNvSpPr/>
            <p:nvPr/>
          </p:nvSpPr>
          <p:spPr>
            <a:xfrm rot="5400000">
              <a:off x="2517828" y="1926040"/>
              <a:ext cx="864000" cy="8640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45525" y="2004097"/>
              <a:ext cx="8086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任意多边形 54"/>
          <p:cNvSpPr/>
          <p:nvPr/>
        </p:nvSpPr>
        <p:spPr>
          <a:xfrm rot="20313339">
            <a:off x="1376723" y="2964926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1" name="组合 54"/>
          <p:cNvGrpSpPr/>
          <p:nvPr/>
        </p:nvGrpSpPr>
        <p:grpSpPr>
          <a:xfrm>
            <a:off x="1589405" y="5541850"/>
            <a:ext cx="231237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32" name="L 形 31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L 形 32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L 形 33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110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1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1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1"/>
                            </p:stCondLst>
                            <p:childTnLst>
                              <p:par>
                                <p:cTn id="46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5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</a:rPr>
              <a:t>Process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 rot="5400000">
            <a:off x="524896" y="3282398"/>
            <a:ext cx="2871620" cy="2477747"/>
          </a:xfrm>
          <a:custGeom>
            <a:avLst/>
            <a:gdLst>
              <a:gd name="T0" fmla="*/ 0 w 2808312"/>
              <a:gd name="T1" fmla="*/ 2393528 h 2412268"/>
              <a:gd name="T2" fmla="*/ 0 w 2808312"/>
              <a:gd name="T3" fmla="*/ 2286354 h 2412268"/>
              <a:gd name="T4" fmla="*/ 2699772 w 2808312"/>
              <a:gd name="T5" fmla="*/ 2286354 h 2412268"/>
              <a:gd name="T6" fmla="*/ 2699772 w 2808312"/>
              <a:gd name="T7" fmla="*/ 0 h 2412268"/>
              <a:gd name="T8" fmla="*/ 2807762 w 2808312"/>
              <a:gd name="T9" fmla="*/ 0 h 2412268"/>
              <a:gd name="T10" fmla="*/ 2807762 w 2808312"/>
              <a:gd name="T11" fmla="*/ 2286354 h 2412268"/>
              <a:gd name="T12" fmla="*/ 2807762 w 2808312"/>
              <a:gd name="T13" fmla="*/ 2357804 h 2412268"/>
              <a:gd name="T14" fmla="*/ 2807762 w 2808312"/>
              <a:gd name="T15" fmla="*/ 2393528 h 2412268"/>
              <a:gd name="T16" fmla="*/ 0 w 2808312"/>
              <a:gd name="T17" fmla="*/ 2393528 h 24122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808312" h="2412268">
                <a:moveTo>
                  <a:pt x="0" y="2412268"/>
                </a:moveTo>
                <a:lnTo>
                  <a:pt x="0" y="2304256"/>
                </a:lnTo>
                <a:lnTo>
                  <a:pt x="2700300" y="2304256"/>
                </a:lnTo>
                <a:lnTo>
                  <a:pt x="2700300" y="0"/>
                </a:lnTo>
                <a:lnTo>
                  <a:pt x="2808312" y="0"/>
                </a:lnTo>
                <a:lnTo>
                  <a:pt x="2808312" y="2304256"/>
                </a:lnTo>
                <a:lnTo>
                  <a:pt x="2808312" y="2376264"/>
                </a:lnTo>
                <a:lnTo>
                  <a:pt x="2808312" y="2412268"/>
                </a:lnTo>
                <a:lnTo>
                  <a:pt x="0" y="24122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9" name="Rectangle 67">
            <a:extLst>
              <a:ext uri="{FF2B5EF4-FFF2-40B4-BE49-F238E27FC236}">
                <a16:creationId xmlns:a16="http://schemas.microsoft.com/office/drawing/2014/main" id="{C19B8826-013D-471A-9A1C-0A219BF53708}"/>
              </a:ext>
            </a:extLst>
          </p:cNvPr>
          <p:cNvSpPr/>
          <p:nvPr/>
        </p:nvSpPr>
        <p:spPr>
          <a:xfrm>
            <a:off x="7278516" y="1594685"/>
            <a:ext cx="338913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微软雅黑" panose="020B0503020204020204" pitchFamily="34" charset="-122"/>
              </a:rPr>
              <a:t>Handle training data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微软雅黑" panose="020B0503020204020204" pitchFamily="34" charset="-122"/>
              </a:rPr>
              <a:t>Normalize the data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微软雅黑" panose="020B0503020204020204" pitchFamily="34" charset="-122"/>
              </a:rPr>
              <a:t>Plot distribution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微软雅黑" panose="020B0503020204020204" pitchFamily="34" charset="-122"/>
              </a:rPr>
              <a:t>2. Calculate cost function and updating weight</a:t>
            </a:r>
          </a:p>
          <a:p>
            <a:pPr>
              <a:lnSpc>
                <a:spcPct val="120000"/>
              </a:lnSpc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微软雅黑" panose="020B0503020204020204" pitchFamily="34" charset="-122"/>
              </a:rPr>
              <a:t>3. Get results and compare different </a:t>
            </a:r>
          </a:p>
          <a:p>
            <a:pPr>
              <a:lnSpc>
                <a:spcPct val="120000"/>
              </a:lnSpc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微软雅黑" panose="020B0503020204020204" pitchFamily="34" charset="-122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51C36A77-3A88-4D21-8BD7-FE74491C8CB5}"/>
              </a:ext>
            </a:extLst>
          </p:cNvPr>
          <p:cNvSpPr txBox="1"/>
          <p:nvPr/>
        </p:nvSpPr>
        <p:spPr>
          <a:xfrm>
            <a:off x="1139579" y="922882"/>
            <a:ext cx="1261884" cy="307777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en-US" altLang="zh-CN" sz="1400" b="1" dirty="0" smtClean="0">
                <a:ea typeface="微软雅黑" panose="020B0503020204020204" pitchFamily="34" charset="-122"/>
              </a:rPr>
              <a:t>problem</a:t>
            </a:r>
            <a:endParaRPr lang="zh-CN" altLang="en-US" sz="1400" b="1" dirty="0">
              <a:ea typeface="微软雅黑" panose="020B0503020204020204" pitchFamily="34" charset="-122"/>
            </a:endParaRPr>
          </a:p>
        </p:txBody>
      </p:sp>
      <p:pic>
        <p:nvPicPr>
          <p:cNvPr id="26" name="内容占位符 5">
            <a:extLst>
              <a:ext uri="{FF2B5EF4-FFF2-40B4-BE49-F238E27FC236}">
                <a16:creationId xmlns:a16="http://schemas.microsoft.com/office/drawing/2014/main" id="{95C61FF2-2086-7946-A07A-DAE963A256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780"/>
          <a:stretch/>
        </p:blipFill>
        <p:spPr>
          <a:xfrm>
            <a:off x="1139579" y="1340166"/>
            <a:ext cx="5282250" cy="434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3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20" grpId="0" animBg="1"/>
      <p:bldP spid="49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</a:rPr>
              <a:t>perceptron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32396663-2965-AF40-B1A9-71D368B91A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114" y="1279348"/>
                <a:ext cx="10856585" cy="4351338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40000"/>
                  </a:lnSpc>
                </a:pPr>
                <a:r>
                  <a:rPr kumimoji="1" lang="en-US" altLang="zh-CN" dirty="0" smtClean="0"/>
                  <a:t>Perceptron cost function</a:t>
                </a:r>
              </a:p>
              <a:p>
                <a:pPr marL="0" indent="0">
                  <a:lnSpc>
                    <a:spcPct val="14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  <a:p>
                <a:pPr>
                  <a:lnSpc>
                    <a:spcPct val="140000"/>
                  </a:lnSpc>
                </a:pPr>
                <a:r>
                  <a:rPr kumimoji="1" lang="en-US" altLang="zh-CN" dirty="0"/>
                  <a:t>Perceptron updating rule(by applying SGD)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4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kumimoji="1" lang="en-US" altLang="zh-CN" dirty="0"/>
              </a:p>
            </p:txBody>
          </p:sp>
        </mc:Choice>
        <mc:Fallback xmlns="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32396663-2965-AF40-B1A9-71D368B91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14" y="1279348"/>
                <a:ext cx="10856585" cy="4351338"/>
              </a:xfrm>
              <a:prstGeom prst="rect">
                <a:avLst/>
              </a:prstGeom>
              <a:blipFill>
                <a:blip r:embed="rId4"/>
                <a:stretch>
                  <a:fillRect l="-674" t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33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47120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</a:rPr>
              <a:t>Logistic Regression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32396663-2965-AF40-B1A9-71D368B91A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114" y="1279348"/>
                <a:ext cx="10856585" cy="435133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40000"/>
                  </a:lnSpc>
                </a:pPr>
                <a:r>
                  <a:rPr kumimoji="1" lang="en-US" altLang="zh-CN" dirty="0" smtClean="0"/>
                  <a:t>Logistic Regression cost function</a:t>
                </a:r>
              </a:p>
              <a:p>
                <a:pPr marL="0" indent="0">
                  <a:lnSpc>
                    <a:spcPct val="140000"/>
                  </a:lnSpc>
                  <a:buFont typeface="Arial" panose="020B0604020202020204" pitchFamily="34" charset="0"/>
                  <a:buNone/>
                </a:pPr>
                <a:endParaRPr kumimoji="1" lang="en-US" altLang="zh-CN" dirty="0"/>
              </a:p>
              <a:p>
                <a:pPr>
                  <a:lnSpc>
                    <a:spcPct val="140000"/>
                  </a:lnSpc>
                </a:pPr>
                <a:r>
                  <a:rPr kumimoji="1" lang="en-US" altLang="zh-CN" dirty="0"/>
                  <a:t>Logistic </a:t>
                </a:r>
                <a:r>
                  <a:rPr kumimoji="1" lang="en-US" altLang="zh-CN" dirty="0" smtClean="0"/>
                  <a:t>Regression updating </a:t>
                </a:r>
                <a:r>
                  <a:rPr kumimoji="1" lang="en-US" altLang="zh-CN" dirty="0"/>
                  <a:t>rule(by applying SGD)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:endParaRPr kumimoji="1"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 ≔ 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  − </m:t>
                          </m:r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zh-CN" alt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kumimoji="1" lang="en-US" altLang="zh-CN" dirty="0"/>
              </a:p>
            </p:txBody>
          </p:sp>
        </mc:Choice>
        <mc:Fallback xmlns="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32396663-2965-AF40-B1A9-71D368B91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14" y="1279348"/>
                <a:ext cx="10856585" cy="4351338"/>
              </a:xfrm>
              <a:prstGeom prst="rect">
                <a:avLst/>
              </a:prstGeom>
              <a:blipFill>
                <a:blip r:embed="rId4"/>
                <a:stretch>
                  <a:fillRect l="-1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192" y="1950842"/>
            <a:ext cx="4858428" cy="9335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139" y="3373104"/>
            <a:ext cx="5058481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8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47120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</a:rPr>
              <a:t>results for problem1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" t="8387" r="4809" b="5191"/>
          <a:stretch/>
        </p:blipFill>
        <p:spPr>
          <a:xfrm>
            <a:off x="329423" y="1313837"/>
            <a:ext cx="5141055" cy="49092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 t="826" r="8174" b="1"/>
          <a:stretch/>
        </p:blipFill>
        <p:spPr>
          <a:xfrm>
            <a:off x="5746248" y="2059793"/>
            <a:ext cx="6169982" cy="34173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944505"/>
            <a:ext cx="1115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Standard 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</a:rPr>
              <a:t>perceptron                                                   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L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</a:rPr>
              <a:t>ogistic Regression                                     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03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</a:rPr>
              <a:t>Comparison </a:t>
            </a:r>
            <a:endParaRPr lang="en-US" altLang="zh-CN" sz="32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32396663-2965-AF40-B1A9-71D368B91A3B}"/>
              </a:ext>
            </a:extLst>
          </p:cNvPr>
          <p:cNvSpPr txBox="1">
            <a:spLocks/>
          </p:cNvSpPr>
          <p:nvPr/>
        </p:nvSpPr>
        <p:spPr>
          <a:xfrm>
            <a:off x="430114" y="1279348"/>
            <a:ext cx="10856585" cy="435133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kumimoji="1" lang="en-US" altLang="zh-CN" dirty="0"/>
              <a:t>Outputs(true label) are different. (perceptron is 1 or 0, the other is from 0 to 1</a:t>
            </a:r>
            <a:r>
              <a:rPr kumimoji="1" lang="en-US" altLang="zh-CN" dirty="0" smtClean="0"/>
              <a:t>.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kumimoji="1" lang="en-US" altLang="zh-CN" dirty="0" smtClean="0"/>
              <a:t>Perceptron can only solve linear separable data. It is not suitable for non-separable data.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kumimoji="1" lang="en-US" altLang="zh-CN" dirty="0" err="1" smtClean="0"/>
              <a:t>Logstic</a:t>
            </a:r>
            <a:r>
              <a:rPr kumimoji="1" lang="en-US" altLang="zh-CN" dirty="0" smtClean="0"/>
              <a:t> regression needs more time than perceptron. </a:t>
            </a:r>
            <a:r>
              <a:rPr kumimoji="1" lang="en-US" altLang="zh-CN" dirty="0"/>
              <a:t>B</a:t>
            </a:r>
            <a:r>
              <a:rPr kumimoji="1" lang="en-US" altLang="zh-CN" dirty="0" smtClean="0"/>
              <a:t>ecause firstly, active function of </a:t>
            </a:r>
            <a:r>
              <a:rPr kumimoji="1" lang="en-US" altLang="zh-CN" dirty="0" err="1" smtClean="0"/>
              <a:t>logstic</a:t>
            </a:r>
            <a:r>
              <a:rPr kumimoji="1" lang="en-US" altLang="zh-CN" dirty="0" smtClean="0"/>
              <a:t> regression is more complex than perceptron (</a:t>
            </a:r>
            <a:r>
              <a:rPr kumimoji="1" lang="en-US" altLang="zh-CN" dirty="0" err="1" smtClean="0"/>
              <a:t>exp</a:t>
            </a:r>
            <a:r>
              <a:rPr kumimoji="1" lang="en-US" altLang="zh-CN" dirty="0" smtClean="0"/>
              <a:t>). Secondly, it is easier for perceptron updating rules to calculate which is need one data. </a:t>
            </a:r>
            <a:r>
              <a:rPr kumimoji="1" lang="en-US" altLang="zh-CN" dirty="0" err="1" smtClean="0"/>
              <a:t>Logstic</a:t>
            </a:r>
            <a:r>
              <a:rPr kumimoji="1" lang="en-US" altLang="zh-CN" dirty="0" smtClean="0"/>
              <a:t> regression needs to calculate all data.  </a:t>
            </a:r>
            <a:endParaRPr kumimoji="1" lang="en-US" altLang="zh-CN" dirty="0"/>
          </a:p>
          <a:p>
            <a:pPr marL="457200" lvl="1" indent="0">
              <a:buFont typeface="Arial" panose="020B0604020202020204" pitchFamily="34" charset="0"/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710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扁平风动画模板"/>
  <p:tag name="ISPRING_PRESENTATION_TITLE" val="极简线条汇报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6084353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E3E3E"/>
      </a:accent1>
      <a:accent2>
        <a:srgbClr val="4E4E4E"/>
      </a:accent2>
      <a:accent3>
        <a:srgbClr val="717171"/>
      </a:accent3>
      <a:accent4>
        <a:srgbClr val="919191"/>
      </a:accent4>
      <a:accent5>
        <a:srgbClr val="A6A6A6"/>
      </a:accent5>
      <a:accent6>
        <a:srgbClr val="D7D7D7"/>
      </a:accent6>
      <a:hlink>
        <a:srgbClr val="3E3E3E"/>
      </a:hlink>
      <a:folHlink>
        <a:srgbClr val="BFBFBF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310</Words>
  <Application>Microsoft Office PowerPoint</Application>
  <PresentationFormat>宽屏</PresentationFormat>
  <Paragraphs>95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 Unicode MS</vt:lpstr>
      <vt:lpstr>宋体</vt:lpstr>
      <vt:lpstr>微软雅黑</vt:lpstr>
      <vt:lpstr>Arial</vt:lpstr>
      <vt:lpstr>Calibri</vt:lpstr>
      <vt:lpstr>Cambria Math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灰色多边形</dc:title>
  <dc:creator>第一PPT</dc:creator>
  <cp:keywords>www.1ppt.com</cp:keywords>
  <dc:description>www.1ppt.com</dc:description>
  <cp:lastModifiedBy>G ZZ</cp:lastModifiedBy>
  <cp:revision>655</cp:revision>
  <dcterms:created xsi:type="dcterms:W3CDTF">2014-08-06T02:23:26Z</dcterms:created>
  <dcterms:modified xsi:type="dcterms:W3CDTF">2019-11-05T02:44:26Z</dcterms:modified>
</cp:coreProperties>
</file>