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4.jpg" ContentType="image/png"/>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50"/>
  </p:notesMasterIdLst>
  <p:handoutMasterIdLst>
    <p:handoutMasterId r:id="rId51"/>
  </p:handoutMasterIdLst>
  <p:sldIdLst>
    <p:sldId id="499" r:id="rId3"/>
    <p:sldId id="500" r:id="rId4"/>
    <p:sldId id="536" r:id="rId5"/>
    <p:sldId id="538" r:id="rId6"/>
    <p:sldId id="540" r:id="rId7"/>
    <p:sldId id="573" r:id="rId8"/>
    <p:sldId id="572" r:id="rId9"/>
    <p:sldId id="541" r:id="rId10"/>
    <p:sldId id="542" r:id="rId11"/>
    <p:sldId id="543" r:id="rId12"/>
    <p:sldId id="544" r:id="rId13"/>
    <p:sldId id="547" r:id="rId14"/>
    <p:sldId id="548" r:id="rId15"/>
    <p:sldId id="545" r:id="rId16"/>
    <p:sldId id="504" r:id="rId17"/>
    <p:sldId id="501" r:id="rId18"/>
    <p:sldId id="514" r:id="rId19"/>
    <p:sldId id="509" r:id="rId20"/>
    <p:sldId id="517" r:id="rId21"/>
    <p:sldId id="521" r:id="rId22"/>
    <p:sldId id="549" r:id="rId23"/>
    <p:sldId id="522" r:id="rId24"/>
    <p:sldId id="523" r:id="rId25"/>
    <p:sldId id="556" r:id="rId26"/>
    <p:sldId id="530" r:id="rId27"/>
    <p:sldId id="551" r:id="rId28"/>
    <p:sldId id="552" r:id="rId29"/>
    <p:sldId id="553" r:id="rId30"/>
    <p:sldId id="554" r:id="rId31"/>
    <p:sldId id="555" r:id="rId32"/>
    <p:sldId id="558" r:id="rId33"/>
    <p:sldId id="557" r:id="rId34"/>
    <p:sldId id="559" r:id="rId35"/>
    <p:sldId id="574" r:id="rId36"/>
    <p:sldId id="561" r:id="rId37"/>
    <p:sldId id="562" r:id="rId38"/>
    <p:sldId id="564" r:id="rId39"/>
    <p:sldId id="565" r:id="rId40"/>
    <p:sldId id="563" r:id="rId41"/>
    <p:sldId id="566" r:id="rId42"/>
    <p:sldId id="567" r:id="rId43"/>
    <p:sldId id="568" r:id="rId44"/>
    <p:sldId id="569" r:id="rId45"/>
    <p:sldId id="570" r:id="rId46"/>
    <p:sldId id="571" r:id="rId47"/>
    <p:sldId id="560" r:id="rId48"/>
    <p:sldId id="535" r:id="rId49"/>
  </p:sldIdLst>
  <p:sldSz cx="9144000" cy="6858000" type="screen4x3"/>
  <p:notesSz cx="7099300" cy="10234613"/>
  <p:custDataLst>
    <p:tags r:id="rId52"/>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C4C4C4"/>
    <a:srgbClr val="E4D994"/>
    <a:srgbClr val="E8DFA6"/>
    <a:srgbClr val="99CCFF"/>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102" d="100"/>
          <a:sy n="102" d="100"/>
        </p:scale>
        <p:origin x="1243" y="72"/>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622"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74D314B3-B0EB-416D-91BF-889E7A1728EC}" type="datetimeFigureOut">
              <a:rPr lang="zh-CN" altLang="en-US" smtClean="0"/>
              <a:t>2018-11-25</a:t>
            </a:fld>
            <a:endParaRPr lang="zh-CN" altLang="en-US"/>
          </a:p>
        </p:txBody>
      </p:sp>
      <p:sp>
        <p:nvSpPr>
          <p:cNvPr id="4" name="页脚占位符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4DA1022C-72B0-4C06-9D1C-DE28CDFE7772}" type="slidenum">
              <a:rPr lang="zh-CN" altLang="en-US" smtClean="0"/>
              <a:t>‹#›</a:t>
            </a:fld>
            <a:endParaRPr lang="zh-CN" altLang="en-US"/>
          </a:p>
        </p:txBody>
      </p:sp>
    </p:spTree>
    <p:extLst>
      <p:ext uri="{BB962C8B-B14F-4D97-AF65-F5344CB8AC3E}">
        <p14:creationId xmlns:p14="http://schemas.microsoft.com/office/powerpoint/2010/main" val="1924394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7E3F8507-AC41-41C3-823B-311C76C17D67}" type="slidenum">
              <a:rPr lang="en-US" altLang="zh-CN"/>
              <a:pPr/>
              <a:t>‹#›</a:t>
            </a:fld>
            <a:endParaRPr lang="en-US" altLang="zh-CN"/>
          </a:p>
        </p:txBody>
      </p:sp>
    </p:spTree>
    <p:extLst>
      <p:ext uri="{BB962C8B-B14F-4D97-AF65-F5344CB8AC3E}">
        <p14:creationId xmlns:p14="http://schemas.microsoft.com/office/powerpoint/2010/main" val="2720602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14831AB-6A09-4C28-879C-21B3CB821033}" type="slidenum">
              <a:rPr lang="en-US" altLang="zh-CN" sz="1300">
                <a:solidFill>
                  <a:schemeClr val="tx1"/>
                </a:solidFill>
              </a:rPr>
              <a:pPr eaLnBrk="1" hangingPunct="1"/>
              <a:t>1</a:t>
            </a:fld>
            <a:endParaRPr lang="en-US" altLang="zh-CN" sz="1300">
              <a:solidFill>
                <a:schemeClr val="tx1"/>
              </a:solidFill>
            </a:endParaRPr>
          </a:p>
        </p:txBody>
      </p:sp>
    </p:spTree>
    <p:extLst>
      <p:ext uri="{BB962C8B-B14F-4D97-AF65-F5344CB8AC3E}">
        <p14:creationId xmlns:p14="http://schemas.microsoft.com/office/powerpoint/2010/main" val="4023816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37</a:t>
            </a:fld>
            <a:endParaRPr lang="en-US" altLang="zh-CN"/>
          </a:p>
        </p:txBody>
      </p:sp>
    </p:spTree>
    <p:extLst>
      <p:ext uri="{BB962C8B-B14F-4D97-AF65-F5344CB8AC3E}">
        <p14:creationId xmlns:p14="http://schemas.microsoft.com/office/powerpoint/2010/main" val="2375698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38</a:t>
            </a:fld>
            <a:endParaRPr lang="en-US" altLang="zh-CN"/>
          </a:p>
        </p:txBody>
      </p:sp>
    </p:spTree>
    <p:extLst>
      <p:ext uri="{BB962C8B-B14F-4D97-AF65-F5344CB8AC3E}">
        <p14:creationId xmlns:p14="http://schemas.microsoft.com/office/powerpoint/2010/main" val="26386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39</a:t>
            </a:fld>
            <a:endParaRPr lang="en-US" altLang="zh-CN"/>
          </a:p>
        </p:txBody>
      </p:sp>
    </p:spTree>
    <p:extLst>
      <p:ext uri="{BB962C8B-B14F-4D97-AF65-F5344CB8AC3E}">
        <p14:creationId xmlns:p14="http://schemas.microsoft.com/office/powerpoint/2010/main" val="3235383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40</a:t>
            </a:fld>
            <a:endParaRPr lang="en-US" altLang="zh-CN"/>
          </a:p>
        </p:txBody>
      </p:sp>
    </p:spTree>
    <p:extLst>
      <p:ext uri="{BB962C8B-B14F-4D97-AF65-F5344CB8AC3E}">
        <p14:creationId xmlns:p14="http://schemas.microsoft.com/office/powerpoint/2010/main" val="184988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41</a:t>
            </a:fld>
            <a:endParaRPr lang="en-US" altLang="zh-CN"/>
          </a:p>
        </p:txBody>
      </p:sp>
    </p:spTree>
    <p:extLst>
      <p:ext uri="{BB962C8B-B14F-4D97-AF65-F5344CB8AC3E}">
        <p14:creationId xmlns:p14="http://schemas.microsoft.com/office/powerpoint/2010/main" val="1412334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42</a:t>
            </a:fld>
            <a:endParaRPr lang="en-US" altLang="zh-CN"/>
          </a:p>
        </p:txBody>
      </p:sp>
    </p:spTree>
    <p:extLst>
      <p:ext uri="{BB962C8B-B14F-4D97-AF65-F5344CB8AC3E}">
        <p14:creationId xmlns:p14="http://schemas.microsoft.com/office/powerpoint/2010/main" val="3691915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a:ln/>
        </p:spPr>
      </p:sp>
      <p:sp>
        <p:nvSpPr>
          <p:cNvPr id="5632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05024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CB916607-4468-4FC8-BC4E-C82A9FBE549D}" type="slidenum">
              <a:rPr lang="zh-CN" altLang="en-US" sz="1300">
                <a:solidFill>
                  <a:schemeClr val="tx1"/>
                </a:solidFill>
              </a:rPr>
              <a:pPr eaLnBrk="1" hangingPunct="1"/>
              <a:t>2</a:t>
            </a:fld>
            <a:endParaRPr lang="zh-CN" altLang="en-US" sz="1300">
              <a:solidFill>
                <a:schemeClr val="tx1"/>
              </a:solidFill>
            </a:endParaRPr>
          </a:p>
        </p:txBody>
      </p:sp>
    </p:spTree>
    <p:extLst>
      <p:ext uri="{BB962C8B-B14F-4D97-AF65-F5344CB8AC3E}">
        <p14:creationId xmlns:p14="http://schemas.microsoft.com/office/powerpoint/2010/main" val="387410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C846B567-2F7D-4CAE-82C5-A92128C68002}" type="slidenum">
              <a:rPr lang="zh-CN" altLang="en-US" sz="1300">
                <a:solidFill>
                  <a:schemeClr val="tx1"/>
                </a:solidFill>
              </a:rPr>
              <a:pPr eaLnBrk="1" hangingPunct="1"/>
              <a:t>15</a:t>
            </a:fld>
            <a:endParaRPr lang="zh-CN" altLang="en-US" sz="1300">
              <a:solidFill>
                <a:schemeClr val="tx1"/>
              </a:solidFill>
            </a:endParaRPr>
          </a:p>
        </p:txBody>
      </p:sp>
    </p:spTree>
    <p:extLst>
      <p:ext uri="{BB962C8B-B14F-4D97-AF65-F5344CB8AC3E}">
        <p14:creationId xmlns:p14="http://schemas.microsoft.com/office/powerpoint/2010/main" val="401174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7F95F82-EE15-4AFF-BAF2-724FAFD36CA3}" type="slidenum">
              <a:rPr lang="zh-CN" altLang="en-US" sz="1300">
                <a:solidFill>
                  <a:schemeClr val="tx1"/>
                </a:solidFill>
              </a:rPr>
              <a:pPr eaLnBrk="1" hangingPunct="1"/>
              <a:t>18</a:t>
            </a:fld>
            <a:endParaRPr lang="zh-CN" altLang="en-US" sz="1300">
              <a:solidFill>
                <a:schemeClr val="tx1"/>
              </a:solidFill>
            </a:endParaRPr>
          </a:p>
        </p:txBody>
      </p:sp>
    </p:spTree>
    <p:extLst>
      <p:ext uri="{BB962C8B-B14F-4D97-AF65-F5344CB8AC3E}">
        <p14:creationId xmlns:p14="http://schemas.microsoft.com/office/powerpoint/2010/main" val="343806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7F95F82-EE15-4AFF-BAF2-724FAFD36CA3}" type="slidenum">
              <a:rPr lang="zh-CN" altLang="en-US" sz="1300">
                <a:solidFill>
                  <a:schemeClr val="tx1"/>
                </a:solidFill>
              </a:rPr>
              <a:pPr eaLnBrk="1" hangingPunct="1"/>
              <a:t>24</a:t>
            </a:fld>
            <a:endParaRPr lang="zh-CN" altLang="en-US" sz="1300">
              <a:solidFill>
                <a:schemeClr val="tx1"/>
              </a:solidFill>
            </a:endParaRPr>
          </a:p>
        </p:txBody>
      </p:sp>
    </p:spTree>
    <p:extLst>
      <p:ext uri="{BB962C8B-B14F-4D97-AF65-F5344CB8AC3E}">
        <p14:creationId xmlns:p14="http://schemas.microsoft.com/office/powerpoint/2010/main" val="396219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33</a:t>
            </a:fld>
            <a:endParaRPr lang="en-US" altLang="zh-CN"/>
          </a:p>
        </p:txBody>
      </p:sp>
    </p:spTree>
    <p:extLst>
      <p:ext uri="{BB962C8B-B14F-4D97-AF65-F5344CB8AC3E}">
        <p14:creationId xmlns:p14="http://schemas.microsoft.com/office/powerpoint/2010/main" val="2267655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34</a:t>
            </a:fld>
            <a:endParaRPr lang="en-US" altLang="zh-CN"/>
          </a:p>
        </p:txBody>
      </p:sp>
    </p:spTree>
    <p:extLst>
      <p:ext uri="{BB962C8B-B14F-4D97-AF65-F5344CB8AC3E}">
        <p14:creationId xmlns:p14="http://schemas.microsoft.com/office/powerpoint/2010/main" val="372989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35</a:t>
            </a:fld>
            <a:endParaRPr lang="en-US" altLang="zh-CN"/>
          </a:p>
        </p:txBody>
      </p:sp>
    </p:spTree>
    <p:extLst>
      <p:ext uri="{BB962C8B-B14F-4D97-AF65-F5344CB8AC3E}">
        <p14:creationId xmlns:p14="http://schemas.microsoft.com/office/powerpoint/2010/main" val="4252982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F8507-AC41-41C3-823B-311C76C17D67}" type="slidenum">
              <a:rPr lang="en-US" altLang="zh-CN" smtClean="0"/>
              <a:pPr/>
              <a:t>36</a:t>
            </a:fld>
            <a:endParaRPr lang="en-US" altLang="zh-CN"/>
          </a:p>
        </p:txBody>
      </p:sp>
    </p:spTree>
    <p:extLst>
      <p:ext uri="{BB962C8B-B14F-4D97-AF65-F5344CB8AC3E}">
        <p14:creationId xmlns:p14="http://schemas.microsoft.com/office/powerpoint/2010/main" val="475063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p:cNvPicPr>
            <a:picLocks noChangeAspect="1"/>
          </p:cNvPicPr>
          <p:nvPr userDrawn="1"/>
        </p:nvPicPr>
        <p:blipFill>
          <a:blip r:embed="rId2" cstate="print"/>
          <a:stretch>
            <a:fillRect/>
          </a:stretch>
        </p:blipFill>
        <p:spPr>
          <a:xfrm>
            <a:off x="124018"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811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772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03067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5" name="AutoShape 23"/>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smtClean="0"/>
              <a:t>单击此处编辑母版标题样式</a:t>
            </a:r>
            <a:endParaRPr lang="zh-CN" altLang="en-US" dirty="0"/>
          </a:p>
        </p:txBody>
      </p:sp>
      <p:sp>
        <p:nvSpPr>
          <p:cNvPr id="7" name="内容占位符 2"/>
          <p:cNvSpPr>
            <a:spLocks noGrp="1"/>
          </p:cNvSpPr>
          <p:nvPr>
            <p:ph idx="1"/>
          </p:nvPr>
        </p:nvSpPr>
        <p:spPr>
          <a:xfrm>
            <a:off x="395288"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55301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395288"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7287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30752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3119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5756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4629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805"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5275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4FBDADE5-2A16-4BF8-94CA-26C1FC3874DD}" type="datetimeFigureOut">
              <a:rPr lang="en-US" altLang="zh-CN"/>
              <a:pPr>
                <a:defRPr/>
              </a:pPr>
              <a:t>11/25/2018</a:t>
            </a:fld>
            <a:endParaRPr lang="en-US" altLang="zh-C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D7BA1A0-34EC-4855-8724-AD1E1CC4E30B}" type="slidenum">
              <a:rPr lang="en-US" altLang="zh-CN"/>
              <a:pPr/>
              <a:t>‹#›</a:t>
            </a:fld>
            <a:endParaRPr lang="en-US" altLang="zh-CN"/>
          </a:p>
        </p:txBody>
      </p:sp>
    </p:spTree>
    <p:extLst>
      <p:ext uri="{BB962C8B-B14F-4D97-AF65-F5344CB8AC3E}">
        <p14:creationId xmlns:p14="http://schemas.microsoft.com/office/powerpoint/2010/main" val="28726311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5" name="AutoShape 23"/>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6" name="Rectangle 12"/>
          <p:cNvSpPr>
            <a:spLocks noChangeArrowheads="1"/>
          </p:cNvSpPr>
          <p:nvPr userDrawn="1"/>
        </p:nvSpPr>
        <p:spPr bwMode="auto">
          <a:xfrm>
            <a:off x="8534400" y="6453336"/>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7F7F7F"/>
                </a:solidFill>
                <a:ea typeface="黑体" panose="02010609060101010101" pitchFamily="49" charset="-122"/>
                <a:cs typeface="Arial" panose="020B0604020202020204" pitchFamily="34" charset="0"/>
              </a:rPr>
              <a:t> </a:t>
            </a:r>
            <a:fld id="{FEC7F385-419F-405F-9274-012AFE2CB801}"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dirty="0">
              <a:solidFill>
                <a:srgbClr val="7F7F7F"/>
              </a:solidFill>
              <a:ea typeface="黑体" panose="02010609060101010101" pitchFamily="49" charset="-122"/>
              <a:cs typeface="Arial" panose="020B0604020202020204" pitchFamily="34" charset="0"/>
            </a:endParaRPr>
          </a:p>
        </p:txBody>
      </p:sp>
      <p:sp>
        <p:nvSpPr>
          <p:cNvPr id="2" name="标题 1"/>
          <p:cNvSpPr>
            <a:spLocks noGrp="1"/>
          </p:cNvSpPr>
          <p:nvPr>
            <p:ph type="title"/>
          </p:nvPr>
        </p:nvSpPr>
        <p:spPr>
          <a:xfrm>
            <a:off x="142844" y="154379"/>
            <a:ext cx="8317619" cy="432048"/>
          </a:xfrm>
        </p:spPr>
        <p:txBody>
          <a:bodyPr>
            <a:noAutofit/>
          </a:bodyPr>
          <a:lstStyle>
            <a:lvl1pPr algn="l">
              <a:defRPr sz="2400" b="1">
                <a:solidFill>
                  <a:srgbClr val="00B050"/>
                </a:solidFill>
                <a:latin typeface="Arial" pitchFamily="34" charset="0"/>
                <a:ea typeface="微软雅黑" pitchFamily="34" charset="-122"/>
                <a:cs typeface="Arial"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8" y="775245"/>
            <a:ext cx="8330701" cy="2365723"/>
          </a:xfrm>
        </p:spPr>
        <p:txBody>
          <a:bodyPr>
            <a:noAutofit/>
          </a:bodyPr>
          <a:lstStyle>
            <a:lvl1pPr>
              <a:lnSpc>
                <a:spcPct val="150000"/>
              </a:lnSpc>
              <a:buClr>
                <a:srgbClr val="032089"/>
              </a:buClr>
              <a:buFont typeface="Wingdings" pitchFamily="2" charset="2"/>
              <a:buChar char="n"/>
              <a:defRPr sz="2400" b="0">
                <a:latin typeface="微软雅黑" pitchFamily="34" charset="-122"/>
                <a:ea typeface="微软雅黑" pitchFamily="34" charset="-122"/>
              </a:defRPr>
            </a:lvl1pPr>
            <a:lvl2pPr>
              <a:buClr>
                <a:srgbClr val="032089"/>
              </a:buClr>
              <a:buFont typeface="Wingdings" pitchFamily="2" charset="2"/>
              <a:buChar char="l"/>
              <a:defRPr sz="2400" b="0">
                <a:latin typeface="微软雅黑" pitchFamily="34" charset="-122"/>
                <a:ea typeface="微软雅黑" pitchFamily="34" charset="-122"/>
              </a:defRPr>
            </a:lvl2pPr>
            <a:lvl3pPr>
              <a:defRPr sz="2400" b="0">
                <a:latin typeface="微软雅黑" pitchFamily="34" charset="-122"/>
                <a:ea typeface="微软雅黑" pitchFamily="34" charset="-122"/>
              </a:defRPr>
            </a:lvl3pPr>
            <a:lvl4pPr>
              <a:defRPr sz="2400" b="0">
                <a:latin typeface="微软雅黑" pitchFamily="34" charset="-122"/>
                <a:ea typeface="微软雅黑" pitchFamily="34" charset="-122"/>
              </a:defRPr>
            </a:lvl4pPr>
            <a:lvl5pPr>
              <a:defRPr sz="2400" b="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0493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p:cNvSpPr txBox="1">
            <a:spLocks noChangeArrowheads="1"/>
          </p:cNvSpPr>
          <p:nvPr userDrawn="1"/>
        </p:nvSpPr>
        <p:spPr bwMode="auto">
          <a:xfrm>
            <a:off x="1500188" y="500063"/>
            <a:ext cx="7643812" cy="830262"/>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smtClean="0">
                <a:solidFill>
                  <a:schemeClr val="tx1"/>
                </a:solidFill>
                <a:latin typeface="微软雅黑" pitchFamily="34" charset="-122"/>
                <a:ea typeface="微软雅黑" pitchFamily="34" charset="-122"/>
              </a:rPr>
              <a:t>《Hadoop</a:t>
            </a:r>
            <a:r>
              <a:rPr lang="zh-CN" altLang="en-US" sz="2800" dirty="0" smtClean="0">
                <a:solidFill>
                  <a:schemeClr val="tx1"/>
                </a:solidFill>
                <a:latin typeface="微软雅黑" pitchFamily="34" charset="-122"/>
                <a:ea typeface="微软雅黑" pitchFamily="34" charset="-122"/>
              </a:rPr>
              <a:t>大数据分析与挖掘实战</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配套</a:t>
            </a:r>
            <a:r>
              <a:rPr lang="en-US" altLang="zh-CN" sz="2800" dirty="0" smtClean="0">
                <a:solidFill>
                  <a:schemeClr val="tx1"/>
                </a:solidFill>
                <a:latin typeface="微软雅黑" pitchFamily="34" charset="-122"/>
                <a:ea typeface="微软雅黑" pitchFamily="34" charset="-122"/>
              </a:rPr>
              <a:t>PPT</a:t>
            </a:r>
          </a:p>
          <a:p>
            <a:pPr algn="r" eaLnBrk="1" hangingPunct="1">
              <a:defRPr/>
            </a:pPr>
            <a:r>
              <a:rPr lang="zh-CN" altLang="en-US" sz="2000" dirty="0" smtClean="0">
                <a:solidFill>
                  <a:schemeClr val="tx1"/>
                </a:solidFill>
                <a:latin typeface="华文楷体" pitchFamily="2" charset="-122"/>
                <a:ea typeface="华文楷体" pitchFamily="2" charset="-122"/>
              </a:rPr>
              <a:t>    更多下载：</a:t>
            </a:r>
            <a:r>
              <a:rPr lang="en-US" altLang="zh-CN" sz="2000" dirty="0" smtClean="0">
                <a:solidFill>
                  <a:schemeClr val="tx1"/>
                </a:solidFill>
                <a:latin typeface="华文楷体" pitchFamily="2" charset="-122"/>
                <a:ea typeface="华文楷体" pitchFamily="2" charset="-122"/>
              </a:rPr>
              <a:t> http://www.tipdm.org/ts/655.jhtml</a:t>
            </a:r>
            <a:r>
              <a:rPr lang="zh-CN" altLang="en-US" sz="2000" dirty="0" smtClean="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8"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5" name="灯片编号占位符 5"/>
          <p:cNvSpPr>
            <a:spLocks noGrp="1"/>
          </p:cNvSpPr>
          <p:nvPr>
            <p:ph type="sldNum" sz="quarter" idx="10"/>
            <p:custDataLst>
              <p:tags r:id="rId1"/>
            </p:custDataLst>
          </p:nvPr>
        </p:nvSpPr>
        <p:spPr>
          <a:xfrm>
            <a:off x="6615113" y="6507163"/>
            <a:ext cx="2133600" cy="365125"/>
          </a:xfrm>
        </p:spPr>
        <p:txBody>
          <a:bodyPr/>
          <a:lstStyle>
            <a:lvl1pPr>
              <a:defRPr/>
            </a:lvl1pPr>
          </a:lstStyle>
          <a:p>
            <a:fld id="{2AB1E2F9-F276-401E-9D73-166BD359652F}" type="slidenum">
              <a:rPr lang="zh-CN" altLang="en-US"/>
              <a:pPr/>
              <a:t>‹#›</a:t>
            </a:fld>
            <a:endParaRPr lang="zh-CN" altLang="en-US"/>
          </a:p>
        </p:txBody>
      </p:sp>
    </p:spTree>
    <p:extLst>
      <p:ext uri="{BB962C8B-B14F-4D97-AF65-F5344CB8AC3E}">
        <p14:creationId xmlns:p14="http://schemas.microsoft.com/office/powerpoint/2010/main" val="133213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978899694"/>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19DA1D85-50C0-4CB3-8460-E58C3C567387}" type="datetimeFigureOut">
              <a:rPr lang="zh-CN" altLang="en-US"/>
              <a:pPr>
                <a:defRPr/>
              </a:pPr>
              <a:t>2018-11-25</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65FD8F5-42A9-436F-8519-92FCD20B8BEF}" type="slidenum">
              <a:rPr lang="zh-CN" altLang="en-US"/>
              <a:pPr/>
              <a:t>‹#›</a:t>
            </a:fld>
            <a:endParaRPr lang="zh-CN" altLang="en-US"/>
          </a:p>
        </p:txBody>
      </p:sp>
    </p:spTree>
    <p:extLst>
      <p:ext uri="{BB962C8B-B14F-4D97-AF65-F5344CB8AC3E}">
        <p14:creationId xmlns:p14="http://schemas.microsoft.com/office/powerpoint/2010/main" val="389166211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eaLnBrk="0" hangingPunct="0">
              <a:defRPr>
                <a:latin typeface="Arial" charset="0"/>
                <a:ea typeface="宋体" charset="-122"/>
              </a:defRPr>
            </a:lvl1pPr>
          </a:lstStyle>
          <a:p>
            <a:pPr>
              <a:defRPr/>
            </a:pPr>
            <a:fld id="{61EE457C-693D-47BE-AC14-029E5F7E2B03}" type="datetimeFigureOut">
              <a:rPr lang="zh-CN" altLang="en-US"/>
              <a:pPr>
                <a:defRPr/>
              </a:pPr>
              <a:t>2018-11-25</a:t>
            </a:fld>
            <a:endParaRPr lang="zh-CN" altLang="en-US"/>
          </a:p>
        </p:txBody>
      </p:sp>
      <p:sp>
        <p:nvSpPr>
          <p:cNvPr id="3" name="页脚占位符 4"/>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p:cNvSpPr>
            <a:spLocks noGrp="1"/>
          </p:cNvSpPr>
          <p:nvPr>
            <p:ph type="sldNum" sz="quarter" idx="12"/>
          </p:nvPr>
        </p:nvSpPr>
        <p:spPr/>
        <p:txBody>
          <a:bodyPr/>
          <a:lstStyle>
            <a:lvl1pPr eaLnBrk="0" hangingPunct="0">
              <a:defRPr/>
            </a:lvl1pPr>
          </a:lstStyle>
          <a:p>
            <a:fld id="{3A86AD8D-906C-435A-BCD3-BABEE5C28AFF}" type="slidenum">
              <a:rPr lang="zh-CN" altLang="en-US"/>
              <a:pPr/>
              <a:t>‹#›</a:t>
            </a:fld>
            <a:endParaRPr lang="zh-CN" altLang="en-US"/>
          </a:p>
        </p:txBody>
      </p:sp>
    </p:spTree>
    <p:extLst>
      <p:ext uri="{BB962C8B-B14F-4D97-AF65-F5344CB8AC3E}">
        <p14:creationId xmlns:p14="http://schemas.microsoft.com/office/powerpoint/2010/main" val="2504222363"/>
      </p:ext>
    </p:extLst>
  </p:cSld>
  <p:clrMapOvr>
    <a:masterClrMapping/>
  </p:clrMapOvr>
  <p:transition spd="slow" advClick="0" advTm="1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545272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5" name="AutoShape 23"/>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smtClean="0"/>
              <a:t>单击此处编辑母版标题样式</a:t>
            </a:r>
            <a:endParaRPr lang="zh-CN" altLang="en-US" dirty="0"/>
          </a:p>
        </p:txBody>
      </p:sp>
      <p:sp>
        <p:nvSpPr>
          <p:cNvPr id="7" name="内容占位符 2"/>
          <p:cNvSpPr>
            <a:spLocks noGrp="1"/>
          </p:cNvSpPr>
          <p:nvPr>
            <p:ph idx="1"/>
          </p:nvPr>
        </p:nvSpPr>
        <p:spPr>
          <a:xfrm>
            <a:off x="395288"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93887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09405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3.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D4883F13-7994-47EE-8575-18E4C3E759A4}" type="datetimeFigureOut">
              <a:rPr lang="zh-CN" altLang="en-US"/>
              <a:pPr>
                <a:defRPr/>
              </a:pPr>
              <a:t>2018-11-25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227F769-4D66-434F-BA17-C202FFD68B8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1" r:id="rId5"/>
    <p:sldLayoutId id="2147485824" r:id="rId6"/>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a:t>
            </a:r>
          </a:p>
        </p:txBody>
      </p:sp>
      <p:sp>
        <p:nvSpPr>
          <p:cNvPr id="2052" name="AutoShape 22"/>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2053" name="AutoShape 23"/>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smtClean="0"/>
          </a:p>
        </p:txBody>
      </p:sp>
      <p:sp>
        <p:nvSpPr>
          <p:cNvPr id="2054" name="Rectangle 12"/>
          <p:cNvSpPr>
            <a:spLocks noChangeArrowheads="1"/>
          </p:cNvSpPr>
          <p:nvPr userDrawn="1"/>
        </p:nvSpPr>
        <p:spPr bwMode="auto">
          <a:xfrm>
            <a:off x="7921625" y="64976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A5885A42-BC7E-4393-8E9E-C035C6407282}"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p:cNvSpPr>
            <a:spLocks noChangeArrowheads="1"/>
          </p:cNvSpPr>
          <p:nvPr userDrawn="1"/>
        </p:nvSpPr>
        <p:spPr bwMode="auto">
          <a:xfrm>
            <a:off x="1425575" y="6440488"/>
            <a:ext cx="11271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smtClean="0">
                <a:solidFill>
                  <a:srgbClr val="404040"/>
                </a:solidFill>
                <a:latin typeface="黑体" pitchFamily="49" charset="-122"/>
                <a:ea typeface="黑体" pitchFamily="49" charset="-122"/>
              </a:rPr>
              <a:t>大数据挖掘专家</a:t>
            </a:r>
            <a:endParaRPr lang="en-US" altLang="zh-CN" sz="1000" smtClean="0">
              <a:solidFill>
                <a:srgbClr val="404040"/>
              </a:solidFill>
              <a:latin typeface="黑体" pitchFamily="49" charset="-122"/>
              <a:ea typeface="黑体" pitchFamily="49" charset="-122"/>
              <a:cs typeface="Arial" charset="0"/>
            </a:endParaRPr>
          </a:p>
        </p:txBody>
      </p:sp>
      <p:pic>
        <p:nvPicPr>
          <p:cNvPr id="2059" name="图片 13" descr="泰迪logo无底色.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07" r:id="rId1"/>
    <p:sldLayoutId id="2147485825" r:id="rId2"/>
    <p:sldLayoutId id="2147485808" r:id="rId3"/>
    <p:sldLayoutId id="2147485809" r:id="rId4"/>
    <p:sldLayoutId id="2147485810" r:id="rId5"/>
    <p:sldLayoutId id="2147485826" r:id="rId6"/>
    <p:sldLayoutId id="2147485811" r:id="rId7"/>
    <p:sldLayoutId id="2147485812" r:id="rId8"/>
    <p:sldLayoutId id="2147485813" r:id="rId9"/>
    <p:sldLayoutId id="2147485814" r:id="rId10"/>
    <p:sldLayoutId id="2147485815" r:id="rId11"/>
    <p:sldLayoutId id="2147485827" r:id="rId12"/>
    <p:sldLayoutId id="2147485828"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cholat.com/huangkeku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irrors.tuna.tsinghua.edu.cn/anaconda/arch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loud.tencent.com/act/campus" TargetMode="External"/><Relationship Id="rId2" Type="http://schemas.openxmlformats.org/officeDocument/2006/relationships/hyperlink" Target="https://blog.csdn.net/maoyongf2008/article/details/78928045/"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qdownb.onlinedown.net/down/Xshell5v36383.ex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l.pconline.com.cn/html_2/1/86/id=7244&amp;pn=0&amp;linkPage=1.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cnblogs.com/cate/python/#p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crummy.com/software/BeautifulSoup/bs4/doc/index.zh.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pythondoc.com/flask/index.html" TargetMode="External"/><Relationship Id="rId7" Type="http://schemas.openxmlformats.org/officeDocument/2006/relationships/image" Target="../media/image23.png"/><Relationship Id="rId2" Type="http://schemas.openxmlformats.org/officeDocument/2006/relationships/hyperlink" Target="http://www.360doc.com/content/18/0203/14/39530679_727424665.shtml"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s://www.cnblogs.com/fanweibin/p/5418697.html" TargetMode="External"/><Relationship Id="rId4" Type="http://schemas.openxmlformats.org/officeDocument/2006/relationships/hyperlink" Target="http://www.runoob.com/django/django-tutorial.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mp.weixin.qq.com/s/6sfDxzLpDshTzG1684mSTw"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pythondoc.com/flask-sqlalchem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zhuanlan.zhihu.com/p/2366924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hyperlink" Target="https://blog.csdn.net/yz764127031/article/details/7794377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log.csdn.net/xingchenbingbuyu/article/details/68482838?ref=myrecommen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1.wmf"/><Relationship Id="rId4" Type="http://schemas.openxmlformats.org/officeDocument/2006/relationships/oleObject" Target="../embeddings/oleObject4.bin"/><Relationship Id="rId9" Type="http://schemas.openxmlformats.org/officeDocument/2006/relationships/image" Target="../media/image33.wmf"/></Relationships>
</file>

<file path=ppt/slides/_rels/slide43.xml.rels><?xml version="1.0" encoding="UTF-8" standalone="yes"?>
<Relationships xmlns="http://schemas.openxmlformats.org/package/2006/relationships"><Relationship Id="rId2" Type="http://schemas.openxmlformats.org/officeDocument/2006/relationships/hyperlink" Target="https://morvanzhou.github.io/tutorials/machine-learning/tensorflow/"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url.cn/5HGAmk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iqizhixin.com/articles/2018-07-3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p.weixin.qq.com/s?__biz=MzA3MzI4MjgzMw==&amp;mid=2650742688&amp;idx=1&amp;sn=18955f9c93028f8bab8ae831f3511c86&amp;chksm=871adbdeb06d52c85674a871e74ffabc26e5647aeaa829d14cb741c6ee5e764dfae42505737e&amp;mpshare=1&amp;scene=23&amp;srcid=0523c4KdZfpCAfePr6LsxEO7#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p:cNvGrpSpPr>
            <a:grpSpLocks/>
          </p:cNvGrpSpPr>
          <p:nvPr/>
        </p:nvGrpSpPr>
        <p:grpSpPr bwMode="auto">
          <a:xfrm>
            <a:off x="6300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p:cNvGrpSpPr>
            <a:grpSpLocks/>
          </p:cNvGrpSpPr>
          <p:nvPr/>
        </p:nvGrpSpPr>
        <p:grpSpPr bwMode="auto">
          <a:xfrm>
            <a:off x="6372225" y="609600"/>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数据挖掘概述</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66147FE3-7E11-4E2B-8F2D-57E8B3C54F62}"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2018-11-25</a:t>
            </a:fld>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a:xfrm>
            <a:off x="4283968" y="4725144"/>
            <a:ext cx="4392934" cy="16561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hangingPunct="1">
              <a:buFontTx/>
              <a:buNone/>
            </a:pPr>
            <a:r>
              <a:rPr lang="zh-CN" altLang="en-US" dirty="0" smtClean="0">
                <a:ea typeface="幼圆" panose="02010509060101010101" pitchFamily="49" charset="-122"/>
              </a:rPr>
              <a:t>黄可坤</a:t>
            </a:r>
          </a:p>
          <a:p>
            <a:pPr algn="ctr" eaLnBrk="1" hangingPunct="1">
              <a:buFontTx/>
              <a:buNone/>
            </a:pPr>
            <a:r>
              <a:rPr lang="zh-CN" altLang="en-US" dirty="0" smtClean="0">
                <a:ea typeface="幼圆" panose="02010509060101010101" pitchFamily="49" charset="-122"/>
              </a:rPr>
              <a:t>嘉应学院</a:t>
            </a:r>
            <a:endParaRPr lang="en-US" altLang="zh-CN" dirty="0" smtClean="0">
              <a:ea typeface="幼圆" panose="02010509060101010101" pitchFamily="49" charset="-122"/>
            </a:endParaRPr>
          </a:p>
          <a:p>
            <a:pPr algn="ctr" eaLnBrk="1" hangingPunct="1">
              <a:buNone/>
            </a:pPr>
            <a:r>
              <a:rPr lang="en-US" altLang="zh-CN" sz="2000" kern="0" dirty="0">
                <a:ea typeface="幼圆" pitchFamily="49" charset="-122"/>
                <a:hlinkClick r:id="rId3"/>
              </a:rPr>
              <a:t>http://www.scholat.com/huangkekun</a:t>
            </a:r>
            <a:endParaRPr lang="zh-CN" altLang="en-US" sz="2000" kern="0" dirty="0">
              <a:ea typeface="幼圆" pitchFamily="49" charset="-122"/>
            </a:endParaRPr>
          </a:p>
          <a:p>
            <a:pPr algn="ctr" eaLnBrk="1" hangingPunct="1">
              <a:buFontTx/>
              <a:buNone/>
            </a:pPr>
            <a:endParaRPr lang="zh-CN" altLang="en-US" sz="3600" dirty="0" smtClean="0">
              <a:ea typeface="幼圆" panose="02010509060101010101" pitchFamily="49" charset="-122"/>
            </a:endParaRPr>
          </a:p>
        </p:txBody>
      </p:sp>
      <p:sp>
        <p:nvSpPr>
          <p:cNvPr id="16" name="Rectangle 2"/>
          <p:cNvSpPr txBox="1">
            <a:spLocks noChangeArrowheads="1"/>
          </p:cNvSpPr>
          <p:nvPr/>
        </p:nvSpPr>
        <p:spPr>
          <a:xfrm>
            <a:off x="755576" y="361170"/>
            <a:ext cx="7772400" cy="1103784"/>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r>
              <a:rPr lang="zh-CN" altLang="en-US" sz="6600" dirty="0" smtClean="0">
                <a:solidFill>
                  <a:srgbClr val="4C40EA"/>
                </a:solidFill>
                <a:latin typeface="Times New Roman" panose="02020603050405020304" pitchFamily="18" charset="0"/>
                <a:ea typeface="隶书" panose="02010509060101010101" pitchFamily="49" charset="-122"/>
              </a:rPr>
              <a:t>数据挖掘讲义</a:t>
            </a:r>
            <a:endParaRPr lang="zh-CN" altLang="en-US" sz="6600" dirty="0" smtClean="0">
              <a:solidFill>
                <a:srgbClr val="4C40EA"/>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 </a:t>
            </a:r>
            <a:r>
              <a:rPr lang="en-US" altLang="zh-CN" dirty="0" smtClean="0"/>
              <a:t>vs. </a:t>
            </a:r>
            <a:r>
              <a:rPr lang="en-US" altLang="zh-CN" dirty="0"/>
              <a:t>PHP</a:t>
            </a:r>
          </a:p>
        </p:txBody>
      </p:sp>
      <p:sp>
        <p:nvSpPr>
          <p:cNvPr id="3" name="内容占位符 2"/>
          <p:cNvSpPr>
            <a:spLocks noGrp="1"/>
          </p:cNvSpPr>
          <p:nvPr>
            <p:ph idx="1"/>
          </p:nvPr>
        </p:nvSpPr>
        <p:spPr>
          <a:xfrm>
            <a:off x="395288" y="775245"/>
            <a:ext cx="8330701" cy="2221707"/>
          </a:xfrm>
        </p:spPr>
        <p:txBody>
          <a:bodyPr/>
          <a:lstStyle/>
          <a:p>
            <a:r>
              <a:rPr lang="en-US" altLang="zh-CN" dirty="0" smtClean="0"/>
              <a:t>PHP</a:t>
            </a:r>
            <a:r>
              <a:rPr lang="zh-CN" altLang="en-US" dirty="0"/>
              <a:t>是一种面向网络的语言。一个</a:t>
            </a:r>
            <a:r>
              <a:rPr lang="en-US" altLang="zh-CN" dirty="0"/>
              <a:t>PHP</a:t>
            </a:r>
            <a:r>
              <a:rPr lang="zh-CN" altLang="en-US" dirty="0"/>
              <a:t>应用程序更像是一组单独的脚本，甚至可能只有一个语义入口点。与此相应的是，</a:t>
            </a:r>
            <a:r>
              <a:rPr lang="en-US" altLang="zh-CN" dirty="0"/>
              <a:t>Python</a:t>
            </a:r>
            <a:r>
              <a:rPr lang="zh-CN" altLang="en-US" dirty="0"/>
              <a:t>是一种多用途的语言，它也可以用于</a:t>
            </a:r>
            <a:r>
              <a:rPr lang="en-US" altLang="zh-CN" dirty="0"/>
              <a:t>Web</a:t>
            </a:r>
            <a:r>
              <a:rPr lang="zh-CN" altLang="en-US" dirty="0"/>
              <a:t>开发</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510020" y="3185770"/>
            <a:ext cx="8191416" cy="2376264"/>
          </a:xfrm>
          <a:prstGeom prst="rect">
            <a:avLst/>
          </a:prstGeom>
        </p:spPr>
      </p:pic>
    </p:spTree>
    <p:extLst>
      <p:ext uri="{BB962C8B-B14F-4D97-AF65-F5344CB8AC3E}">
        <p14:creationId xmlns:p14="http://schemas.microsoft.com/office/powerpoint/2010/main" val="191823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 vs. Java</a:t>
            </a:r>
            <a:endParaRPr lang="zh-CN" altLang="en-US" dirty="0"/>
          </a:p>
        </p:txBody>
      </p:sp>
      <p:sp>
        <p:nvSpPr>
          <p:cNvPr id="3" name="内容占位符 2"/>
          <p:cNvSpPr>
            <a:spLocks noGrp="1"/>
          </p:cNvSpPr>
          <p:nvPr>
            <p:ph idx="1"/>
          </p:nvPr>
        </p:nvSpPr>
        <p:spPr>
          <a:xfrm>
            <a:off x="467544" y="836712"/>
            <a:ext cx="8330701" cy="5678091"/>
          </a:xfrm>
        </p:spPr>
        <p:txBody>
          <a:bodyPr/>
          <a:lstStyle/>
          <a:p>
            <a:r>
              <a:rPr lang="en-US" altLang="zh-CN" dirty="0"/>
              <a:t>Java</a:t>
            </a:r>
            <a:r>
              <a:rPr lang="zh-CN" altLang="en-US" dirty="0"/>
              <a:t>是一个典型化的编程语言，这意味着变量名必须显示声明。相比之下，我们有动态类型的</a:t>
            </a:r>
            <a:r>
              <a:rPr lang="en-US" altLang="zh-CN" dirty="0"/>
              <a:t>Python,</a:t>
            </a:r>
            <a:r>
              <a:rPr lang="zh-CN" altLang="en-US" dirty="0"/>
              <a:t>它不需要声明变量</a:t>
            </a:r>
            <a:r>
              <a:rPr lang="zh-CN" altLang="en-US" dirty="0" smtClean="0"/>
              <a:t>。</a:t>
            </a:r>
            <a:endParaRPr lang="en-US" altLang="zh-CN" dirty="0" smtClean="0"/>
          </a:p>
          <a:p>
            <a:r>
              <a:rPr lang="en-US" altLang="zh-CN" dirty="0"/>
              <a:t>Java</a:t>
            </a:r>
            <a:r>
              <a:rPr lang="zh-CN" altLang="en-US" dirty="0"/>
              <a:t>支持跨平台应用，而</a:t>
            </a:r>
            <a:r>
              <a:rPr lang="en-US" altLang="zh-CN" dirty="0"/>
              <a:t>Python</a:t>
            </a:r>
            <a:r>
              <a:rPr lang="zh-CN" altLang="en-US" dirty="0"/>
              <a:t>几乎与所有现代操作系统兼容</a:t>
            </a:r>
            <a:r>
              <a:rPr lang="zh-CN" altLang="en-US" dirty="0" smtClean="0"/>
              <a:t>。</a:t>
            </a:r>
            <a:endParaRPr lang="en-US" altLang="zh-CN" dirty="0" smtClean="0"/>
          </a:p>
          <a:p>
            <a:r>
              <a:rPr lang="en-US" altLang="zh-CN" dirty="0" smtClean="0"/>
              <a:t>Java</a:t>
            </a:r>
            <a:r>
              <a:rPr lang="zh-CN" altLang="en-US" dirty="0"/>
              <a:t>对于初学者来说要比</a:t>
            </a:r>
            <a:r>
              <a:rPr lang="en-US" altLang="zh-CN" dirty="0"/>
              <a:t>Python</a:t>
            </a:r>
            <a:r>
              <a:rPr lang="zh-CN" altLang="en-US" dirty="0"/>
              <a:t>复杂很多。读</a:t>
            </a:r>
            <a:r>
              <a:rPr lang="en-US" altLang="zh-CN" dirty="0"/>
              <a:t>Python</a:t>
            </a:r>
            <a:r>
              <a:rPr lang="zh-CN" altLang="en-US" dirty="0"/>
              <a:t>代码也比读</a:t>
            </a:r>
            <a:r>
              <a:rPr lang="en-US" altLang="zh-CN" dirty="0"/>
              <a:t>Java</a:t>
            </a:r>
            <a:r>
              <a:rPr lang="zh-CN" altLang="en-US" dirty="0"/>
              <a:t>代码简单</a:t>
            </a:r>
            <a:r>
              <a:rPr lang="zh-CN" altLang="en-US" dirty="0" smtClean="0"/>
              <a:t>。</a:t>
            </a:r>
            <a:endParaRPr lang="en-US" altLang="zh-CN" dirty="0" smtClean="0"/>
          </a:p>
          <a:p>
            <a:r>
              <a:rPr lang="zh-CN" altLang="en-US" dirty="0" smtClean="0"/>
              <a:t>但是</a:t>
            </a:r>
            <a:r>
              <a:rPr lang="zh-CN" altLang="en-US" dirty="0"/>
              <a:t>，如果你想让你的代码在哪里都能执行，那就选</a:t>
            </a:r>
            <a:r>
              <a:rPr lang="en-US" altLang="zh-CN" dirty="0"/>
              <a:t>Java</a:t>
            </a:r>
            <a:r>
              <a:rPr lang="zh-CN" altLang="en-US" dirty="0"/>
              <a:t>。</a:t>
            </a:r>
            <a:r>
              <a:rPr lang="en-US" altLang="zh-CN" dirty="0"/>
              <a:t>Java</a:t>
            </a:r>
            <a:r>
              <a:rPr lang="zh-CN" altLang="en-US" dirty="0"/>
              <a:t>的另一优势就是能建立基于网络的应用程序</a:t>
            </a:r>
            <a:r>
              <a:rPr lang="zh-CN" altLang="en-US" dirty="0" smtClean="0"/>
              <a:t>。</a:t>
            </a:r>
            <a:endParaRPr lang="en-US" altLang="zh-CN" dirty="0"/>
          </a:p>
        </p:txBody>
      </p:sp>
    </p:spTree>
    <p:extLst>
      <p:ext uri="{BB962C8B-B14F-4D97-AF65-F5344CB8AC3E}">
        <p14:creationId xmlns:p14="http://schemas.microsoft.com/office/powerpoint/2010/main" val="10707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 vs. R</a:t>
            </a:r>
            <a:endParaRPr lang="zh-CN" altLang="en-US" dirty="0"/>
          </a:p>
        </p:txBody>
      </p:sp>
      <p:pic>
        <p:nvPicPr>
          <p:cNvPr id="5" name="图片 4"/>
          <p:cNvPicPr>
            <a:picLocks noChangeAspect="1"/>
          </p:cNvPicPr>
          <p:nvPr/>
        </p:nvPicPr>
        <p:blipFill>
          <a:blip r:embed="rId2"/>
          <a:stretch>
            <a:fillRect/>
          </a:stretch>
        </p:blipFill>
        <p:spPr>
          <a:xfrm>
            <a:off x="395536" y="1052736"/>
            <a:ext cx="7920880" cy="4752528"/>
          </a:xfrm>
          <a:prstGeom prst="rect">
            <a:avLst/>
          </a:prstGeom>
        </p:spPr>
      </p:pic>
    </p:spTree>
    <p:extLst>
      <p:ext uri="{BB962C8B-B14F-4D97-AF65-F5344CB8AC3E}">
        <p14:creationId xmlns:p14="http://schemas.microsoft.com/office/powerpoint/2010/main" val="370639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 vs. R</a:t>
            </a:r>
            <a:endParaRPr lang="zh-CN" altLang="en-US" dirty="0"/>
          </a:p>
        </p:txBody>
      </p:sp>
      <p:pic>
        <p:nvPicPr>
          <p:cNvPr id="3" name="图片 2"/>
          <p:cNvPicPr>
            <a:picLocks noChangeAspect="1"/>
          </p:cNvPicPr>
          <p:nvPr/>
        </p:nvPicPr>
        <p:blipFill>
          <a:blip r:embed="rId2"/>
          <a:stretch>
            <a:fillRect/>
          </a:stretch>
        </p:blipFill>
        <p:spPr>
          <a:xfrm>
            <a:off x="899592" y="908720"/>
            <a:ext cx="6597348" cy="4084072"/>
          </a:xfrm>
          <a:prstGeom prst="rect">
            <a:avLst/>
          </a:prstGeom>
        </p:spPr>
      </p:pic>
      <p:pic>
        <p:nvPicPr>
          <p:cNvPr id="4" name="图片 3"/>
          <p:cNvPicPr>
            <a:picLocks noChangeAspect="1"/>
          </p:cNvPicPr>
          <p:nvPr/>
        </p:nvPicPr>
        <p:blipFill>
          <a:blip r:embed="rId3"/>
          <a:stretch>
            <a:fillRect/>
          </a:stretch>
        </p:blipFill>
        <p:spPr>
          <a:xfrm>
            <a:off x="926377" y="4992792"/>
            <a:ext cx="6624736" cy="1151728"/>
          </a:xfrm>
          <a:prstGeom prst="rect">
            <a:avLst/>
          </a:prstGeom>
        </p:spPr>
      </p:pic>
    </p:spTree>
    <p:extLst>
      <p:ext uri="{BB962C8B-B14F-4D97-AF65-F5344CB8AC3E}">
        <p14:creationId xmlns:p14="http://schemas.microsoft.com/office/powerpoint/2010/main" val="3253658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Python</a:t>
            </a:r>
            <a:r>
              <a:rPr lang="zh-CN" altLang="en-US" dirty="0" smtClean="0"/>
              <a:t>程序员的薪酬</a:t>
            </a:r>
            <a:endParaRPr lang="zh-CN" altLang="en-US" dirty="0"/>
          </a:p>
        </p:txBody>
      </p:sp>
      <p:sp>
        <p:nvSpPr>
          <p:cNvPr id="3" name="内容占位符 2"/>
          <p:cNvSpPr>
            <a:spLocks noGrp="1"/>
          </p:cNvSpPr>
          <p:nvPr>
            <p:ph idx="1"/>
          </p:nvPr>
        </p:nvSpPr>
        <p:spPr>
          <a:xfrm>
            <a:off x="395288" y="775245"/>
            <a:ext cx="8497192" cy="2149699"/>
          </a:xfrm>
        </p:spPr>
        <p:txBody>
          <a:bodyPr/>
          <a:lstStyle/>
          <a:p>
            <a:r>
              <a:rPr lang="zh-CN" altLang="en-US" dirty="0"/>
              <a:t>虽然各大城市的薪资标准略有不同，但是这也确实传递出一个信息，如果想要年薪百万、一夜暴富、成功走上人生巅峰，对比 </a:t>
            </a:r>
            <a:r>
              <a:rPr lang="en-US" altLang="zh-CN" dirty="0"/>
              <a:t>Java</a:t>
            </a:r>
            <a:r>
              <a:rPr lang="zh-CN" altLang="en-US" dirty="0"/>
              <a:t>、</a:t>
            </a:r>
            <a:r>
              <a:rPr lang="en-US" altLang="zh-CN" dirty="0"/>
              <a:t>C</a:t>
            </a:r>
            <a:r>
              <a:rPr lang="zh-CN" altLang="en-US" dirty="0"/>
              <a:t>、</a:t>
            </a:r>
            <a:r>
              <a:rPr lang="en-US" altLang="zh-CN" dirty="0"/>
              <a:t>C++ </a:t>
            </a:r>
            <a:r>
              <a:rPr lang="zh-CN" altLang="en-US" dirty="0"/>
              <a:t>等老牌语言，</a:t>
            </a:r>
            <a:r>
              <a:rPr lang="en-US" altLang="zh-CN" dirty="0"/>
              <a:t>Python </a:t>
            </a:r>
            <a:r>
              <a:rPr lang="zh-CN" altLang="en-US" dirty="0"/>
              <a:t>是个绝佳的尝试</a:t>
            </a:r>
            <a:r>
              <a:rPr lang="zh-CN" altLang="en-US" dirty="0" smtClean="0"/>
              <a:t>。</a:t>
            </a:r>
            <a:r>
              <a:rPr lang="zh-CN" altLang="en-US" dirty="0"/>
              <a:t>如果只能学习一门语言，除了 </a:t>
            </a:r>
            <a:r>
              <a:rPr lang="en-US" altLang="zh-CN" dirty="0"/>
              <a:t>Python </a:t>
            </a:r>
            <a:r>
              <a:rPr lang="zh-CN" altLang="en-US" dirty="0"/>
              <a:t>别无他</a:t>
            </a:r>
            <a:r>
              <a:rPr lang="zh-CN" altLang="en-US" dirty="0" smtClean="0"/>
              <a:t>选。</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40968"/>
            <a:ext cx="6791325" cy="3295650"/>
          </a:xfrm>
          <a:prstGeom prst="rect">
            <a:avLst/>
          </a:prstGeom>
        </p:spPr>
      </p:pic>
    </p:spTree>
    <p:extLst>
      <p:ext uri="{BB962C8B-B14F-4D97-AF65-F5344CB8AC3E}">
        <p14:creationId xmlns:p14="http://schemas.microsoft.com/office/powerpoint/2010/main" val="160857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143125" y="1428750"/>
            <a:ext cx="52611" cy="4664546"/>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76375" y="21431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2844800" y="400526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b="1" dirty="0">
                <a:solidFill>
                  <a:srgbClr val="FEFFFF"/>
                </a:solidFill>
                <a:latin typeface="微软雅黑" pitchFamily="34" charset="-122"/>
                <a:ea typeface="微软雅黑" pitchFamily="34" charset="-122"/>
                <a:sym typeface="微软雅黑" pitchFamily="34" charset="-122"/>
              </a:rPr>
              <a:t> </a:t>
            </a:r>
            <a:r>
              <a:rPr lang="en-US" altLang="zh-CN" sz="1800" dirty="0">
                <a:latin typeface="微软雅黑" pitchFamily="34" charset="-122"/>
                <a:ea typeface="微软雅黑" pitchFamily="34" charset="-122"/>
                <a:sym typeface="微软雅黑" pitchFamily="34" charset="-122"/>
              </a:rPr>
              <a:t>Python </a:t>
            </a:r>
            <a:r>
              <a:rPr lang="zh-CN" altLang="en-US" sz="1800" dirty="0">
                <a:latin typeface="微软雅黑" pitchFamily="34" charset="-122"/>
                <a:ea typeface="微软雅黑" pitchFamily="34" charset="-122"/>
                <a:sym typeface="微软雅黑" pitchFamily="34" charset="-122"/>
              </a:rPr>
              <a:t>开发环境的搭建</a:t>
            </a:r>
          </a:p>
        </p:txBody>
      </p:sp>
      <p:sp>
        <p:nvSpPr>
          <p:cNvPr id="7" name="Oval 13">
            <a:hlinkClick r:id="" action="ppaction://noaction" highlightClick="1"/>
          </p:cNvPr>
          <p:cNvSpPr>
            <a:spLocks noChangeArrowheads="1"/>
          </p:cNvSpPr>
          <p:nvPr/>
        </p:nvSpPr>
        <p:spPr bwMode="auto">
          <a:xfrm>
            <a:off x="1855788" y="400526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solidFill>
                  <a:srgbClr val="000000"/>
                </a:solidFill>
                <a:latin typeface="微软雅黑" pitchFamily="34" charset="-122"/>
                <a:ea typeface="微软雅黑" pitchFamily="34" charset="-122"/>
              </a:rPr>
              <a:t>3</a:t>
            </a:r>
          </a:p>
        </p:txBody>
      </p:sp>
      <p:sp>
        <p:nvSpPr>
          <p:cNvPr id="8" name="Oval 15">
            <a:hlinkClick r:id="" action="ppaction://noaction" highlightClick="1"/>
          </p:cNvPr>
          <p:cNvSpPr>
            <a:spLocks noChangeArrowheads="1"/>
          </p:cNvSpPr>
          <p:nvPr/>
        </p:nvSpPr>
        <p:spPr bwMode="auto">
          <a:xfrm>
            <a:off x="1855788" y="1860550"/>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solidFill>
                  <a:srgbClr val="000000"/>
                </a:solidFill>
                <a:latin typeface="微软雅黑" pitchFamily="34" charset="-122"/>
                <a:ea typeface="微软雅黑" pitchFamily="34" charset="-122"/>
              </a:rPr>
              <a:t>1</a:t>
            </a:r>
          </a:p>
        </p:txBody>
      </p:sp>
      <p:sp>
        <p:nvSpPr>
          <p:cNvPr id="9" name="AutoShape 17">
            <a:hlinkClick r:id="" action="ppaction://noaction" highlightClick="1"/>
          </p:cNvPr>
          <p:cNvSpPr>
            <a:spLocks noChangeArrowheads="1"/>
          </p:cNvSpPr>
          <p:nvPr/>
        </p:nvSpPr>
        <p:spPr bwMode="auto">
          <a:xfrm>
            <a:off x="2844800" y="186055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smtClean="0">
                <a:solidFill>
                  <a:schemeClr val="tx1"/>
                </a:solidFill>
                <a:latin typeface="微软雅黑" pitchFamily="34" charset="-122"/>
                <a:ea typeface="微软雅黑" pitchFamily="34" charset="-122"/>
              </a:rPr>
              <a:t>为什么要学</a:t>
            </a:r>
            <a:r>
              <a:rPr lang="en-US" altLang="zh-CN" sz="1800" dirty="0" smtClean="0">
                <a:solidFill>
                  <a:schemeClr val="tx1"/>
                </a:solidFill>
                <a:latin typeface="微软雅黑" pitchFamily="34" charset="-122"/>
                <a:ea typeface="微软雅黑" pitchFamily="34" charset="-122"/>
              </a:rPr>
              <a:t>Python</a:t>
            </a:r>
            <a:endParaRPr lang="zh-CN" altLang="en-US" sz="1800" dirty="0">
              <a:solidFill>
                <a:schemeClr val="tx1"/>
              </a:solidFill>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2844800" y="2924745"/>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smtClean="0">
                <a:solidFill>
                  <a:schemeClr val="bg1"/>
                </a:solidFill>
                <a:latin typeface="微软雅黑" pitchFamily="34" charset="-122"/>
                <a:ea typeface="微软雅黑" pitchFamily="34" charset="-122"/>
                <a:sym typeface="微软雅黑" pitchFamily="34" charset="-122"/>
              </a:rPr>
              <a:t>数据挖掘简介</a:t>
            </a:r>
            <a:endParaRPr lang="zh-CN" altLang="en-US" sz="1800" dirty="0">
              <a:solidFill>
                <a:schemeClr val="bg1"/>
              </a:solidFill>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1855788" y="2924745"/>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20494" name="标题 13"/>
          <p:cNvSpPr>
            <a:spLocks noGrp="1"/>
          </p:cNvSpPr>
          <p:nvPr>
            <p:ph type="title"/>
          </p:nvPr>
        </p:nvSpPr>
        <p:spPr>
          <a:xfrm>
            <a:off x="323850" y="153988"/>
            <a:ext cx="8135938" cy="431800"/>
          </a:xfrm>
        </p:spPr>
        <p:txBody>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2833857" y="4972050"/>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b="1" dirty="0">
                <a:solidFill>
                  <a:srgbClr val="FEFFFF"/>
                </a:solidFill>
                <a:latin typeface="微软雅黑" pitchFamily="34" charset="-122"/>
                <a:ea typeface="微软雅黑" pitchFamily="34" charset="-122"/>
                <a:sym typeface="微软雅黑" pitchFamily="34" charset="-122"/>
              </a:rPr>
              <a:t> </a:t>
            </a:r>
            <a:r>
              <a:rPr lang="en-US" altLang="zh-CN" sz="1800" dirty="0">
                <a:latin typeface="微软雅黑" pitchFamily="34" charset="-122"/>
                <a:ea typeface="微软雅黑" pitchFamily="34" charset="-122"/>
                <a:sym typeface="微软雅黑" pitchFamily="34" charset="-122"/>
              </a:rPr>
              <a:t>Python </a:t>
            </a:r>
            <a:r>
              <a:rPr lang="zh-CN" altLang="en-US" sz="1800" dirty="0" smtClean="0">
                <a:latin typeface="微软雅黑" pitchFamily="34" charset="-122"/>
                <a:ea typeface="微软雅黑" pitchFamily="34" charset="-122"/>
                <a:sym typeface="微软雅黑" pitchFamily="34" charset="-122"/>
              </a:rPr>
              <a:t>开发实例</a:t>
            </a:r>
            <a:endParaRPr lang="zh-CN" altLang="en-US" sz="1800" dirty="0">
              <a:latin typeface="微软雅黑" pitchFamily="34" charset="-122"/>
              <a:ea typeface="微软雅黑" pitchFamily="34" charset="-122"/>
              <a:sym typeface="微软雅黑" pitchFamily="34" charset="-122"/>
            </a:endParaRPr>
          </a:p>
        </p:txBody>
      </p:sp>
      <p:sp>
        <p:nvSpPr>
          <p:cNvPr id="14" name="Oval 13">
            <a:hlinkClick r:id="" action="ppaction://noaction" highlightClick="1"/>
          </p:cNvPr>
          <p:cNvSpPr>
            <a:spLocks noChangeArrowheads="1"/>
          </p:cNvSpPr>
          <p:nvPr/>
        </p:nvSpPr>
        <p:spPr bwMode="auto">
          <a:xfrm>
            <a:off x="1844845" y="4972050"/>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smtClean="0">
                <a:solidFill>
                  <a:srgbClr val="000000"/>
                </a:solidFill>
                <a:latin typeface="微软雅黑" pitchFamily="34" charset="-122"/>
                <a:ea typeface="微软雅黑" pitchFamily="34" charset="-122"/>
              </a:rPr>
              <a:t>4</a:t>
            </a:r>
            <a:endParaRPr lang="en-US" altLang="zh-CN" sz="1800" dirty="0">
              <a:solidFill>
                <a:srgbClr val="00000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23850" y="153988"/>
            <a:ext cx="8135938" cy="431800"/>
          </a:xfrm>
        </p:spPr>
        <p:txBody>
          <a:bodyPr/>
          <a:lstStyle/>
          <a:p>
            <a:r>
              <a:rPr lang="en-US" altLang="zh-CN" dirty="0" smtClean="0"/>
              <a:t>2. </a:t>
            </a:r>
            <a:r>
              <a:rPr lang="zh-CN" altLang="en-US" dirty="0" smtClean="0"/>
              <a:t>数据挖掘简介</a:t>
            </a:r>
          </a:p>
        </p:txBody>
      </p:sp>
      <p:sp>
        <p:nvSpPr>
          <p:cNvPr id="3" name="内容占位符 2"/>
          <p:cNvSpPr>
            <a:spLocks noGrp="1"/>
          </p:cNvSpPr>
          <p:nvPr>
            <p:ph idx="1"/>
          </p:nvPr>
        </p:nvSpPr>
        <p:spPr>
          <a:xfrm>
            <a:off x="179388" y="774700"/>
            <a:ext cx="8640762" cy="4886325"/>
          </a:xfrm>
        </p:spPr>
        <p:txBody>
          <a:bodyPr/>
          <a:lstStyle/>
          <a:p>
            <a:pPr>
              <a:lnSpc>
                <a:spcPct val="150000"/>
              </a:lnSpc>
              <a:buFont typeface="Wingdings" pitchFamily="2" charset="2"/>
              <a:buChar char="l"/>
              <a:defRPr/>
            </a:pPr>
            <a:r>
              <a:rPr lang="en-US" altLang="zh-CN" sz="2000" dirty="0"/>
              <a:t> </a:t>
            </a:r>
            <a:r>
              <a:rPr lang="zh-CN" altLang="zh-CN" sz="2000" dirty="0"/>
              <a:t>广义的数据挖掘是指针对收集的大规模数据，应用整套科学工具和挖掘技术（如数据、计算、可视化、分析、统计、实验、问题定义、建模与验证等），从数据之中发现隐含的、对决策有参考意义的信息、价值和趋势。</a:t>
            </a:r>
            <a:endParaRPr lang="en-US" altLang="zh-CN" sz="2000" dirty="0" smtClean="0"/>
          </a:p>
          <a:p>
            <a:pPr>
              <a:lnSpc>
                <a:spcPct val="150000"/>
              </a:lnSpc>
              <a:buFont typeface="Wingdings" pitchFamily="2" charset="2"/>
              <a:buChar char="l"/>
              <a:defRPr/>
            </a:pPr>
            <a:r>
              <a:rPr lang="zh-CN" altLang="zh-CN" sz="2000" dirty="0" smtClean="0"/>
              <a:t>随着</a:t>
            </a:r>
            <a:r>
              <a:rPr lang="zh-CN" altLang="zh-CN" sz="2000" dirty="0"/>
              <a:t>计算机技术的全面发展，企业生产、收集、存储和处理数据的能力大大提高，数据量与日俱增。数据的积累实质上是企业的经验和业务的沉淀。越来越多的企业引入“数据思维”——不只是依赖于数据的统计分析，更强调对数据进行挖掘，期待从这一“未来世界的石油”中发现潜在的价值。这一迫切的“开采”需求在世界范围内酝酿了一次“大数据”变革。</a:t>
            </a:r>
          </a:p>
          <a:p>
            <a:pPr>
              <a:lnSpc>
                <a:spcPct val="150000"/>
              </a:lnSpc>
              <a:defRPr/>
            </a:pPr>
            <a:endParaRPr lang="en-US" altLang="zh-CN" sz="2000" dirty="0" smtClean="0"/>
          </a:p>
          <a:p>
            <a:pPr marL="0" indent="0">
              <a:buFont typeface="Wingdings" pitchFamily="2" charset="2"/>
              <a:buNone/>
              <a:defRPr/>
            </a:pPr>
            <a:endParaRPr lang="en-US" altLang="zh-CN" sz="2000" dirty="0" smtClean="0"/>
          </a:p>
          <a:p>
            <a:pPr marL="0" indent="0">
              <a:buFont typeface="Wingdings" pitchFamily="2" charset="2"/>
              <a:buNone/>
              <a:defRPr/>
            </a:pP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23850" y="153988"/>
            <a:ext cx="8280400" cy="431800"/>
          </a:xfrm>
        </p:spPr>
        <p:txBody>
          <a:bodyPr/>
          <a:lstStyle/>
          <a:p>
            <a:r>
              <a:rPr lang="zh-CN" altLang="en-US" smtClean="0"/>
              <a:t>数据挖掘简介</a:t>
            </a:r>
          </a:p>
        </p:txBody>
      </p:sp>
      <p:sp>
        <p:nvSpPr>
          <p:cNvPr id="3" name="内容占位符 2"/>
          <p:cNvSpPr>
            <a:spLocks noGrp="1"/>
          </p:cNvSpPr>
          <p:nvPr>
            <p:ph idx="1"/>
          </p:nvPr>
        </p:nvSpPr>
        <p:spPr>
          <a:xfrm>
            <a:off x="179388" y="774700"/>
            <a:ext cx="8493125" cy="1862138"/>
          </a:xfrm>
        </p:spPr>
        <p:txBody>
          <a:bodyPr/>
          <a:lstStyle/>
          <a:p>
            <a:pPr>
              <a:buFont typeface="Wingdings" pitchFamily="2" charset="2"/>
              <a:buChar char="l"/>
              <a:defRPr/>
            </a:pPr>
            <a:r>
              <a:rPr lang="zh-CN" altLang="zh-CN" sz="2000" dirty="0"/>
              <a:t>数据挖掘确是</a:t>
            </a:r>
            <a:r>
              <a:rPr lang="en-US" altLang="zh-CN" sz="2000" dirty="0" smtClean="0"/>
              <a:t>21</a:t>
            </a:r>
            <a:r>
              <a:rPr lang="zh-CN" altLang="en-US" sz="2000" dirty="0"/>
              <a:t>世纪</a:t>
            </a:r>
            <a:r>
              <a:rPr lang="zh-CN" altLang="zh-CN" sz="2000" dirty="0" smtClean="0"/>
              <a:t>最</a:t>
            </a:r>
            <a:r>
              <a:rPr lang="zh-CN" altLang="zh-CN" sz="2000" dirty="0"/>
              <a:t>具话题性的技术之一，包含数据预处理、算法应用、模型评价、结果检验等多个部分，并依靠其丰富的内涵向外延伸出数据分析、数据</a:t>
            </a:r>
            <a:r>
              <a:rPr lang="en-US" altLang="zh-CN" sz="2000" dirty="0"/>
              <a:t>ETL</a:t>
            </a:r>
            <a:r>
              <a:rPr lang="zh-CN" altLang="zh-CN" sz="2000" dirty="0"/>
              <a:t>、机器学习等多个领域</a:t>
            </a:r>
            <a:r>
              <a:rPr lang="zh-CN" altLang="zh-CN" sz="2000" dirty="0" smtClean="0"/>
              <a:t>。</a:t>
            </a:r>
            <a:endParaRPr lang="en-US" altLang="zh-CN" sz="2000" dirty="0" smtClean="0"/>
          </a:p>
          <a:p>
            <a:pPr>
              <a:lnSpc>
                <a:spcPct val="150000"/>
              </a:lnSpc>
              <a:buFont typeface="Wingdings" pitchFamily="2" charset="2"/>
              <a:buChar char="l"/>
              <a:defRPr/>
            </a:pPr>
            <a:r>
              <a:rPr lang="zh-CN" altLang="en-US" sz="2000" dirty="0" smtClean="0"/>
              <a:t>数据挖掘的整体过程如下图：</a:t>
            </a:r>
            <a:endParaRPr lang="zh-CN" altLang="zh-CN" sz="2000" dirty="0"/>
          </a:p>
          <a:p>
            <a:pPr marL="0" indent="0">
              <a:buFont typeface="Wingdings" pitchFamily="2" charset="2"/>
              <a:buNone/>
              <a:defRPr/>
            </a:pPr>
            <a:endParaRPr lang="en-US" altLang="zh-CN" dirty="0"/>
          </a:p>
          <a:p>
            <a:pPr marL="0" indent="0">
              <a:buFont typeface="Wingdings" pitchFamily="2" charset="2"/>
              <a:buNone/>
              <a:defRPr/>
            </a:pPr>
            <a:endParaRPr lang="zh-CN" altLang="en-US" dirty="0"/>
          </a:p>
          <a:p>
            <a:pPr>
              <a:defRPr/>
            </a:pPr>
            <a:endParaRPr lang="zh-CN" altLang="en-US" dirty="0"/>
          </a:p>
        </p:txBody>
      </p:sp>
      <p:pic>
        <p:nvPicPr>
          <p:cNvPr id="19460" name="Picture 2" descr="http://articles.e-works.net.cn/articles/articleimage/20141/130337988413779638_n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852738"/>
            <a:ext cx="80613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0" y="3571875"/>
            <a:ext cx="4286250" cy="0"/>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76375" y="21431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2844800" y="4004865"/>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sym typeface="微软雅黑" pitchFamily="34" charset="-122"/>
              </a:rPr>
              <a:t> </a:t>
            </a:r>
            <a:r>
              <a:rPr lang="en-US" altLang="zh-CN" sz="1800" dirty="0">
                <a:solidFill>
                  <a:schemeClr val="bg1"/>
                </a:solidFill>
                <a:latin typeface="微软雅黑" pitchFamily="34" charset="-122"/>
                <a:ea typeface="微软雅黑" pitchFamily="34" charset="-122"/>
                <a:sym typeface="微软雅黑" pitchFamily="34" charset="-122"/>
              </a:rPr>
              <a:t>Python</a:t>
            </a:r>
            <a:r>
              <a:rPr lang="zh-CN" altLang="en-US" sz="1800" dirty="0">
                <a:solidFill>
                  <a:schemeClr val="bg1"/>
                </a:solidFill>
                <a:latin typeface="微软雅黑" pitchFamily="34" charset="-122"/>
                <a:ea typeface="微软雅黑" pitchFamily="34" charset="-122"/>
                <a:sym typeface="微软雅黑" pitchFamily="34" charset="-122"/>
              </a:rPr>
              <a:t> 开发环境的搭建</a:t>
            </a:r>
          </a:p>
        </p:txBody>
      </p:sp>
      <p:sp>
        <p:nvSpPr>
          <p:cNvPr id="7" name="Oval 13">
            <a:hlinkClick r:id="" action="ppaction://noaction" highlightClick="1"/>
          </p:cNvPr>
          <p:cNvSpPr>
            <a:spLocks noChangeArrowheads="1"/>
          </p:cNvSpPr>
          <p:nvPr/>
        </p:nvSpPr>
        <p:spPr bwMode="auto">
          <a:xfrm>
            <a:off x="1855788" y="4004865"/>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3</a:t>
            </a:r>
          </a:p>
        </p:txBody>
      </p:sp>
      <p:sp>
        <p:nvSpPr>
          <p:cNvPr id="8" name="Oval 15">
            <a:hlinkClick r:id="" action="ppaction://noaction" highlightClick="1"/>
          </p:cNvPr>
          <p:cNvSpPr>
            <a:spLocks noChangeArrowheads="1"/>
          </p:cNvSpPr>
          <p:nvPr/>
        </p:nvSpPr>
        <p:spPr bwMode="auto">
          <a:xfrm>
            <a:off x="1855788" y="1860550"/>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solidFill>
                  <a:srgbClr val="000000"/>
                </a:solidFill>
                <a:latin typeface="微软雅黑" pitchFamily="34" charset="-122"/>
                <a:ea typeface="微软雅黑" pitchFamily="34" charset="-122"/>
              </a:rPr>
              <a:t>1</a:t>
            </a:r>
          </a:p>
        </p:txBody>
      </p:sp>
      <p:sp>
        <p:nvSpPr>
          <p:cNvPr id="9" name="AutoShape 17">
            <a:hlinkClick r:id="" action="ppaction://noaction" highlightClick="1"/>
          </p:cNvPr>
          <p:cNvSpPr>
            <a:spLocks noChangeArrowheads="1"/>
          </p:cNvSpPr>
          <p:nvPr/>
        </p:nvSpPr>
        <p:spPr bwMode="auto">
          <a:xfrm>
            <a:off x="2844800" y="186055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sym typeface="微软雅黑" pitchFamily="34" charset="-122"/>
              </a:rPr>
              <a:t>数据挖掘简介</a:t>
            </a:r>
            <a:endParaRPr lang="zh-CN" altLang="en-US" sz="1800" dirty="0">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2844800" y="29241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smtClean="0">
                <a:latin typeface="微软雅黑" pitchFamily="34" charset="-122"/>
                <a:ea typeface="微软雅黑" pitchFamily="34" charset="-122"/>
                <a:sym typeface="微软雅黑" pitchFamily="34" charset="-122"/>
              </a:rPr>
              <a:t>数据挖掘简介</a:t>
            </a:r>
            <a:endParaRPr lang="zh-CN" altLang="en-US" sz="1800"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1855788" y="2924175"/>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0734" name="标题 13"/>
          <p:cNvSpPr>
            <a:spLocks noGrp="1"/>
          </p:cNvSpPr>
          <p:nvPr>
            <p:ph type="title"/>
          </p:nvPr>
        </p:nvSpPr>
        <p:spPr>
          <a:xfrm>
            <a:off x="323850" y="153988"/>
            <a:ext cx="8135938" cy="431800"/>
          </a:xfrm>
        </p:spPr>
        <p:txBody>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2833857" y="4972050"/>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b="1" dirty="0">
                <a:solidFill>
                  <a:srgbClr val="FEFFFF"/>
                </a:solidFill>
                <a:latin typeface="微软雅黑" pitchFamily="34" charset="-122"/>
                <a:ea typeface="微软雅黑" pitchFamily="34" charset="-122"/>
                <a:sym typeface="微软雅黑" pitchFamily="34" charset="-122"/>
              </a:rPr>
              <a:t> </a:t>
            </a:r>
            <a:r>
              <a:rPr lang="en-US" altLang="zh-CN" sz="1800" dirty="0">
                <a:latin typeface="微软雅黑" pitchFamily="34" charset="-122"/>
                <a:ea typeface="微软雅黑" pitchFamily="34" charset="-122"/>
                <a:sym typeface="微软雅黑" pitchFamily="34" charset="-122"/>
              </a:rPr>
              <a:t>Python </a:t>
            </a:r>
            <a:r>
              <a:rPr lang="zh-CN" altLang="en-US" sz="1800" dirty="0" smtClean="0">
                <a:latin typeface="微软雅黑" pitchFamily="34" charset="-122"/>
                <a:ea typeface="微软雅黑" pitchFamily="34" charset="-122"/>
                <a:sym typeface="微软雅黑" pitchFamily="34" charset="-122"/>
              </a:rPr>
              <a:t>开发实例</a:t>
            </a:r>
            <a:endParaRPr lang="zh-CN" altLang="en-US" sz="1800" dirty="0">
              <a:latin typeface="微软雅黑" pitchFamily="34" charset="-122"/>
              <a:ea typeface="微软雅黑" pitchFamily="34" charset="-122"/>
              <a:sym typeface="微软雅黑" pitchFamily="34" charset="-122"/>
            </a:endParaRPr>
          </a:p>
        </p:txBody>
      </p:sp>
      <p:sp>
        <p:nvSpPr>
          <p:cNvPr id="14" name="Oval 13">
            <a:hlinkClick r:id="" action="ppaction://noaction" highlightClick="1"/>
          </p:cNvPr>
          <p:cNvSpPr>
            <a:spLocks noChangeArrowheads="1"/>
          </p:cNvSpPr>
          <p:nvPr/>
        </p:nvSpPr>
        <p:spPr bwMode="auto">
          <a:xfrm>
            <a:off x="1844845" y="4972050"/>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smtClean="0">
                <a:solidFill>
                  <a:srgbClr val="000000"/>
                </a:solidFill>
                <a:latin typeface="微软雅黑" pitchFamily="34" charset="-122"/>
                <a:ea typeface="微软雅黑" pitchFamily="34" charset="-122"/>
              </a:rPr>
              <a:t>4</a:t>
            </a:r>
            <a:endParaRPr lang="en-US" altLang="zh-CN" sz="1800" dirty="0">
              <a:solidFill>
                <a:srgbClr val="00000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Python</a:t>
            </a:r>
            <a:r>
              <a:rPr lang="zh-CN" altLang="en-US" dirty="0" smtClean="0">
                <a:latin typeface="微软雅黑" panose="020B0503020204020204" pitchFamily="34" charset="-122"/>
              </a:rPr>
              <a:t>的</a:t>
            </a:r>
            <a:r>
              <a:rPr lang="zh-CN" altLang="zh-CN" dirty="0" smtClean="0">
                <a:latin typeface="微软雅黑" panose="020B0503020204020204" pitchFamily="34" charset="-122"/>
              </a:rPr>
              <a:t>安装</a:t>
            </a:r>
            <a:endParaRPr lang="zh-CN" altLang="en-US" dirty="0" smtClean="0"/>
          </a:p>
        </p:txBody>
      </p:sp>
      <p:sp>
        <p:nvSpPr>
          <p:cNvPr id="3" name="内容占位符 2"/>
          <p:cNvSpPr>
            <a:spLocks noGrp="1"/>
          </p:cNvSpPr>
          <p:nvPr>
            <p:ph idx="1"/>
          </p:nvPr>
        </p:nvSpPr>
        <p:spPr>
          <a:xfrm>
            <a:off x="124618" y="692696"/>
            <a:ext cx="8785225" cy="6092826"/>
          </a:xfrm>
        </p:spPr>
        <p:txBody>
          <a:bodyPr/>
          <a:lstStyle/>
          <a:p>
            <a:pPr>
              <a:lnSpc>
                <a:spcPct val="150000"/>
              </a:lnSpc>
              <a:buFont typeface="Wingdings" pitchFamily="2" charset="2"/>
              <a:buChar char="l"/>
              <a:defRPr/>
            </a:pPr>
            <a:r>
              <a:rPr lang="zh-CN" altLang="en-US" sz="2000" dirty="0" smtClean="0"/>
              <a:t>推荐</a:t>
            </a:r>
            <a:r>
              <a:rPr lang="zh-CN" altLang="zh-CN" sz="2000" dirty="0" smtClean="0"/>
              <a:t>使用</a:t>
            </a:r>
            <a:r>
              <a:rPr lang="en-US" altLang="zh-CN" sz="2000" dirty="0" smtClean="0"/>
              <a:t>Python</a:t>
            </a:r>
            <a:r>
              <a:rPr lang="zh-CN" altLang="zh-CN" sz="2000" dirty="0"/>
              <a:t>的科学计算发行版——</a:t>
            </a:r>
            <a:r>
              <a:rPr lang="en-US" altLang="zh-CN" sz="2000" dirty="0"/>
              <a:t>Anaconda. </a:t>
            </a:r>
            <a:r>
              <a:rPr lang="zh-CN" altLang="zh-CN" sz="2000" dirty="0" smtClean="0"/>
              <a:t>除</a:t>
            </a:r>
            <a:r>
              <a:rPr lang="en-US" altLang="zh-CN" sz="2000" dirty="0"/>
              <a:t>Python</a:t>
            </a:r>
            <a:r>
              <a:rPr lang="zh-CN" altLang="zh-CN" sz="2000" dirty="0"/>
              <a:t>本身之外，</a:t>
            </a:r>
            <a:r>
              <a:rPr lang="en-US" altLang="zh-CN" sz="2000" dirty="0"/>
              <a:t>Anaconda</a:t>
            </a:r>
            <a:r>
              <a:rPr lang="zh-CN" altLang="zh-CN" sz="2000" dirty="0"/>
              <a:t>囊括了科学计算和数据分析所需的主流模块，独立的包管理工具</a:t>
            </a:r>
            <a:r>
              <a:rPr lang="en-US" altLang="zh-CN" sz="2000" dirty="0" err="1"/>
              <a:t>Conda</a:t>
            </a:r>
            <a:r>
              <a:rPr lang="en-US" altLang="zh-CN" sz="2000" dirty="0"/>
              <a:t>, </a:t>
            </a:r>
            <a:r>
              <a:rPr lang="zh-CN" altLang="zh-CN" sz="2000" dirty="0"/>
              <a:t>以及两款不同风格的编辑器</a:t>
            </a:r>
            <a:r>
              <a:rPr lang="en-US" altLang="zh-CN" sz="2000" dirty="0" err="1"/>
              <a:t>Jupyter</a:t>
            </a:r>
            <a:r>
              <a:rPr lang="zh-CN" altLang="zh-CN" sz="2000" dirty="0"/>
              <a:t>和</a:t>
            </a:r>
            <a:r>
              <a:rPr lang="en-US" altLang="zh-CN" sz="2000" dirty="0" err="1"/>
              <a:t>Spyder</a:t>
            </a:r>
            <a:r>
              <a:rPr lang="en-US" altLang="zh-CN" sz="2000" dirty="0"/>
              <a:t>. </a:t>
            </a:r>
            <a:r>
              <a:rPr lang="zh-CN" altLang="zh-CN" sz="2000" dirty="0"/>
              <a:t>它具有开源精神且支持学术用途的免费额外性能提升</a:t>
            </a:r>
            <a:r>
              <a:rPr lang="zh-CN" altLang="zh-CN" sz="2000" dirty="0" smtClean="0"/>
              <a:t>。</a:t>
            </a:r>
            <a:endParaRPr lang="en-US" altLang="zh-CN" sz="2000" dirty="0" smtClean="0"/>
          </a:p>
          <a:p>
            <a:pPr>
              <a:buFont typeface="Wingdings" pitchFamily="2" charset="2"/>
              <a:buChar char="l"/>
              <a:defRPr/>
            </a:pPr>
            <a:r>
              <a:rPr lang="zh-CN" altLang="en-US" sz="2000" dirty="0" smtClean="0"/>
              <a:t>清华镜像 </a:t>
            </a:r>
            <a:r>
              <a:rPr lang="en-US" altLang="zh-CN" sz="2000" dirty="0" smtClean="0">
                <a:hlinkClick r:id="rId2"/>
              </a:rPr>
              <a:t>https</a:t>
            </a:r>
            <a:r>
              <a:rPr lang="en-US" altLang="zh-CN" sz="2000" dirty="0">
                <a:hlinkClick r:id="rId2"/>
              </a:rPr>
              <a:t>://mirrors.tuna.tsinghua.edu.cn/anaconda/archive</a:t>
            </a:r>
            <a:r>
              <a:rPr lang="en-US" altLang="zh-CN" sz="2000" dirty="0" smtClean="0">
                <a:hlinkClick r:id="rId2"/>
              </a:rPr>
              <a:t>/</a:t>
            </a:r>
            <a:r>
              <a:rPr lang="en-US" altLang="zh-CN" sz="2000" dirty="0" smtClean="0"/>
              <a:t> </a:t>
            </a:r>
            <a:r>
              <a:rPr lang="zh-CN" altLang="en-US" sz="2000" dirty="0" smtClean="0"/>
              <a:t>下载 </a:t>
            </a:r>
            <a:r>
              <a:rPr lang="en-US" altLang="zh-CN" sz="2000" dirty="0" smtClean="0"/>
              <a:t>Anaconda</a:t>
            </a:r>
            <a:r>
              <a:rPr lang="en-US" altLang="zh-CN" sz="2000" dirty="0" smtClean="0">
                <a:solidFill>
                  <a:srgbClr val="FF0000"/>
                </a:solidFill>
              </a:rPr>
              <a:t>3</a:t>
            </a:r>
            <a:r>
              <a:rPr lang="en-US" altLang="zh-CN" sz="2000" dirty="0" smtClean="0"/>
              <a:t>-5.0.0-Windows-x86_64.exe</a:t>
            </a:r>
            <a:r>
              <a:rPr lang="zh-CN" altLang="en-US" sz="2000" dirty="0"/>
              <a:t> </a:t>
            </a:r>
            <a:r>
              <a:rPr lang="en-US" altLang="zh-CN" sz="2000" dirty="0" smtClean="0"/>
              <a:t>(python3.6.2)</a:t>
            </a:r>
            <a:r>
              <a:rPr lang="zh-CN" altLang="en-US" sz="2000" dirty="0" smtClean="0"/>
              <a:t>，并</a:t>
            </a:r>
            <a:r>
              <a:rPr lang="zh-CN" altLang="en-US" sz="2000" dirty="0"/>
              <a:t>安装。版本要对，不能安装最新版，否则难以安装</a:t>
            </a:r>
            <a:r>
              <a:rPr lang="en-US" altLang="zh-CN" sz="2000" dirty="0" err="1"/>
              <a:t>dlib</a:t>
            </a:r>
            <a:r>
              <a:rPr lang="zh-CN" altLang="en-US" sz="2000" dirty="0" smtClean="0"/>
              <a:t>库</a:t>
            </a:r>
            <a:r>
              <a:rPr lang="en-US" altLang="zh-CN" sz="2000" dirty="0" smtClean="0"/>
              <a:t>(64</a:t>
            </a:r>
            <a:r>
              <a:rPr lang="zh-CN" altLang="en-US" sz="2000" dirty="0"/>
              <a:t>位</a:t>
            </a:r>
            <a:r>
              <a:rPr lang="zh-CN" altLang="en-US" sz="2000" dirty="0" smtClean="0"/>
              <a:t>的</a:t>
            </a:r>
            <a:r>
              <a:rPr lang="en-US" altLang="zh-CN" sz="2000" dirty="0" smtClean="0"/>
              <a:t>windows</a:t>
            </a:r>
            <a:r>
              <a:rPr lang="zh-CN" altLang="en-US" sz="2000" dirty="0" smtClean="0"/>
              <a:t>系统</a:t>
            </a:r>
            <a:r>
              <a:rPr lang="en-US" altLang="zh-CN" sz="2000" dirty="0" smtClean="0"/>
              <a:t>)</a:t>
            </a:r>
            <a:r>
              <a:rPr lang="zh-CN" altLang="en-US" sz="2000" dirty="0" smtClean="0"/>
              <a:t>。</a:t>
            </a:r>
            <a:endParaRPr lang="en-US" altLang="zh-CN" sz="2000" dirty="0" smtClean="0"/>
          </a:p>
          <a:p>
            <a:pPr>
              <a:buFont typeface="Wingdings" pitchFamily="2" charset="2"/>
              <a:buChar char="l"/>
              <a:defRPr/>
            </a:pPr>
            <a:r>
              <a:rPr lang="zh-CN" altLang="en-US" sz="2000" dirty="0" smtClean="0"/>
              <a:t>让</a:t>
            </a:r>
            <a:r>
              <a:rPr lang="en-US" altLang="zh-CN" sz="2000" dirty="0" smtClean="0"/>
              <a:t>pip</a:t>
            </a:r>
            <a:r>
              <a:rPr lang="zh-CN" altLang="en-US" sz="2000" dirty="0" smtClean="0"/>
              <a:t>安装包的时候使用清华镜像</a:t>
            </a:r>
            <a:r>
              <a:rPr lang="en-US" altLang="zh-CN" sz="2000" dirty="0" smtClean="0"/>
              <a:t>(</a:t>
            </a:r>
            <a:r>
              <a:rPr lang="zh-CN" altLang="en-US" sz="2000" dirty="0" smtClean="0"/>
              <a:t>速度会快很多</a:t>
            </a:r>
            <a:r>
              <a:rPr lang="en-US" altLang="zh-CN" sz="2000" dirty="0" smtClean="0"/>
              <a:t>)</a:t>
            </a:r>
            <a:r>
              <a:rPr lang="zh-CN" altLang="en-US" sz="2000" dirty="0" smtClean="0"/>
              <a:t>：</a:t>
            </a:r>
            <a:r>
              <a:rPr lang="en-US" altLang="zh-CN" sz="2000" dirty="0"/>
              <a:t> W</a:t>
            </a:r>
            <a:r>
              <a:rPr lang="en-US" altLang="zh-CN" sz="2000" dirty="0" smtClean="0"/>
              <a:t>indows</a:t>
            </a:r>
            <a:r>
              <a:rPr lang="zh-CN" altLang="en-US" sz="2000" dirty="0"/>
              <a:t>下</a:t>
            </a:r>
            <a:r>
              <a:rPr lang="zh-CN" altLang="en-US" sz="2000" dirty="0" smtClean="0"/>
              <a:t>，在</a:t>
            </a:r>
            <a:r>
              <a:rPr lang="en-US" altLang="zh-CN" sz="2000" dirty="0"/>
              <a:t>user</a:t>
            </a:r>
            <a:r>
              <a:rPr lang="zh-CN" altLang="en-US" sz="2000" dirty="0"/>
              <a:t>目录中创建一个</a:t>
            </a:r>
            <a:r>
              <a:rPr lang="en-US" altLang="zh-CN" sz="2000" dirty="0"/>
              <a:t>pip</a:t>
            </a:r>
            <a:r>
              <a:rPr lang="zh-CN" altLang="en-US" sz="2000" dirty="0"/>
              <a:t>目录，再新建文件</a:t>
            </a:r>
            <a:r>
              <a:rPr lang="en-US" altLang="zh-CN" sz="2000" dirty="0"/>
              <a:t>pip.ini</a:t>
            </a:r>
            <a:r>
              <a:rPr lang="zh-CN" altLang="en-US" sz="2000" dirty="0" smtClean="0"/>
              <a:t>。</a:t>
            </a:r>
            <a:endParaRPr lang="en-US" altLang="zh-CN" sz="2000" dirty="0" smtClean="0"/>
          </a:p>
          <a:p>
            <a:pPr>
              <a:buFont typeface="Wingdings" pitchFamily="2" charset="2"/>
              <a:buChar char="l"/>
              <a:defRPr/>
            </a:pPr>
            <a:r>
              <a:rPr lang="zh-CN" altLang="en-US" sz="2000" dirty="0" smtClean="0"/>
              <a:t>即 </a:t>
            </a:r>
            <a:r>
              <a:rPr lang="en-US" altLang="zh-CN" sz="2000" dirty="0" smtClean="0"/>
              <a:t>C</a:t>
            </a:r>
            <a:r>
              <a:rPr lang="en-US" altLang="zh-CN" sz="2000" dirty="0"/>
              <a:t>:\</a:t>
            </a:r>
            <a:r>
              <a:rPr lang="en-US" altLang="zh-CN" sz="2000" dirty="0" smtClean="0"/>
              <a:t>Users\Administrator\pip\pip.ini </a:t>
            </a:r>
            <a:r>
              <a:rPr lang="zh-CN" altLang="en-US" sz="2000" dirty="0" smtClean="0"/>
              <a:t>的文件内容如下：</a:t>
            </a:r>
            <a:endParaRPr lang="en-US" altLang="zh-CN" sz="2000" dirty="0" smtClean="0"/>
          </a:p>
          <a:p>
            <a:pPr marL="800100" lvl="2" indent="0">
              <a:buNone/>
              <a:defRPr/>
            </a:pPr>
            <a:r>
              <a:rPr lang="zh-CN" altLang="en-US" sz="2000" dirty="0" smtClean="0"/>
              <a:t> </a:t>
            </a:r>
            <a:r>
              <a:rPr lang="en-US" altLang="zh-CN" sz="1800" dirty="0" smtClean="0"/>
              <a:t>[</a:t>
            </a:r>
            <a:r>
              <a:rPr lang="en-US" altLang="zh-CN" sz="1800" dirty="0"/>
              <a:t>global]</a:t>
            </a:r>
          </a:p>
          <a:p>
            <a:pPr marL="857250" lvl="2" indent="0">
              <a:buNone/>
              <a:defRPr/>
            </a:pPr>
            <a:r>
              <a:rPr lang="en-US" altLang="zh-CN" sz="1800" dirty="0"/>
              <a:t>index-</a:t>
            </a:r>
            <a:r>
              <a:rPr lang="en-US" altLang="zh-CN" sz="1800" dirty="0" err="1"/>
              <a:t>url</a:t>
            </a:r>
            <a:r>
              <a:rPr lang="en-US" altLang="zh-CN" sz="1800" dirty="0"/>
              <a:t> = https://pypi.tuna.tsinghua.edu.cn/simple</a:t>
            </a:r>
          </a:p>
          <a:p>
            <a:pPr marL="857250" lvl="2" indent="0">
              <a:buNone/>
              <a:defRPr/>
            </a:pPr>
            <a:r>
              <a:rPr lang="en-US" altLang="zh-CN" sz="1800" dirty="0"/>
              <a:t>[install]</a:t>
            </a:r>
          </a:p>
          <a:p>
            <a:pPr marL="857250" lvl="2" indent="0">
              <a:buNone/>
              <a:defRPr/>
            </a:pPr>
            <a:r>
              <a:rPr lang="en-US" altLang="zh-CN" sz="1800" dirty="0"/>
              <a:t>trusted-host=mirrors.aliyun.com</a:t>
            </a:r>
            <a:endParaRPr lang="en-US" altLang="zh-CN"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H="1">
            <a:off x="2123728" y="1428750"/>
            <a:ext cx="19397" cy="4664546"/>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76375" y="21431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6" name="AutoShape 12">
            <a:hlinkClick r:id="" action="ppaction://noaction" highlightClick="1"/>
          </p:cNvPr>
          <p:cNvSpPr>
            <a:spLocks noChangeArrowheads="1"/>
          </p:cNvSpPr>
          <p:nvPr/>
        </p:nvSpPr>
        <p:spPr bwMode="auto">
          <a:xfrm>
            <a:off x="2844800" y="400526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b="1" dirty="0">
                <a:solidFill>
                  <a:srgbClr val="FEFFFF"/>
                </a:solidFill>
                <a:latin typeface="微软雅黑" pitchFamily="34" charset="-122"/>
                <a:ea typeface="微软雅黑" pitchFamily="34" charset="-122"/>
                <a:sym typeface="微软雅黑" pitchFamily="34" charset="-122"/>
              </a:rPr>
              <a:t> </a:t>
            </a:r>
            <a:r>
              <a:rPr lang="en-US" altLang="zh-CN" sz="1800" dirty="0">
                <a:latin typeface="微软雅黑" pitchFamily="34" charset="-122"/>
                <a:ea typeface="微软雅黑" pitchFamily="34" charset="-122"/>
                <a:sym typeface="微软雅黑" pitchFamily="34" charset="-122"/>
              </a:rPr>
              <a:t>Python </a:t>
            </a:r>
            <a:r>
              <a:rPr lang="zh-CN" altLang="en-US" sz="1800" dirty="0">
                <a:latin typeface="微软雅黑" pitchFamily="34" charset="-122"/>
                <a:ea typeface="微软雅黑" pitchFamily="34" charset="-122"/>
                <a:sym typeface="微软雅黑" pitchFamily="34" charset="-122"/>
              </a:rPr>
              <a:t>开发环境的搭建</a:t>
            </a:r>
          </a:p>
        </p:txBody>
      </p:sp>
      <p:sp>
        <p:nvSpPr>
          <p:cNvPr id="7" name="Oval 13">
            <a:hlinkClick r:id="" action="ppaction://noaction" highlightClick="1"/>
          </p:cNvPr>
          <p:cNvSpPr>
            <a:spLocks noChangeArrowheads="1"/>
          </p:cNvSpPr>
          <p:nvPr/>
        </p:nvSpPr>
        <p:spPr bwMode="auto">
          <a:xfrm>
            <a:off x="1855788" y="400526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8" name="Oval 15">
            <a:hlinkClick r:id="" action="ppaction://noaction" highlightClick="1"/>
          </p:cNvPr>
          <p:cNvSpPr>
            <a:spLocks noChangeArrowheads="1"/>
          </p:cNvSpPr>
          <p:nvPr/>
        </p:nvSpPr>
        <p:spPr bwMode="auto">
          <a:xfrm>
            <a:off x="1855788" y="1860521"/>
            <a:ext cx="623887"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smtClean="0">
                <a:solidFill>
                  <a:schemeClr val="bg1"/>
                </a:solidFill>
                <a:latin typeface="微软雅黑" pitchFamily="34" charset="-122"/>
                <a:ea typeface="微软雅黑" pitchFamily="34" charset="-122"/>
              </a:rPr>
              <a:t>1</a:t>
            </a:r>
          </a:p>
        </p:txBody>
      </p:sp>
      <p:sp>
        <p:nvSpPr>
          <p:cNvPr id="9" name="AutoShape 17">
            <a:hlinkClick r:id="" action="ppaction://noaction" highlightClick="1"/>
          </p:cNvPr>
          <p:cNvSpPr>
            <a:spLocks noChangeArrowheads="1"/>
          </p:cNvSpPr>
          <p:nvPr/>
        </p:nvSpPr>
        <p:spPr bwMode="auto">
          <a:xfrm>
            <a:off x="2844800" y="1860521"/>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smtClean="0">
                <a:solidFill>
                  <a:schemeClr val="bg1"/>
                </a:solidFill>
                <a:latin typeface="微软雅黑" pitchFamily="34" charset="-122"/>
                <a:ea typeface="微软雅黑" pitchFamily="34" charset="-122"/>
              </a:rPr>
              <a:t>为什么要学</a:t>
            </a:r>
            <a:r>
              <a:rPr lang="en-US" altLang="zh-CN" sz="1800" dirty="0" smtClean="0">
                <a:solidFill>
                  <a:schemeClr val="bg1"/>
                </a:solidFill>
                <a:latin typeface="微软雅黑" pitchFamily="34" charset="-122"/>
                <a:ea typeface="微软雅黑" pitchFamily="34" charset="-122"/>
              </a:rPr>
              <a:t>Python</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2844800" y="29241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smtClean="0">
                <a:latin typeface="微软雅黑" pitchFamily="34" charset="-122"/>
                <a:ea typeface="微软雅黑" pitchFamily="34" charset="-122"/>
                <a:sym typeface="微软雅黑" pitchFamily="34" charset="-122"/>
              </a:rPr>
              <a:t>数据挖掘简介</a:t>
            </a:r>
            <a:endParaRPr lang="zh-CN" altLang="en-US" sz="1800"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1855788" y="2924175"/>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2" name="标题 13"/>
          <p:cNvSpPr>
            <a:spLocks noGrp="1"/>
          </p:cNvSpPr>
          <p:nvPr>
            <p:ph type="title"/>
          </p:nvPr>
        </p:nvSpPr>
        <p:spPr>
          <a:xfrm>
            <a:off x="323850" y="153988"/>
            <a:ext cx="8135938" cy="431800"/>
          </a:xfrm>
        </p:spPr>
        <p:txBody>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2833857" y="4972050"/>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b="1" dirty="0">
                <a:solidFill>
                  <a:srgbClr val="FEFFFF"/>
                </a:solidFill>
                <a:latin typeface="微软雅黑" pitchFamily="34" charset="-122"/>
                <a:ea typeface="微软雅黑" pitchFamily="34" charset="-122"/>
                <a:sym typeface="微软雅黑" pitchFamily="34" charset="-122"/>
              </a:rPr>
              <a:t> </a:t>
            </a:r>
            <a:r>
              <a:rPr lang="en-US" altLang="zh-CN" sz="1800" dirty="0">
                <a:latin typeface="微软雅黑" pitchFamily="34" charset="-122"/>
                <a:ea typeface="微软雅黑" pitchFamily="34" charset="-122"/>
                <a:sym typeface="微软雅黑" pitchFamily="34" charset="-122"/>
              </a:rPr>
              <a:t>Python </a:t>
            </a:r>
            <a:r>
              <a:rPr lang="zh-CN" altLang="en-US" sz="1800" dirty="0" smtClean="0">
                <a:latin typeface="微软雅黑" pitchFamily="34" charset="-122"/>
                <a:ea typeface="微软雅黑" pitchFamily="34" charset="-122"/>
                <a:sym typeface="微软雅黑" pitchFamily="34" charset="-122"/>
              </a:rPr>
              <a:t>开发实例</a:t>
            </a:r>
            <a:endParaRPr lang="zh-CN" altLang="en-US" sz="1800" dirty="0">
              <a:latin typeface="微软雅黑" pitchFamily="34" charset="-122"/>
              <a:ea typeface="微软雅黑" pitchFamily="34" charset="-122"/>
              <a:sym typeface="微软雅黑" pitchFamily="34" charset="-122"/>
            </a:endParaRPr>
          </a:p>
        </p:txBody>
      </p:sp>
      <p:sp>
        <p:nvSpPr>
          <p:cNvPr id="14" name="Oval 13">
            <a:hlinkClick r:id="" action="ppaction://noaction" highlightClick="1"/>
          </p:cNvPr>
          <p:cNvSpPr>
            <a:spLocks noChangeArrowheads="1"/>
          </p:cNvSpPr>
          <p:nvPr/>
        </p:nvSpPr>
        <p:spPr bwMode="auto">
          <a:xfrm>
            <a:off x="1844845" y="4972050"/>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smtClean="0">
                <a:solidFill>
                  <a:srgbClr val="000000"/>
                </a:solidFill>
                <a:latin typeface="微软雅黑" pitchFamily="34" charset="-122"/>
                <a:ea typeface="微软雅黑" pitchFamily="34" charset="-122"/>
              </a:rPr>
              <a:t>4</a:t>
            </a:r>
            <a:endParaRPr lang="en-US" altLang="zh-CN" sz="1800" dirty="0">
              <a:solidFill>
                <a:srgbClr val="00000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179388" y="774700"/>
            <a:ext cx="8547100" cy="1646188"/>
          </a:xfrm>
        </p:spPr>
        <p:txBody>
          <a:bodyPr/>
          <a:lstStyle/>
          <a:p>
            <a:pPr>
              <a:buFont typeface="Wingdings" pitchFamily="2" charset="2"/>
              <a:buChar char="l"/>
            </a:pPr>
            <a:r>
              <a:rPr lang="zh-CN" altLang="en-US" sz="2000" dirty="0" smtClean="0"/>
              <a:t>安装</a:t>
            </a:r>
            <a:r>
              <a:rPr lang="en-US" altLang="zh-CN" sz="2000" dirty="0" smtClean="0"/>
              <a:t>Linux</a:t>
            </a:r>
            <a:r>
              <a:rPr lang="zh-CN" altLang="en-US" sz="2000" dirty="0" smtClean="0"/>
              <a:t>，可以使用 </a:t>
            </a:r>
            <a:r>
              <a:rPr lang="en-US" altLang="zh-CN" sz="2000" dirty="0" smtClean="0">
                <a:hlinkClick r:id="rId2"/>
              </a:rPr>
              <a:t>Windows10</a:t>
            </a:r>
            <a:r>
              <a:rPr lang="zh-CN" altLang="en-US" sz="2000" dirty="0" smtClean="0">
                <a:hlinkClick r:id="rId2"/>
              </a:rPr>
              <a:t>自带的</a:t>
            </a:r>
            <a:r>
              <a:rPr lang="en-US" altLang="zh-CN" sz="2000" dirty="0" smtClean="0">
                <a:hlinkClick r:id="rId2"/>
              </a:rPr>
              <a:t>Linux</a:t>
            </a:r>
            <a:r>
              <a:rPr lang="zh-CN" altLang="en-US" sz="2000" dirty="0" smtClean="0">
                <a:hlinkClick r:id="rId2"/>
              </a:rPr>
              <a:t>子系统</a:t>
            </a:r>
            <a:r>
              <a:rPr lang="zh-CN" altLang="en-US" sz="2000" dirty="0" smtClean="0"/>
              <a:t>。</a:t>
            </a:r>
            <a:endParaRPr lang="en-US" altLang="zh-CN" sz="2000" dirty="0" smtClean="0"/>
          </a:p>
          <a:p>
            <a:pPr>
              <a:buFont typeface="Wingdings" pitchFamily="2" charset="2"/>
              <a:buChar char="l"/>
            </a:pPr>
            <a:r>
              <a:rPr lang="zh-CN" altLang="en-US" sz="2000" dirty="0" smtClean="0"/>
              <a:t>申请云主机，预装</a:t>
            </a:r>
            <a:r>
              <a:rPr lang="en-US" altLang="zh-CN" sz="2000" dirty="0" smtClean="0"/>
              <a:t>Linux</a:t>
            </a:r>
            <a:r>
              <a:rPr lang="zh-CN" altLang="en-US" sz="2000" dirty="0" smtClean="0"/>
              <a:t>，推荐使用腾讯云学生优惠套餐： </a:t>
            </a:r>
            <a:endParaRPr lang="en-US" altLang="zh-CN" sz="2000" dirty="0" smtClean="0"/>
          </a:p>
          <a:p>
            <a:pPr marL="0" indent="0" algn="ctr">
              <a:buNone/>
            </a:pPr>
            <a:r>
              <a:rPr lang="en-US" altLang="zh-CN" sz="2000" dirty="0" smtClean="0">
                <a:hlinkClick r:id="rId3"/>
              </a:rPr>
              <a:t>https</a:t>
            </a:r>
            <a:r>
              <a:rPr lang="en-US" altLang="zh-CN" sz="2000" dirty="0">
                <a:hlinkClick r:id="rId3"/>
              </a:rPr>
              <a:t>://</a:t>
            </a:r>
            <a:r>
              <a:rPr lang="en-US" altLang="zh-CN" sz="2000" dirty="0" smtClean="0">
                <a:hlinkClick r:id="rId3"/>
              </a:rPr>
              <a:t>cloud.tencent.com/act/campus</a:t>
            </a:r>
            <a:r>
              <a:rPr lang="en-US" altLang="zh-CN" sz="2000" dirty="0" smtClean="0"/>
              <a:t> </a:t>
            </a:r>
          </a:p>
        </p:txBody>
      </p:sp>
      <p:sp>
        <p:nvSpPr>
          <p:cNvPr id="36867" name="标题 1"/>
          <p:cNvSpPr>
            <a:spLocks noGrp="1"/>
          </p:cNvSpPr>
          <p:nvPr>
            <p:ph type="title"/>
          </p:nvPr>
        </p:nvSpPr>
        <p:spPr>
          <a:xfrm>
            <a:off x="358775" y="188913"/>
            <a:ext cx="8316913" cy="431800"/>
          </a:xfrm>
        </p:spPr>
        <p:txBody>
          <a:bodyPr/>
          <a:lstStyle/>
          <a:p>
            <a:r>
              <a:rPr lang="en-US" altLang="zh-CN" dirty="0" smtClean="0">
                <a:latin typeface="微软雅黑" panose="020B0503020204020204" pitchFamily="34" charset="-122"/>
              </a:rPr>
              <a:t>Linux</a:t>
            </a:r>
            <a:r>
              <a:rPr lang="zh-CN" altLang="en-US" dirty="0" smtClean="0">
                <a:latin typeface="微软雅黑" panose="020B0503020204020204" pitchFamily="34" charset="-122"/>
              </a:rPr>
              <a:t>的</a:t>
            </a:r>
            <a:r>
              <a:rPr lang="zh-CN" altLang="zh-CN" dirty="0" smtClean="0">
                <a:latin typeface="微软雅黑" panose="020B0503020204020204" pitchFamily="34" charset="-122"/>
              </a:rPr>
              <a:t>安装</a:t>
            </a:r>
            <a:endParaRPr lang="zh-CN" altLang="en-US" dirty="0" smtClean="0">
              <a:latin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11558" y="2780928"/>
            <a:ext cx="8611346" cy="2918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calcmode="lin" valueType="num">
                                      <p:cBhvr additive="base">
                                        <p:cTn id="7" dur="500" fill="hold"/>
                                        <p:tgtEl>
                                          <p:spTgt spid="3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 calcmode="lin" valueType="num">
                                      <p:cBhvr additive="base">
                                        <p:cTn id="13" dur="500" fill="hold"/>
                                        <p:tgtEl>
                                          <p:spTgt spid="3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6">
                                            <p:txEl>
                                              <p:pRg st="2" end="2"/>
                                            </p:txEl>
                                          </p:spTgt>
                                        </p:tgtEl>
                                        <p:attrNameLst>
                                          <p:attrName>style.visibility</p:attrName>
                                        </p:attrNameLst>
                                      </p:cBhvr>
                                      <p:to>
                                        <p:strVal val="visible"/>
                                      </p:to>
                                    </p:set>
                                    <p:anim calcmode="lin" valueType="num">
                                      <p:cBhvr additive="base">
                                        <p:cTn id="19" dur="500" fill="hold"/>
                                        <p:tgtEl>
                                          <p:spTgt spid="368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774700"/>
            <a:ext cx="8618538" cy="566068"/>
          </a:xfrm>
        </p:spPr>
        <p:txBody>
          <a:bodyPr/>
          <a:lstStyle/>
          <a:p>
            <a:pPr>
              <a:buFont typeface="Wingdings" pitchFamily="2" charset="2"/>
              <a:buChar char="l"/>
            </a:pPr>
            <a:r>
              <a:rPr lang="zh-CN" altLang="en-US" sz="2000" dirty="0" smtClean="0">
                <a:hlinkClick r:id="rId2"/>
              </a:rPr>
              <a:t>下载</a:t>
            </a:r>
            <a:r>
              <a:rPr lang="en-US" altLang="zh-CN" sz="2000" dirty="0" err="1" smtClean="0">
                <a:hlinkClick r:id="rId2"/>
              </a:rPr>
              <a:t>Xshell</a:t>
            </a:r>
            <a:r>
              <a:rPr lang="zh-CN" altLang="en-US" sz="2000" dirty="0" smtClean="0"/>
              <a:t>，</a:t>
            </a:r>
            <a:r>
              <a:rPr lang="en-US" altLang="zh-CN" sz="2000" dirty="0" smtClean="0"/>
              <a:t>Windows</a:t>
            </a:r>
            <a:r>
              <a:rPr lang="zh-CN" altLang="en-US" sz="2000" dirty="0" smtClean="0"/>
              <a:t>通过</a:t>
            </a:r>
            <a:r>
              <a:rPr lang="en-US" altLang="zh-CN" sz="2000" dirty="0" smtClean="0"/>
              <a:t>SSH</a:t>
            </a:r>
            <a:r>
              <a:rPr lang="zh-CN" altLang="en-US" sz="2000" dirty="0" smtClean="0"/>
              <a:t>协议连接</a:t>
            </a:r>
            <a:r>
              <a:rPr lang="en-US" altLang="zh-CN" sz="2000" dirty="0" smtClean="0"/>
              <a:t>Linux</a:t>
            </a:r>
            <a:r>
              <a:rPr lang="zh-CN" altLang="en-US" sz="2000" dirty="0" smtClean="0"/>
              <a:t>主机，远程控制。</a:t>
            </a:r>
          </a:p>
        </p:txBody>
      </p:sp>
      <p:sp>
        <p:nvSpPr>
          <p:cNvPr id="37892" name="标题 1"/>
          <p:cNvSpPr>
            <a:spLocks noGrp="1"/>
          </p:cNvSpPr>
          <p:nvPr>
            <p:ph type="title"/>
          </p:nvPr>
        </p:nvSpPr>
        <p:spPr>
          <a:xfrm>
            <a:off x="358775" y="188913"/>
            <a:ext cx="8316913" cy="431800"/>
          </a:xfrm>
        </p:spPr>
        <p:txBody>
          <a:bodyPr/>
          <a:lstStyle/>
          <a:p>
            <a:r>
              <a:rPr lang="zh-CN" altLang="en-US" dirty="0" smtClean="0">
                <a:latin typeface="微软雅黑" panose="020B0503020204020204" pitchFamily="34" charset="-122"/>
              </a:rPr>
              <a:t>远程控制</a:t>
            </a:r>
            <a:r>
              <a:rPr lang="en-US" altLang="zh-CN" dirty="0" smtClean="0">
                <a:latin typeface="微软雅黑" panose="020B0503020204020204" pitchFamily="34" charset="-122"/>
              </a:rPr>
              <a:t>Linux</a:t>
            </a:r>
            <a:endParaRPr lang="zh-CN" altLang="en-US" dirty="0" smtClean="0">
              <a:latin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861744" y="1340768"/>
            <a:ext cx="7110950" cy="5169681"/>
          </a:xfrm>
          <a:prstGeom prst="rect">
            <a:avLst/>
          </a:prstGeom>
        </p:spPr>
      </p:pic>
    </p:spTree>
    <p:extLst>
      <p:ext uri="{BB962C8B-B14F-4D97-AF65-F5344CB8AC3E}">
        <p14:creationId xmlns:p14="http://schemas.microsoft.com/office/powerpoint/2010/main" val="173215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774700"/>
            <a:ext cx="8618538" cy="494060"/>
          </a:xfrm>
        </p:spPr>
        <p:txBody>
          <a:bodyPr/>
          <a:lstStyle/>
          <a:p>
            <a:pPr>
              <a:buFont typeface="Wingdings" pitchFamily="2" charset="2"/>
              <a:buChar char="l"/>
            </a:pPr>
            <a:r>
              <a:rPr lang="zh-CN" altLang="en-US" sz="2000" dirty="0" smtClean="0">
                <a:hlinkClick r:id="rId2"/>
              </a:rPr>
              <a:t>下载</a:t>
            </a:r>
            <a:r>
              <a:rPr lang="en-US" altLang="zh-CN" sz="2000" dirty="0" err="1" smtClean="0">
                <a:hlinkClick r:id="rId2"/>
              </a:rPr>
              <a:t>WinSCP</a:t>
            </a:r>
            <a:r>
              <a:rPr lang="zh-CN" altLang="en-US" sz="2000" dirty="0" smtClean="0"/>
              <a:t>，</a:t>
            </a:r>
            <a:r>
              <a:rPr lang="en-US" altLang="zh-CN" sz="2000" dirty="0" smtClean="0"/>
              <a:t>Windows</a:t>
            </a:r>
            <a:r>
              <a:rPr lang="zh-CN" altLang="en-US" sz="2000" dirty="0" smtClean="0"/>
              <a:t>向</a:t>
            </a:r>
            <a:r>
              <a:rPr lang="en-US" altLang="zh-CN" sz="2000" dirty="0" smtClean="0"/>
              <a:t>Linux</a:t>
            </a:r>
            <a:r>
              <a:rPr lang="zh-CN" altLang="en-US" sz="2000" dirty="0" smtClean="0"/>
              <a:t>传输文件，通过</a:t>
            </a:r>
            <a:r>
              <a:rPr lang="en-US" altLang="zh-CN" sz="2000" dirty="0" smtClean="0"/>
              <a:t>SSH</a:t>
            </a:r>
            <a:r>
              <a:rPr lang="zh-CN" altLang="en-US" sz="2000" dirty="0" smtClean="0"/>
              <a:t>协议。</a:t>
            </a:r>
            <a:endParaRPr lang="en-US" altLang="zh-CN" sz="2000" dirty="0" smtClean="0"/>
          </a:p>
        </p:txBody>
      </p:sp>
      <p:sp>
        <p:nvSpPr>
          <p:cNvPr id="37892" name="标题 1"/>
          <p:cNvSpPr>
            <a:spLocks noGrp="1"/>
          </p:cNvSpPr>
          <p:nvPr>
            <p:ph type="title"/>
          </p:nvPr>
        </p:nvSpPr>
        <p:spPr>
          <a:xfrm>
            <a:off x="358775" y="188913"/>
            <a:ext cx="8316913" cy="431800"/>
          </a:xfrm>
        </p:spPr>
        <p:txBody>
          <a:bodyPr/>
          <a:lstStyle/>
          <a:p>
            <a:r>
              <a:rPr lang="zh-CN" altLang="en-US" smtClean="0">
                <a:latin typeface="微软雅黑" panose="020B0503020204020204" pitchFamily="34" charset="-122"/>
              </a:rPr>
              <a:t>向远程</a:t>
            </a:r>
            <a:r>
              <a:rPr lang="en-US" altLang="zh-CN" dirty="0" smtClean="0">
                <a:latin typeface="微软雅黑" panose="020B0503020204020204" pitchFamily="34" charset="-122"/>
              </a:rPr>
              <a:t>Linux</a:t>
            </a:r>
            <a:r>
              <a:rPr lang="zh-CN" altLang="en-US" dirty="0" smtClean="0">
                <a:latin typeface="微软雅黑" panose="020B0503020204020204" pitchFamily="34" charset="-122"/>
              </a:rPr>
              <a:t>主机传输文件</a:t>
            </a:r>
          </a:p>
        </p:txBody>
      </p:sp>
      <p:pic>
        <p:nvPicPr>
          <p:cNvPr id="2" name="图片 1"/>
          <p:cNvPicPr>
            <a:picLocks noChangeAspect="1"/>
          </p:cNvPicPr>
          <p:nvPr/>
        </p:nvPicPr>
        <p:blipFill>
          <a:blip r:embed="rId3"/>
          <a:stretch>
            <a:fillRect/>
          </a:stretch>
        </p:blipFill>
        <p:spPr>
          <a:xfrm>
            <a:off x="438522" y="1340768"/>
            <a:ext cx="8237934" cy="52887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179388" y="774700"/>
            <a:ext cx="8569325" cy="5750644"/>
          </a:xfrm>
        </p:spPr>
        <p:txBody>
          <a:bodyPr/>
          <a:lstStyle/>
          <a:p>
            <a:pPr>
              <a:lnSpc>
                <a:spcPts val="3200"/>
              </a:lnSpc>
              <a:buFont typeface="Wingdings" pitchFamily="2" charset="2"/>
              <a:buChar char="l"/>
            </a:pPr>
            <a:r>
              <a:rPr lang="zh-CN" altLang="en-US" sz="2000" dirty="0" smtClean="0"/>
              <a:t>下载并安装</a:t>
            </a:r>
            <a:r>
              <a:rPr lang="en-US" altLang="zh-CN" sz="2000" dirty="0"/>
              <a:t>Anaconda3.6.2 (Anaconda3-5.0.0-Linux-x86_64.sh)</a:t>
            </a:r>
            <a:r>
              <a:rPr lang="zh-CN" altLang="en-US" sz="2000" dirty="0"/>
              <a:t>：</a:t>
            </a:r>
          </a:p>
          <a:p>
            <a:pPr lvl="1">
              <a:lnSpc>
                <a:spcPts val="3200"/>
              </a:lnSpc>
              <a:buFont typeface="Wingdings" panose="05000000000000000000" pitchFamily="2" charset="2"/>
              <a:buChar char="n"/>
            </a:pPr>
            <a:r>
              <a:rPr lang="en-US" altLang="zh-CN" sz="1600" dirty="0" err="1" smtClean="0"/>
              <a:t>wget</a:t>
            </a:r>
            <a:r>
              <a:rPr lang="en-US" altLang="zh-CN" sz="1600" dirty="0" smtClean="0"/>
              <a:t> </a:t>
            </a:r>
            <a:r>
              <a:rPr lang="en-US" altLang="zh-CN" sz="1600" dirty="0"/>
              <a:t>-c https://mirrors.tuna.tsinghua.edu.cn/anaconda/archive/Anaconda3-5.0.0-Linux-x86_64.sh</a:t>
            </a:r>
          </a:p>
          <a:p>
            <a:pPr lvl="1">
              <a:lnSpc>
                <a:spcPts val="3200"/>
              </a:lnSpc>
              <a:buFont typeface="Wingdings" panose="05000000000000000000" pitchFamily="2" charset="2"/>
              <a:buChar char="n"/>
            </a:pPr>
            <a:r>
              <a:rPr lang="en-US" altLang="zh-CN" sz="1800" dirty="0" err="1" smtClean="0"/>
              <a:t>sh</a:t>
            </a:r>
            <a:r>
              <a:rPr lang="en-US" altLang="zh-CN" sz="1800" dirty="0" smtClean="0"/>
              <a:t> Anaconda3-5.0.0-Linux-x86_64.sh</a:t>
            </a:r>
          </a:p>
          <a:p>
            <a:pPr>
              <a:lnSpc>
                <a:spcPts val="3200"/>
              </a:lnSpc>
              <a:buFont typeface="Wingdings" pitchFamily="2" charset="2"/>
              <a:buChar char="l"/>
            </a:pPr>
            <a:r>
              <a:rPr lang="zh-CN" altLang="en-US" dirty="0"/>
              <a:t>更改默认的</a:t>
            </a:r>
            <a:r>
              <a:rPr lang="en-US" altLang="zh-CN" dirty="0"/>
              <a:t>python</a:t>
            </a:r>
            <a:r>
              <a:rPr lang="zh-CN" altLang="en-US" dirty="0"/>
              <a:t>环境为 </a:t>
            </a:r>
            <a:r>
              <a:rPr lang="en-US" altLang="zh-CN" dirty="0" smtClean="0"/>
              <a:t>Anaconda3</a:t>
            </a:r>
            <a:r>
              <a:rPr lang="zh-CN" altLang="en-US" dirty="0" smtClean="0"/>
              <a:t>的安装目录（设安装在</a:t>
            </a:r>
            <a:r>
              <a:rPr lang="en-US" altLang="zh-CN" dirty="0" smtClean="0"/>
              <a:t>/root/</a:t>
            </a:r>
            <a:r>
              <a:rPr lang="en-US" altLang="zh-CN" dirty="0"/>
              <a:t>anaconda3</a:t>
            </a:r>
            <a:r>
              <a:rPr lang="zh-CN" altLang="en-US" dirty="0" smtClean="0"/>
              <a:t>下）：</a:t>
            </a:r>
            <a:endParaRPr lang="zh-CN" altLang="en-US" dirty="0"/>
          </a:p>
          <a:p>
            <a:pPr lvl="1">
              <a:lnSpc>
                <a:spcPts val="3200"/>
              </a:lnSpc>
              <a:buFont typeface="Wingdings" panose="05000000000000000000" pitchFamily="2" charset="2"/>
              <a:buChar char="n"/>
            </a:pPr>
            <a:r>
              <a:rPr lang="en-US" altLang="zh-CN" dirty="0"/>
              <a:t>alias python=/</a:t>
            </a:r>
            <a:r>
              <a:rPr lang="en-US" altLang="zh-CN" dirty="0" smtClean="0"/>
              <a:t>root/anaconda3/bin/python</a:t>
            </a:r>
            <a:endParaRPr lang="en-US" altLang="zh-CN" dirty="0"/>
          </a:p>
          <a:p>
            <a:pPr>
              <a:lnSpc>
                <a:spcPts val="3200"/>
              </a:lnSpc>
              <a:buFont typeface="Wingdings" pitchFamily="2" charset="2"/>
              <a:buChar char="l"/>
            </a:pPr>
            <a:r>
              <a:rPr lang="zh-CN" altLang="en-US" dirty="0" smtClean="0"/>
              <a:t>验证</a:t>
            </a:r>
            <a:r>
              <a:rPr lang="zh-CN" altLang="en-US" dirty="0"/>
              <a:t>版本</a:t>
            </a:r>
            <a:r>
              <a:rPr lang="zh-CN" altLang="en-US" dirty="0" smtClean="0"/>
              <a:t>：</a:t>
            </a:r>
            <a:r>
              <a:rPr lang="en-US" altLang="zh-CN" dirty="0" smtClean="0"/>
              <a:t>python </a:t>
            </a:r>
            <a:r>
              <a:rPr lang="en-US" altLang="zh-CN" dirty="0"/>
              <a:t>-V</a:t>
            </a:r>
            <a:endParaRPr lang="zh-CN" altLang="zh-CN" dirty="0" smtClean="0"/>
          </a:p>
          <a:p>
            <a:pPr>
              <a:buFont typeface="Wingdings" panose="05000000000000000000" pitchFamily="2" charset="2"/>
              <a:buChar char="l"/>
            </a:pPr>
            <a:r>
              <a:rPr lang="zh-CN" altLang="en-US" dirty="0" smtClean="0"/>
              <a:t>重定向</a:t>
            </a:r>
            <a:r>
              <a:rPr lang="en-US" altLang="zh-CN" dirty="0" smtClean="0"/>
              <a:t>pip</a:t>
            </a:r>
            <a:r>
              <a:rPr lang="zh-CN" altLang="en-US" dirty="0" smtClean="0"/>
              <a:t>命令为</a:t>
            </a:r>
            <a:r>
              <a:rPr lang="en-US" altLang="zh-CN" dirty="0" smtClean="0"/>
              <a:t>anaconda</a:t>
            </a:r>
            <a:r>
              <a:rPr lang="zh-CN" altLang="en-US" dirty="0" smtClean="0"/>
              <a:t>下的</a:t>
            </a:r>
            <a:r>
              <a:rPr lang="en-US" altLang="zh-CN" dirty="0" smtClean="0"/>
              <a:t>pip</a:t>
            </a:r>
            <a:r>
              <a:rPr lang="zh-CN" altLang="en-US" dirty="0" smtClean="0"/>
              <a:t>，建立</a:t>
            </a:r>
            <a:r>
              <a:rPr lang="zh-CN" altLang="en-US" dirty="0"/>
              <a:t>软连接：</a:t>
            </a:r>
          </a:p>
          <a:p>
            <a:pPr lvl="1">
              <a:buFont typeface="Wingdings" panose="05000000000000000000" pitchFamily="2" charset="2"/>
              <a:buChar char="n"/>
            </a:pPr>
            <a:r>
              <a:rPr lang="en-US" altLang="zh-CN" dirty="0" err="1"/>
              <a:t>rm</a:t>
            </a:r>
            <a:r>
              <a:rPr lang="en-US" altLang="zh-CN" dirty="0"/>
              <a:t> -f /</a:t>
            </a:r>
            <a:r>
              <a:rPr lang="en-US" altLang="zh-CN" dirty="0" err="1"/>
              <a:t>usr</a:t>
            </a:r>
            <a:r>
              <a:rPr lang="en-US" altLang="zh-CN" dirty="0"/>
              <a:t>/bin/pip</a:t>
            </a:r>
          </a:p>
          <a:p>
            <a:pPr lvl="1">
              <a:buFont typeface="Wingdings" panose="05000000000000000000" pitchFamily="2" charset="2"/>
              <a:buChar char="n"/>
            </a:pPr>
            <a:r>
              <a:rPr lang="en-US" altLang="zh-CN" dirty="0" err="1"/>
              <a:t>ln</a:t>
            </a:r>
            <a:r>
              <a:rPr lang="en-US" altLang="zh-CN" dirty="0"/>
              <a:t> -s /root/anaconda3/bin/pip /</a:t>
            </a:r>
            <a:r>
              <a:rPr lang="en-US" altLang="zh-CN" dirty="0" err="1"/>
              <a:t>usr</a:t>
            </a:r>
            <a:r>
              <a:rPr lang="en-US" altLang="zh-CN" dirty="0"/>
              <a:t>/bin/pip</a:t>
            </a:r>
            <a:endParaRPr lang="zh-CN" altLang="zh-CN" dirty="0" smtClean="0"/>
          </a:p>
          <a:p>
            <a:pPr>
              <a:buFont typeface="Wingdings" panose="05000000000000000000" pitchFamily="2" charset="2"/>
              <a:buChar char="l"/>
            </a:pPr>
            <a:r>
              <a:rPr lang="zh-CN" altLang="en-US" dirty="0"/>
              <a:t>验证版本：</a:t>
            </a:r>
            <a:r>
              <a:rPr lang="en-US" altLang="zh-CN" dirty="0" smtClean="0"/>
              <a:t>pip </a:t>
            </a:r>
            <a:r>
              <a:rPr lang="en-US" altLang="zh-CN" dirty="0"/>
              <a:t>-</a:t>
            </a:r>
            <a:r>
              <a:rPr lang="en-US" altLang="zh-CN" dirty="0" smtClean="0"/>
              <a:t>V</a:t>
            </a:r>
            <a:endParaRPr lang="zh-CN" altLang="zh-CN" dirty="0"/>
          </a:p>
        </p:txBody>
      </p:sp>
      <p:sp>
        <p:nvSpPr>
          <p:cNvPr id="38915" name="标题 1"/>
          <p:cNvSpPr>
            <a:spLocks noGrp="1"/>
          </p:cNvSpPr>
          <p:nvPr>
            <p:ph type="title"/>
          </p:nvPr>
        </p:nvSpPr>
        <p:spPr>
          <a:xfrm>
            <a:off x="358775" y="188913"/>
            <a:ext cx="8316913" cy="431800"/>
          </a:xfrm>
        </p:spPr>
        <p:txBody>
          <a:bodyPr/>
          <a:lstStyle/>
          <a:p>
            <a:r>
              <a:rPr lang="en-US" altLang="zh-CN" smtClean="0">
                <a:latin typeface="微软雅黑" panose="020B0503020204020204" pitchFamily="34" charset="-122"/>
              </a:rPr>
              <a:t>Linux</a:t>
            </a:r>
            <a:r>
              <a:rPr lang="zh-CN" altLang="zh-CN" smtClean="0">
                <a:latin typeface="微软雅黑" panose="020B0503020204020204" pitchFamily="34" charset="-122"/>
              </a:rPr>
              <a:t>下安装</a:t>
            </a:r>
            <a:r>
              <a:rPr lang="en-US" altLang="zh-CN" smtClean="0">
                <a:latin typeface="微软雅黑" panose="020B0503020204020204" pitchFamily="34" charset="-122"/>
              </a:rPr>
              <a:t>Python</a:t>
            </a:r>
            <a:endParaRPr lang="zh-CN" altLang="en-US" smtClean="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calcmode="lin" valueType="num">
                                      <p:cBhvr additive="base">
                                        <p:cTn id="7" dur="500" fill="hold"/>
                                        <p:tgtEl>
                                          <p:spTgt spid="389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anim calcmode="lin" valueType="num">
                                      <p:cBhvr additive="base">
                                        <p:cTn id="11" dur="500" fill="hold"/>
                                        <p:tgtEl>
                                          <p:spTgt spid="3891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891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anim calcmode="lin" valueType="num">
                                      <p:cBhvr additive="base">
                                        <p:cTn id="15" dur="500" fill="hold"/>
                                        <p:tgtEl>
                                          <p:spTgt spid="3891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89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8914">
                                            <p:txEl>
                                              <p:pRg st="3" end="3"/>
                                            </p:txEl>
                                          </p:spTgt>
                                        </p:tgtEl>
                                        <p:attrNameLst>
                                          <p:attrName>style.visibility</p:attrName>
                                        </p:attrNameLst>
                                      </p:cBhvr>
                                      <p:to>
                                        <p:strVal val="visible"/>
                                      </p:to>
                                    </p:set>
                                    <p:anim calcmode="lin" valueType="num">
                                      <p:cBhvr additive="base">
                                        <p:cTn id="21" dur="500" fill="hold"/>
                                        <p:tgtEl>
                                          <p:spTgt spid="3891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891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8914">
                                            <p:txEl>
                                              <p:pRg st="4" end="4"/>
                                            </p:txEl>
                                          </p:spTgt>
                                        </p:tgtEl>
                                        <p:attrNameLst>
                                          <p:attrName>style.visibility</p:attrName>
                                        </p:attrNameLst>
                                      </p:cBhvr>
                                      <p:to>
                                        <p:strVal val="visible"/>
                                      </p:to>
                                    </p:set>
                                    <p:anim calcmode="lin" valueType="num">
                                      <p:cBhvr additive="base">
                                        <p:cTn id="25" dur="500" fill="hold"/>
                                        <p:tgtEl>
                                          <p:spTgt spid="3891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4">
                                            <p:txEl>
                                              <p:pRg st="5" end="5"/>
                                            </p:txEl>
                                          </p:spTgt>
                                        </p:tgtEl>
                                        <p:attrNameLst>
                                          <p:attrName>style.visibility</p:attrName>
                                        </p:attrNameLst>
                                      </p:cBhvr>
                                      <p:to>
                                        <p:strVal val="visible"/>
                                      </p:to>
                                    </p:set>
                                    <p:anim calcmode="lin" valueType="num">
                                      <p:cBhvr additive="base">
                                        <p:cTn id="31" dur="500" fill="hold"/>
                                        <p:tgtEl>
                                          <p:spTgt spid="3891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14">
                                            <p:txEl>
                                              <p:pRg st="6" end="6"/>
                                            </p:txEl>
                                          </p:spTgt>
                                        </p:tgtEl>
                                        <p:attrNameLst>
                                          <p:attrName>style.visibility</p:attrName>
                                        </p:attrNameLst>
                                      </p:cBhvr>
                                      <p:to>
                                        <p:strVal val="visible"/>
                                      </p:to>
                                    </p:set>
                                    <p:anim calcmode="lin" valueType="num">
                                      <p:cBhvr additive="base">
                                        <p:cTn id="37" dur="500" fill="hold"/>
                                        <p:tgtEl>
                                          <p:spTgt spid="3891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4">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8914">
                                            <p:txEl>
                                              <p:pRg st="7" end="7"/>
                                            </p:txEl>
                                          </p:spTgt>
                                        </p:tgtEl>
                                        <p:attrNameLst>
                                          <p:attrName>style.visibility</p:attrName>
                                        </p:attrNameLst>
                                      </p:cBhvr>
                                      <p:to>
                                        <p:strVal val="visible"/>
                                      </p:to>
                                    </p:set>
                                    <p:anim calcmode="lin" valueType="num">
                                      <p:cBhvr additive="base">
                                        <p:cTn id="41" dur="500" fill="hold"/>
                                        <p:tgtEl>
                                          <p:spTgt spid="38914">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8914">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8914">
                                            <p:txEl>
                                              <p:pRg st="8" end="8"/>
                                            </p:txEl>
                                          </p:spTgt>
                                        </p:tgtEl>
                                        <p:attrNameLst>
                                          <p:attrName>style.visibility</p:attrName>
                                        </p:attrNameLst>
                                      </p:cBhvr>
                                      <p:to>
                                        <p:strVal val="visible"/>
                                      </p:to>
                                    </p:set>
                                    <p:anim calcmode="lin" valueType="num">
                                      <p:cBhvr additive="base">
                                        <p:cTn id="45" dur="500" fill="hold"/>
                                        <p:tgtEl>
                                          <p:spTgt spid="38914">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891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8914">
                                            <p:txEl>
                                              <p:pRg st="9" end="9"/>
                                            </p:txEl>
                                          </p:spTgt>
                                        </p:tgtEl>
                                        <p:attrNameLst>
                                          <p:attrName>style.visibility</p:attrName>
                                        </p:attrNameLst>
                                      </p:cBhvr>
                                      <p:to>
                                        <p:strVal val="visible"/>
                                      </p:to>
                                    </p:set>
                                    <p:anim calcmode="lin" valueType="num">
                                      <p:cBhvr additive="base">
                                        <p:cTn id="51" dur="500" fill="hold"/>
                                        <p:tgtEl>
                                          <p:spTgt spid="38914">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891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143125" y="1428750"/>
            <a:ext cx="52611" cy="4880570"/>
          </a:xfrm>
          <a:prstGeom prst="line">
            <a:avLst/>
          </a:prstGeom>
          <a:ln/>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76375" y="21431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p:cNvPr>
          <p:cNvSpPr>
            <a:spLocks noChangeArrowheads="1"/>
          </p:cNvSpPr>
          <p:nvPr/>
        </p:nvSpPr>
        <p:spPr bwMode="auto">
          <a:xfrm>
            <a:off x="1855788" y="1860550"/>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solidFill>
                  <a:srgbClr val="000000"/>
                </a:solidFill>
                <a:latin typeface="微软雅黑" pitchFamily="34" charset="-122"/>
                <a:ea typeface="微软雅黑" pitchFamily="34" charset="-122"/>
              </a:rPr>
              <a:t>1</a:t>
            </a:r>
          </a:p>
        </p:txBody>
      </p:sp>
      <p:sp>
        <p:nvSpPr>
          <p:cNvPr id="9" name="AutoShape 17">
            <a:hlinkClick r:id="" action="ppaction://noaction" highlightClick="1"/>
          </p:cNvPr>
          <p:cNvSpPr>
            <a:spLocks noChangeArrowheads="1"/>
          </p:cNvSpPr>
          <p:nvPr/>
        </p:nvSpPr>
        <p:spPr bwMode="auto">
          <a:xfrm>
            <a:off x="2844800" y="186055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smtClean="0">
                <a:latin typeface="微软雅黑" pitchFamily="34" charset="-122"/>
                <a:ea typeface="微软雅黑" pitchFamily="34" charset="-122"/>
                <a:sym typeface="微软雅黑" pitchFamily="34" charset="-122"/>
              </a:rPr>
              <a:t>为什么要学</a:t>
            </a:r>
            <a:r>
              <a:rPr lang="en-US" altLang="zh-CN" sz="1800" dirty="0" smtClean="0">
                <a:latin typeface="微软雅黑" pitchFamily="34" charset="-122"/>
                <a:ea typeface="微软雅黑" pitchFamily="34" charset="-122"/>
                <a:sym typeface="微软雅黑" pitchFamily="34" charset="-122"/>
              </a:rPr>
              <a:t>Python</a:t>
            </a:r>
            <a:endParaRPr lang="zh-CN" altLang="en-US" sz="1800" dirty="0">
              <a:latin typeface="微软雅黑" pitchFamily="34" charset="-122"/>
              <a:ea typeface="微软雅黑" pitchFamily="34" charset="-122"/>
            </a:endParaRPr>
          </a:p>
        </p:txBody>
      </p:sp>
      <p:sp>
        <p:nvSpPr>
          <p:cNvPr id="11" name="AutoShape 12">
            <a:hlinkClick r:id="" action="ppaction://noaction" highlightClick="1"/>
          </p:cNvPr>
          <p:cNvSpPr>
            <a:spLocks noChangeArrowheads="1"/>
          </p:cNvSpPr>
          <p:nvPr/>
        </p:nvSpPr>
        <p:spPr bwMode="auto">
          <a:xfrm>
            <a:off x="2844800" y="29241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smtClean="0">
                <a:latin typeface="微软雅黑" pitchFamily="34" charset="-122"/>
                <a:ea typeface="微软雅黑" pitchFamily="34" charset="-122"/>
                <a:sym typeface="微软雅黑" pitchFamily="34" charset="-122"/>
              </a:rPr>
              <a:t>数据挖掘简介</a:t>
            </a:r>
            <a:endParaRPr lang="zh-CN" altLang="en-US" sz="1800" dirty="0">
              <a:latin typeface="微软雅黑" pitchFamily="34" charset="-122"/>
              <a:ea typeface="微软雅黑" pitchFamily="34" charset="-122"/>
            </a:endParaRPr>
          </a:p>
        </p:txBody>
      </p:sp>
      <p:sp>
        <p:nvSpPr>
          <p:cNvPr id="12" name="Oval 13">
            <a:hlinkClick r:id="" action="ppaction://noaction" highlightClick="1"/>
          </p:cNvPr>
          <p:cNvSpPr>
            <a:spLocks noChangeArrowheads="1"/>
          </p:cNvSpPr>
          <p:nvPr/>
        </p:nvSpPr>
        <p:spPr bwMode="auto">
          <a:xfrm>
            <a:off x="1855788" y="2924175"/>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0734" name="标题 13"/>
          <p:cNvSpPr>
            <a:spLocks noGrp="1"/>
          </p:cNvSpPr>
          <p:nvPr>
            <p:ph type="title"/>
          </p:nvPr>
        </p:nvSpPr>
        <p:spPr>
          <a:xfrm>
            <a:off x="323850" y="153988"/>
            <a:ext cx="8135938" cy="431800"/>
          </a:xfrm>
        </p:spPr>
        <p:txBody>
          <a:bodyPr/>
          <a:lstStyle/>
          <a:p>
            <a:r>
              <a:rPr lang="zh-CN" altLang="en-US" smtClean="0"/>
              <a:t>目录</a:t>
            </a:r>
          </a:p>
        </p:txBody>
      </p:sp>
      <p:sp>
        <p:nvSpPr>
          <p:cNvPr id="13" name="AutoShape 12">
            <a:hlinkClick r:id="" action="ppaction://noaction" highlightClick="1"/>
          </p:cNvPr>
          <p:cNvSpPr>
            <a:spLocks noChangeArrowheads="1"/>
          </p:cNvSpPr>
          <p:nvPr/>
        </p:nvSpPr>
        <p:spPr bwMode="auto">
          <a:xfrm>
            <a:off x="2858646" y="4997449"/>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solidFill>
                  <a:schemeClr val="bg1"/>
                </a:solidFill>
                <a:latin typeface="微软雅黑" pitchFamily="34" charset="-122"/>
                <a:ea typeface="微软雅黑" pitchFamily="34" charset="-122"/>
                <a:sym typeface="微软雅黑" pitchFamily="34" charset="-122"/>
              </a:rPr>
              <a:t> </a:t>
            </a:r>
            <a:r>
              <a:rPr lang="en-US" altLang="zh-CN" sz="1800" dirty="0" smtClean="0">
                <a:solidFill>
                  <a:schemeClr val="bg1"/>
                </a:solidFill>
                <a:latin typeface="微软雅黑" pitchFamily="34" charset="-122"/>
                <a:ea typeface="微软雅黑" pitchFamily="34" charset="-122"/>
                <a:sym typeface="微软雅黑" pitchFamily="34" charset="-122"/>
              </a:rPr>
              <a:t>Python</a:t>
            </a:r>
            <a:r>
              <a:rPr lang="zh-CN" altLang="en-US" sz="1800" dirty="0" smtClean="0">
                <a:solidFill>
                  <a:schemeClr val="bg1"/>
                </a:solidFill>
                <a:latin typeface="微软雅黑" pitchFamily="34" charset="-122"/>
                <a:ea typeface="微软雅黑" pitchFamily="34" charset="-122"/>
                <a:sym typeface="微软雅黑" pitchFamily="34" charset="-122"/>
              </a:rPr>
              <a:t>开发实例</a:t>
            </a:r>
            <a:endParaRPr lang="zh-CN" altLang="en-US" sz="1800" dirty="0">
              <a:solidFill>
                <a:schemeClr val="bg1"/>
              </a:solidFill>
              <a:latin typeface="微软雅黑" pitchFamily="34" charset="-122"/>
              <a:ea typeface="微软雅黑" pitchFamily="34" charset="-122"/>
              <a:sym typeface="微软雅黑" pitchFamily="34" charset="-122"/>
            </a:endParaRPr>
          </a:p>
        </p:txBody>
      </p:sp>
      <p:sp>
        <p:nvSpPr>
          <p:cNvPr id="14" name="Oval 13">
            <a:hlinkClick r:id="" action="ppaction://noaction" highlightClick="1"/>
          </p:cNvPr>
          <p:cNvSpPr>
            <a:spLocks noChangeArrowheads="1"/>
          </p:cNvSpPr>
          <p:nvPr/>
        </p:nvSpPr>
        <p:spPr bwMode="auto">
          <a:xfrm>
            <a:off x="1869634" y="4997449"/>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smtClean="0">
                <a:solidFill>
                  <a:schemeClr val="bg1"/>
                </a:solidFill>
                <a:latin typeface="微软雅黑" pitchFamily="34" charset="-122"/>
                <a:ea typeface="微软雅黑" pitchFamily="34" charset="-122"/>
              </a:rPr>
              <a:t>4</a:t>
            </a:r>
            <a:endParaRPr lang="en-US" altLang="zh-CN" sz="1800" dirty="0">
              <a:solidFill>
                <a:schemeClr val="bg1"/>
              </a:solidFill>
              <a:latin typeface="微软雅黑" pitchFamily="34" charset="-122"/>
              <a:ea typeface="微软雅黑" pitchFamily="34" charset="-122"/>
            </a:endParaRPr>
          </a:p>
        </p:txBody>
      </p:sp>
      <p:sp>
        <p:nvSpPr>
          <p:cNvPr id="15" name="AutoShape 12">
            <a:hlinkClick r:id="" action="ppaction://noaction" highlightClick="1"/>
          </p:cNvPr>
          <p:cNvSpPr>
            <a:spLocks noChangeArrowheads="1"/>
          </p:cNvSpPr>
          <p:nvPr/>
        </p:nvSpPr>
        <p:spPr bwMode="auto">
          <a:xfrm>
            <a:off x="2858646" y="3933056"/>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smtClean="0">
                <a:latin typeface="微软雅黑" pitchFamily="34" charset="-122"/>
                <a:ea typeface="微软雅黑" pitchFamily="34" charset="-122"/>
                <a:sym typeface="微软雅黑" pitchFamily="34" charset="-122"/>
              </a:rPr>
              <a:t>Python</a:t>
            </a:r>
            <a:r>
              <a:rPr lang="zh-CN" altLang="en-US" sz="1800" dirty="0" smtClean="0">
                <a:latin typeface="微软雅黑" pitchFamily="34" charset="-122"/>
                <a:ea typeface="微软雅黑" pitchFamily="34" charset="-122"/>
                <a:sym typeface="微软雅黑" pitchFamily="34" charset="-122"/>
              </a:rPr>
              <a:t>开发</a:t>
            </a:r>
            <a:r>
              <a:rPr lang="zh-CN" altLang="en-US" sz="1800" dirty="0">
                <a:latin typeface="微软雅黑" pitchFamily="34" charset="-122"/>
                <a:ea typeface="微软雅黑" pitchFamily="34" charset="-122"/>
                <a:sym typeface="微软雅黑" pitchFamily="34" charset="-122"/>
              </a:rPr>
              <a:t>环境的搭建</a:t>
            </a:r>
          </a:p>
        </p:txBody>
      </p:sp>
      <p:sp>
        <p:nvSpPr>
          <p:cNvPr id="16" name="Oval 13">
            <a:hlinkClick r:id="" action="ppaction://noaction" highlightClick="1"/>
          </p:cNvPr>
          <p:cNvSpPr>
            <a:spLocks noChangeArrowheads="1"/>
          </p:cNvSpPr>
          <p:nvPr/>
        </p:nvSpPr>
        <p:spPr bwMode="auto">
          <a:xfrm>
            <a:off x="1869634" y="3933056"/>
            <a:ext cx="623887"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smtClean="0">
                <a:solidFill>
                  <a:srgbClr val="000000"/>
                </a:solidFill>
                <a:latin typeface="微软雅黑" pitchFamily="34" charset="-122"/>
                <a:ea typeface="微软雅黑" pitchFamily="34" charset="-122"/>
              </a:rPr>
              <a:t>3</a:t>
            </a:r>
            <a:endParaRPr lang="en-US" altLang="zh-CN" sz="18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7131931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4.1 Python</a:t>
            </a:r>
            <a:r>
              <a:rPr lang="zh-CN" altLang="en-US" dirty="0" smtClean="0">
                <a:latin typeface="微软雅黑" panose="020B0503020204020204" pitchFamily="34" charset="-122"/>
              </a:rPr>
              <a:t>爬虫</a:t>
            </a:r>
          </a:p>
        </p:txBody>
      </p:sp>
      <p:sp>
        <p:nvSpPr>
          <p:cNvPr id="45059" name="内容占位符 2"/>
          <p:cNvSpPr>
            <a:spLocks noGrp="1"/>
          </p:cNvSpPr>
          <p:nvPr>
            <p:ph idx="1"/>
          </p:nvPr>
        </p:nvSpPr>
        <p:spPr>
          <a:xfrm>
            <a:off x="179388" y="692150"/>
            <a:ext cx="8640762" cy="504602"/>
          </a:xfrm>
        </p:spPr>
        <p:txBody>
          <a:bodyPr/>
          <a:lstStyle/>
          <a:p>
            <a:pPr>
              <a:lnSpc>
                <a:spcPct val="150000"/>
              </a:lnSpc>
              <a:buFont typeface="Wingdings" pitchFamily="2" charset="2"/>
              <a:buChar char="l"/>
            </a:pPr>
            <a:r>
              <a:rPr lang="zh-CN" altLang="en-US" sz="2000" dirty="0" smtClean="0"/>
              <a:t>抓取</a:t>
            </a:r>
            <a:r>
              <a:rPr lang="zh-CN" altLang="en-US" sz="2000" dirty="0" smtClean="0">
                <a:hlinkClick r:id="rId2"/>
              </a:rPr>
              <a:t>博客园</a:t>
            </a:r>
            <a:r>
              <a:rPr lang="zh-CN" altLang="en-US" sz="2000" dirty="0" smtClean="0"/>
              <a:t>某一领域的帖子</a:t>
            </a:r>
            <a:endParaRPr lang="zh-CN" altLang="zh-CN" sz="2000" dirty="0" smtClean="0"/>
          </a:p>
        </p:txBody>
      </p:sp>
      <p:pic>
        <p:nvPicPr>
          <p:cNvPr id="4" name="图片 3"/>
          <p:cNvPicPr>
            <a:picLocks noChangeAspect="1"/>
          </p:cNvPicPr>
          <p:nvPr/>
        </p:nvPicPr>
        <p:blipFill>
          <a:blip r:embed="rId3"/>
          <a:stretch>
            <a:fillRect/>
          </a:stretch>
        </p:blipFill>
        <p:spPr>
          <a:xfrm>
            <a:off x="338940" y="1303114"/>
            <a:ext cx="8297632" cy="5322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4.1 Python</a:t>
            </a:r>
            <a:r>
              <a:rPr lang="zh-CN" altLang="en-US" dirty="0" smtClean="0">
                <a:latin typeface="微软雅黑" panose="020B0503020204020204" pitchFamily="34" charset="-122"/>
              </a:rPr>
              <a:t>爬虫</a:t>
            </a:r>
          </a:p>
        </p:txBody>
      </p:sp>
      <p:sp>
        <p:nvSpPr>
          <p:cNvPr id="45059" name="内容占位符 2"/>
          <p:cNvSpPr>
            <a:spLocks noGrp="1"/>
          </p:cNvSpPr>
          <p:nvPr>
            <p:ph idx="1"/>
          </p:nvPr>
        </p:nvSpPr>
        <p:spPr>
          <a:xfrm>
            <a:off x="179388" y="692150"/>
            <a:ext cx="8640762" cy="504602"/>
          </a:xfrm>
        </p:spPr>
        <p:txBody>
          <a:bodyPr/>
          <a:lstStyle/>
          <a:p>
            <a:pPr>
              <a:buFont typeface="Wingdings" pitchFamily="2" charset="2"/>
              <a:buChar char="l"/>
            </a:pPr>
            <a:r>
              <a:rPr lang="zh-CN" altLang="en-US" sz="2000" dirty="0"/>
              <a:t>分析</a:t>
            </a:r>
            <a:r>
              <a:rPr lang="en-US" altLang="zh-CN" sz="2000" dirty="0"/>
              <a:t>HTML</a:t>
            </a:r>
            <a:r>
              <a:rPr lang="zh-CN" altLang="en-US" sz="2000" dirty="0"/>
              <a:t>代码：浏览器</a:t>
            </a:r>
            <a:r>
              <a:rPr lang="en-US" altLang="zh-CN" sz="2000" dirty="0"/>
              <a:t>-&gt;</a:t>
            </a:r>
            <a:r>
              <a:rPr lang="zh-CN" altLang="en-US" sz="2000" dirty="0"/>
              <a:t>右键</a:t>
            </a:r>
            <a:r>
              <a:rPr lang="en-US" altLang="zh-CN" sz="2000" dirty="0"/>
              <a:t>-&gt;</a:t>
            </a:r>
            <a:r>
              <a:rPr lang="zh-CN" altLang="en-US" sz="2000" dirty="0"/>
              <a:t>审查元素</a:t>
            </a:r>
            <a:endParaRPr lang="zh-CN" altLang="zh-CN" sz="2000" dirty="0"/>
          </a:p>
        </p:txBody>
      </p:sp>
      <p:pic>
        <p:nvPicPr>
          <p:cNvPr id="5" name="图片 4"/>
          <p:cNvPicPr>
            <a:picLocks noChangeAspect="1"/>
          </p:cNvPicPr>
          <p:nvPr/>
        </p:nvPicPr>
        <p:blipFill>
          <a:blip r:embed="rId2"/>
          <a:stretch>
            <a:fillRect/>
          </a:stretch>
        </p:blipFill>
        <p:spPr>
          <a:xfrm>
            <a:off x="186883" y="1303114"/>
            <a:ext cx="8784976" cy="4741205"/>
          </a:xfrm>
          <a:prstGeom prst="rect">
            <a:avLst/>
          </a:prstGeom>
        </p:spPr>
      </p:pic>
    </p:spTree>
    <p:extLst>
      <p:ext uri="{BB962C8B-B14F-4D97-AF65-F5344CB8AC3E}">
        <p14:creationId xmlns:p14="http://schemas.microsoft.com/office/powerpoint/2010/main" val="298789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4.1 Python</a:t>
            </a:r>
            <a:r>
              <a:rPr lang="zh-CN" altLang="en-US" dirty="0" smtClean="0">
                <a:latin typeface="微软雅黑" panose="020B0503020204020204" pitchFamily="34" charset="-122"/>
              </a:rPr>
              <a:t>爬虫</a:t>
            </a:r>
          </a:p>
        </p:txBody>
      </p:sp>
      <p:sp>
        <p:nvSpPr>
          <p:cNvPr id="45059" name="内容占位符 2"/>
          <p:cNvSpPr>
            <a:spLocks noGrp="1"/>
          </p:cNvSpPr>
          <p:nvPr>
            <p:ph idx="1"/>
          </p:nvPr>
        </p:nvSpPr>
        <p:spPr>
          <a:xfrm>
            <a:off x="179388" y="692150"/>
            <a:ext cx="8640762" cy="1512714"/>
          </a:xfrm>
        </p:spPr>
        <p:txBody>
          <a:bodyPr/>
          <a:lstStyle/>
          <a:p>
            <a:pPr>
              <a:buFont typeface="Wingdings" pitchFamily="2" charset="2"/>
              <a:buChar char="l"/>
            </a:pPr>
            <a:r>
              <a:rPr lang="en-US" altLang="zh-CN" sz="2000" dirty="0">
                <a:hlinkClick r:id="rId2"/>
              </a:rPr>
              <a:t>Beautiful Soup</a:t>
            </a:r>
            <a:r>
              <a:rPr lang="zh-CN" altLang="en-US" sz="2000" dirty="0"/>
              <a:t> 是一个可以从</a:t>
            </a:r>
            <a:r>
              <a:rPr lang="en-US" altLang="zh-CN" sz="2000" dirty="0"/>
              <a:t>HTML</a:t>
            </a:r>
            <a:r>
              <a:rPr lang="zh-CN" altLang="en-US" sz="2000" dirty="0"/>
              <a:t>或</a:t>
            </a:r>
            <a:r>
              <a:rPr lang="en-US" altLang="zh-CN" sz="2000" dirty="0"/>
              <a:t>XML</a:t>
            </a:r>
            <a:r>
              <a:rPr lang="zh-CN" altLang="en-US" sz="2000" dirty="0"/>
              <a:t>文件中提取数据的</a:t>
            </a:r>
            <a:r>
              <a:rPr lang="en-US" altLang="zh-CN" sz="2000" dirty="0"/>
              <a:t>Python</a:t>
            </a:r>
            <a:r>
              <a:rPr lang="zh-CN" altLang="en-US" sz="2000" dirty="0"/>
              <a:t>库</a:t>
            </a:r>
            <a:r>
              <a:rPr lang="en-US" altLang="zh-CN" sz="2000" dirty="0"/>
              <a:t>.</a:t>
            </a:r>
            <a:r>
              <a:rPr lang="zh-CN" altLang="en-US" sz="2000" dirty="0"/>
              <a:t>它能够通过你喜欢的转换器实现惯用的文档导航</a:t>
            </a:r>
            <a:r>
              <a:rPr lang="en-US" altLang="zh-CN" sz="2000" dirty="0"/>
              <a:t>,</a:t>
            </a:r>
            <a:r>
              <a:rPr lang="zh-CN" altLang="en-US" sz="2000" dirty="0"/>
              <a:t>查找</a:t>
            </a:r>
            <a:r>
              <a:rPr lang="en-US" altLang="zh-CN" sz="2000" dirty="0"/>
              <a:t>,</a:t>
            </a:r>
            <a:r>
              <a:rPr lang="zh-CN" altLang="en-US" sz="2000" dirty="0"/>
              <a:t>修改文档的方式</a:t>
            </a:r>
            <a:r>
              <a:rPr lang="en-US" altLang="zh-CN" sz="2000" dirty="0"/>
              <a:t>.Beautiful Soup</a:t>
            </a:r>
            <a:r>
              <a:rPr lang="zh-CN" altLang="en-US" sz="2000" dirty="0"/>
              <a:t>会帮你节省数小时甚至数天的工作时间</a:t>
            </a:r>
            <a:r>
              <a:rPr lang="en-US" altLang="zh-CN" sz="2000" dirty="0"/>
              <a:t>.</a:t>
            </a:r>
            <a:endParaRPr lang="zh-CN" altLang="zh-CN" sz="2000" dirty="0"/>
          </a:p>
        </p:txBody>
      </p:sp>
      <p:pic>
        <p:nvPicPr>
          <p:cNvPr id="2" name="图片 1"/>
          <p:cNvPicPr>
            <a:picLocks noChangeAspect="1"/>
          </p:cNvPicPr>
          <p:nvPr/>
        </p:nvPicPr>
        <p:blipFill>
          <a:blip r:embed="rId3"/>
          <a:stretch>
            <a:fillRect/>
          </a:stretch>
        </p:blipFill>
        <p:spPr>
          <a:xfrm>
            <a:off x="713636" y="2204864"/>
            <a:ext cx="7607190" cy="4561643"/>
          </a:xfrm>
          <a:prstGeom prst="rect">
            <a:avLst/>
          </a:prstGeom>
        </p:spPr>
      </p:pic>
    </p:spTree>
    <p:extLst>
      <p:ext uri="{BB962C8B-B14F-4D97-AF65-F5344CB8AC3E}">
        <p14:creationId xmlns:p14="http://schemas.microsoft.com/office/powerpoint/2010/main" val="75024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4.1 Python</a:t>
            </a:r>
            <a:r>
              <a:rPr lang="zh-CN" altLang="en-US" dirty="0" smtClean="0">
                <a:latin typeface="微软雅黑" panose="020B0503020204020204" pitchFamily="34" charset="-122"/>
              </a:rPr>
              <a:t>爬虫</a:t>
            </a:r>
          </a:p>
        </p:txBody>
      </p:sp>
      <p:sp>
        <p:nvSpPr>
          <p:cNvPr id="45059" name="内容占位符 2"/>
          <p:cNvSpPr>
            <a:spLocks noGrp="1"/>
          </p:cNvSpPr>
          <p:nvPr>
            <p:ph idx="1"/>
          </p:nvPr>
        </p:nvSpPr>
        <p:spPr>
          <a:xfrm>
            <a:off x="179388" y="692150"/>
            <a:ext cx="8640762" cy="504602"/>
          </a:xfrm>
        </p:spPr>
        <p:txBody>
          <a:bodyPr/>
          <a:lstStyle/>
          <a:p>
            <a:pPr>
              <a:buFont typeface="Wingdings" pitchFamily="2" charset="2"/>
              <a:buChar char="l"/>
            </a:pPr>
            <a:r>
              <a:rPr lang="en-US" altLang="zh-CN" sz="2000" dirty="0" smtClean="0"/>
              <a:t>Python</a:t>
            </a:r>
            <a:r>
              <a:rPr lang="zh-CN" altLang="en-US" sz="2000" dirty="0" smtClean="0"/>
              <a:t>爬虫代码解析</a:t>
            </a:r>
            <a:endParaRPr lang="zh-CN" altLang="zh-CN"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3417276655"/>
              </p:ext>
            </p:extLst>
          </p:nvPr>
        </p:nvGraphicFramePr>
        <p:xfrm>
          <a:off x="2987824" y="2708920"/>
          <a:ext cx="2472545" cy="1770360"/>
        </p:xfrm>
        <a:graphic>
          <a:graphicData uri="http://schemas.openxmlformats.org/presentationml/2006/ole">
            <mc:AlternateContent xmlns:mc="http://schemas.openxmlformats.org/markup-compatibility/2006">
              <mc:Choice xmlns:v="urn:schemas-microsoft-com:vml" Requires="v">
                <p:oleObj spid="_x0000_s68730" name="包装程序外壳对象" showAsIcon="1" r:id="rId3" imgW="922680" imgH="660960" progId="Package">
                  <p:embed/>
                </p:oleObj>
              </mc:Choice>
              <mc:Fallback>
                <p:oleObj name="包装程序外壳对象" showAsIcon="1" r:id="rId3" imgW="922680" imgH="660960" progId="Package">
                  <p:embed/>
                  <p:pic>
                    <p:nvPicPr>
                      <p:cNvPr id="0" name=""/>
                      <p:cNvPicPr/>
                      <p:nvPr/>
                    </p:nvPicPr>
                    <p:blipFill>
                      <a:blip r:embed="rId4"/>
                      <a:stretch>
                        <a:fillRect/>
                      </a:stretch>
                    </p:blipFill>
                    <p:spPr>
                      <a:xfrm>
                        <a:off x="2987824" y="2708920"/>
                        <a:ext cx="2472545" cy="1770360"/>
                      </a:xfrm>
                      <a:prstGeom prst="rect">
                        <a:avLst/>
                      </a:prstGeom>
                    </p:spPr>
                  </p:pic>
                </p:oleObj>
              </mc:Fallback>
            </mc:AlternateContent>
          </a:graphicData>
        </a:graphic>
      </p:graphicFrame>
    </p:spTree>
    <p:extLst>
      <p:ext uri="{BB962C8B-B14F-4D97-AF65-F5344CB8AC3E}">
        <p14:creationId xmlns:p14="http://schemas.microsoft.com/office/powerpoint/2010/main" val="2338175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4.2 </a:t>
            </a:r>
            <a:r>
              <a:rPr lang="en-US" altLang="zh-CN" dirty="0">
                <a:latin typeface="微软雅黑" panose="020B0503020204020204" pitchFamily="34" charset="-122"/>
              </a:rPr>
              <a:t>Python</a:t>
            </a:r>
            <a:r>
              <a:rPr lang="zh-CN" altLang="en-US" dirty="0" smtClean="0">
                <a:latin typeface="微软雅黑" panose="020B0503020204020204" pitchFamily="34" charset="-122"/>
              </a:rPr>
              <a:t> </a:t>
            </a:r>
            <a:r>
              <a:rPr lang="en-US" altLang="zh-CN" dirty="0" smtClean="0">
                <a:latin typeface="微软雅黑" panose="020B0503020204020204" pitchFamily="34" charset="-122"/>
              </a:rPr>
              <a:t>Web</a:t>
            </a:r>
            <a:r>
              <a:rPr lang="zh-CN" altLang="en-US" dirty="0" smtClean="0">
                <a:latin typeface="微软雅黑" panose="020B0503020204020204" pitchFamily="34" charset="-122"/>
              </a:rPr>
              <a:t>开发</a:t>
            </a:r>
          </a:p>
        </p:txBody>
      </p:sp>
      <p:sp>
        <p:nvSpPr>
          <p:cNvPr id="45059" name="内容占位符 2"/>
          <p:cNvSpPr>
            <a:spLocks noGrp="1"/>
          </p:cNvSpPr>
          <p:nvPr>
            <p:ph idx="1"/>
          </p:nvPr>
        </p:nvSpPr>
        <p:spPr>
          <a:xfrm>
            <a:off x="179388" y="692150"/>
            <a:ext cx="8857108" cy="2041388"/>
          </a:xfrm>
        </p:spPr>
        <p:txBody>
          <a:bodyPr/>
          <a:lstStyle/>
          <a:p>
            <a:pPr>
              <a:buFont typeface="Wingdings" pitchFamily="2" charset="2"/>
              <a:buChar char="l"/>
            </a:pPr>
            <a:r>
              <a:rPr lang="en-US" altLang="zh-CN" dirty="0" smtClean="0">
                <a:hlinkClick r:id="rId2"/>
              </a:rPr>
              <a:t>Python Web</a:t>
            </a:r>
            <a:r>
              <a:rPr lang="zh-CN" altLang="en-US" dirty="0" smtClean="0">
                <a:hlinkClick r:id="rId2"/>
              </a:rPr>
              <a:t>开发常用的框架</a:t>
            </a:r>
            <a:endParaRPr lang="en-US" altLang="zh-CN" dirty="0" smtClean="0"/>
          </a:p>
          <a:p>
            <a:pPr lvl="1">
              <a:buFont typeface="Wingdings" panose="05000000000000000000" pitchFamily="2" charset="2"/>
              <a:buChar char="n"/>
            </a:pPr>
            <a:r>
              <a:rPr lang="en-US" altLang="zh-CN" dirty="0" smtClean="0">
                <a:hlinkClick r:id="rId3"/>
              </a:rPr>
              <a:t>Flask</a:t>
            </a:r>
            <a:r>
              <a:rPr lang="zh-CN" altLang="en-US" dirty="0" smtClean="0"/>
              <a:t>，轻量级，有中文官方教程</a:t>
            </a:r>
            <a:endParaRPr lang="en-US" altLang="zh-CN" dirty="0" smtClean="0"/>
          </a:p>
          <a:p>
            <a:pPr lvl="1">
              <a:buFont typeface="Wingdings" panose="05000000000000000000" pitchFamily="2" charset="2"/>
              <a:buChar char="n"/>
            </a:pPr>
            <a:r>
              <a:rPr lang="en-US" altLang="zh-CN" dirty="0" err="1" smtClean="0">
                <a:hlinkClick r:id="rId4"/>
              </a:rPr>
              <a:t>Django</a:t>
            </a:r>
            <a:r>
              <a:rPr lang="en-US" altLang="zh-CN" dirty="0" smtClean="0"/>
              <a:t>, </a:t>
            </a:r>
            <a:r>
              <a:rPr lang="zh-CN" altLang="en-US" dirty="0" smtClean="0"/>
              <a:t>重量级，</a:t>
            </a:r>
            <a:r>
              <a:rPr lang="en-US" altLang="zh-CN" dirty="0"/>
              <a:t> MVC </a:t>
            </a:r>
            <a:r>
              <a:rPr lang="zh-CN" altLang="en-US" dirty="0"/>
              <a:t>模式（</a:t>
            </a:r>
            <a:r>
              <a:rPr lang="en-US" altLang="zh-CN" dirty="0"/>
              <a:t>Model-View-Controller</a:t>
            </a:r>
            <a:r>
              <a:rPr lang="zh-CN" altLang="en-US" dirty="0"/>
              <a:t>）</a:t>
            </a:r>
            <a:endParaRPr lang="en-US" altLang="zh-CN" dirty="0" smtClean="0"/>
          </a:p>
          <a:p>
            <a:pPr lvl="1">
              <a:buFont typeface="Wingdings" panose="05000000000000000000" pitchFamily="2" charset="2"/>
              <a:buChar char="n"/>
            </a:pPr>
            <a:r>
              <a:rPr lang="en-US" altLang="zh-CN" dirty="0" smtClean="0">
                <a:hlinkClick r:id="rId5"/>
              </a:rPr>
              <a:t>Tornado</a:t>
            </a:r>
            <a:r>
              <a:rPr lang="en-US" altLang="zh-CN" dirty="0" smtClean="0"/>
              <a:t>, </a:t>
            </a:r>
            <a:r>
              <a:rPr lang="zh-CN" altLang="en-US" dirty="0" smtClean="0"/>
              <a:t>支持异步处理</a:t>
            </a:r>
            <a:endParaRPr lang="en-US" altLang="zh-CN" dirty="0" smtClean="0"/>
          </a:p>
        </p:txBody>
      </p:sp>
      <p:pic>
        <p:nvPicPr>
          <p:cNvPr id="2" name="图片 1"/>
          <p:cNvPicPr>
            <a:picLocks noChangeAspect="1"/>
          </p:cNvPicPr>
          <p:nvPr/>
        </p:nvPicPr>
        <p:blipFill>
          <a:blip r:embed="rId6"/>
          <a:stretch>
            <a:fillRect/>
          </a:stretch>
        </p:blipFill>
        <p:spPr>
          <a:xfrm>
            <a:off x="2411759" y="3056823"/>
            <a:ext cx="3939881" cy="1653683"/>
          </a:xfrm>
          <a:prstGeom prst="rect">
            <a:avLst/>
          </a:prstGeom>
        </p:spPr>
      </p:pic>
      <p:pic>
        <p:nvPicPr>
          <p:cNvPr id="3" name="图片 2"/>
          <p:cNvPicPr>
            <a:picLocks noChangeAspect="1"/>
          </p:cNvPicPr>
          <p:nvPr/>
        </p:nvPicPr>
        <p:blipFill>
          <a:blip r:embed="rId7"/>
          <a:stretch>
            <a:fillRect/>
          </a:stretch>
        </p:blipFill>
        <p:spPr>
          <a:xfrm>
            <a:off x="4716016" y="5085184"/>
            <a:ext cx="2819644" cy="815411"/>
          </a:xfrm>
          <a:prstGeom prst="rect">
            <a:avLst/>
          </a:prstGeom>
        </p:spPr>
      </p:pic>
      <p:pic>
        <p:nvPicPr>
          <p:cNvPr id="4" name="图片 3"/>
          <p:cNvPicPr>
            <a:picLocks noChangeAspect="1"/>
          </p:cNvPicPr>
          <p:nvPr/>
        </p:nvPicPr>
        <p:blipFill>
          <a:blip r:embed="rId8"/>
          <a:stretch>
            <a:fillRect/>
          </a:stretch>
        </p:blipFill>
        <p:spPr>
          <a:xfrm>
            <a:off x="1379160" y="5085184"/>
            <a:ext cx="2065199" cy="906859"/>
          </a:xfrm>
          <a:prstGeom prst="rect">
            <a:avLst/>
          </a:prstGeom>
        </p:spPr>
      </p:pic>
    </p:spTree>
    <p:extLst>
      <p:ext uri="{BB962C8B-B14F-4D97-AF65-F5344CB8AC3E}">
        <p14:creationId xmlns:p14="http://schemas.microsoft.com/office/powerpoint/2010/main" val="350278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1. 2018</a:t>
            </a:r>
            <a:r>
              <a:rPr lang="zh-CN" altLang="en-US" dirty="0" smtClean="0"/>
              <a:t>年你为什么一定要学</a:t>
            </a:r>
            <a:r>
              <a:rPr lang="en-US" altLang="zh-CN" dirty="0" smtClean="0"/>
              <a:t>Python</a:t>
            </a:r>
            <a:endParaRPr lang="zh-CN" altLang="en-US" dirty="0"/>
          </a:p>
        </p:txBody>
      </p:sp>
      <p:sp>
        <p:nvSpPr>
          <p:cNvPr id="3" name="内容占位符 2"/>
          <p:cNvSpPr>
            <a:spLocks noGrp="1"/>
          </p:cNvSpPr>
          <p:nvPr>
            <p:ph idx="1"/>
          </p:nvPr>
        </p:nvSpPr>
        <p:spPr>
          <a:xfrm>
            <a:off x="395288" y="775245"/>
            <a:ext cx="8330701" cy="3517851"/>
          </a:xfrm>
        </p:spPr>
        <p:txBody>
          <a:bodyPr/>
          <a:lstStyle/>
          <a:p>
            <a:r>
              <a:rPr lang="en-US" altLang="zh-CN" dirty="0"/>
              <a:t>Python</a:t>
            </a:r>
            <a:r>
              <a:rPr lang="zh-CN" altLang="en-US" dirty="0"/>
              <a:t>在</a:t>
            </a:r>
            <a:r>
              <a:rPr lang="en-US" altLang="zh-CN" dirty="0"/>
              <a:t>2017</a:t>
            </a:r>
            <a:r>
              <a:rPr lang="zh-CN" altLang="en-US" dirty="0"/>
              <a:t>年世界脚本语言排行榜中排名第</a:t>
            </a:r>
            <a:r>
              <a:rPr lang="en-US" altLang="zh-CN" dirty="0" smtClean="0"/>
              <a:t>1</a:t>
            </a:r>
            <a:r>
              <a:rPr lang="zh-CN" altLang="en-US" dirty="0" smtClean="0"/>
              <a:t>。</a:t>
            </a:r>
            <a:endParaRPr lang="en-US" altLang="zh-CN" dirty="0" smtClean="0"/>
          </a:p>
          <a:p>
            <a:r>
              <a:rPr lang="en-US" altLang="zh-CN" dirty="0"/>
              <a:t>Python </a:t>
            </a:r>
            <a:r>
              <a:rPr lang="zh-CN" altLang="en-US" dirty="0"/>
              <a:t>可以做任何事情，无论是从入门级选手到专业级数据挖掘、科学计算、图像处理、人工智能，</a:t>
            </a:r>
            <a:r>
              <a:rPr lang="en-US" altLang="zh-CN" dirty="0"/>
              <a:t>Python </a:t>
            </a:r>
            <a:r>
              <a:rPr lang="zh-CN" altLang="en-US" dirty="0"/>
              <a:t>都可以</a:t>
            </a:r>
            <a:r>
              <a:rPr lang="zh-CN" altLang="en-US" dirty="0" smtClean="0"/>
              <a:t>胜任。</a:t>
            </a:r>
            <a:endParaRPr lang="en-US" altLang="zh-CN" dirty="0" smtClean="0"/>
          </a:p>
          <a:p>
            <a:r>
              <a:rPr lang="zh-CN" altLang="en-US" dirty="0" smtClean="0"/>
              <a:t>像</a:t>
            </a:r>
            <a:r>
              <a:rPr lang="en-US" altLang="zh-CN" dirty="0" err="1" smtClean="0"/>
              <a:t>Google,facebook,Yahoo,YueTube,NASA</a:t>
            </a:r>
            <a:r>
              <a:rPr lang="zh-CN" altLang="en-US" dirty="0"/>
              <a:t>，</a:t>
            </a:r>
            <a:r>
              <a:rPr lang="zh-CN" altLang="en-US" dirty="0" smtClean="0"/>
              <a:t>还有国内的豆瓣和</a:t>
            </a:r>
            <a:r>
              <a:rPr lang="zh-CN" altLang="en-US" dirty="0" smtClean="0">
                <a:hlinkClick r:id="rId2"/>
              </a:rPr>
              <a:t>人脸识别拍照点名</a:t>
            </a:r>
            <a:r>
              <a:rPr lang="zh-CN" altLang="en-US" dirty="0" smtClean="0"/>
              <a:t>都是</a:t>
            </a:r>
            <a:r>
              <a:rPr lang="zh-CN" altLang="en-US" dirty="0"/>
              <a:t>用</a:t>
            </a:r>
            <a:r>
              <a:rPr lang="en-US" altLang="zh-CN" dirty="0"/>
              <a:t>python</a:t>
            </a:r>
            <a:r>
              <a:rPr lang="zh-CN" altLang="en-US" dirty="0"/>
              <a:t>写的。</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217" t="7649" r="1533"/>
          <a:stretch/>
        </p:blipFill>
        <p:spPr>
          <a:xfrm>
            <a:off x="863724" y="4397867"/>
            <a:ext cx="4176464" cy="223122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19" y="4293096"/>
            <a:ext cx="2335995" cy="2335995"/>
          </a:xfrm>
          <a:prstGeom prst="rect">
            <a:avLst/>
          </a:prstGeom>
        </p:spPr>
      </p:pic>
    </p:spTree>
    <p:extLst>
      <p:ext uri="{BB962C8B-B14F-4D97-AF65-F5344CB8AC3E}">
        <p14:creationId xmlns:p14="http://schemas.microsoft.com/office/powerpoint/2010/main" val="2633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4.2 Python</a:t>
            </a:r>
            <a:r>
              <a:rPr lang="zh-CN" altLang="en-US" dirty="0" smtClean="0">
                <a:latin typeface="微软雅黑" panose="020B0503020204020204" pitchFamily="34" charset="-122"/>
              </a:rPr>
              <a:t> </a:t>
            </a:r>
            <a:r>
              <a:rPr lang="en-US" altLang="zh-CN" dirty="0">
                <a:latin typeface="微软雅黑" panose="020B0503020204020204" pitchFamily="34" charset="-122"/>
              </a:rPr>
              <a:t>Web</a:t>
            </a:r>
            <a:r>
              <a:rPr lang="zh-CN" altLang="en-US" dirty="0">
                <a:latin typeface="微软雅黑" panose="020B0503020204020204" pitchFamily="34" charset="-122"/>
              </a:rPr>
              <a:t>开发</a:t>
            </a:r>
            <a:endParaRPr lang="zh-CN" altLang="en-US" dirty="0" smtClean="0">
              <a:latin typeface="微软雅黑" panose="020B0503020204020204" pitchFamily="34" charset="-122"/>
            </a:endParaRPr>
          </a:p>
        </p:txBody>
      </p:sp>
      <p:sp>
        <p:nvSpPr>
          <p:cNvPr id="45059" name="内容占位符 2"/>
          <p:cNvSpPr>
            <a:spLocks noGrp="1"/>
          </p:cNvSpPr>
          <p:nvPr>
            <p:ph idx="1"/>
          </p:nvPr>
        </p:nvSpPr>
        <p:spPr>
          <a:xfrm>
            <a:off x="1547664" y="1485330"/>
            <a:ext cx="5400600" cy="3816970"/>
          </a:xfrm>
          <a:ln>
            <a:solidFill>
              <a:schemeClr val="accent1"/>
            </a:solidFill>
          </a:ln>
        </p:spPr>
        <p:txBody>
          <a:bodyPr/>
          <a:lstStyle/>
          <a:p>
            <a:pPr marL="0" indent="0">
              <a:buNone/>
            </a:pPr>
            <a:r>
              <a:rPr lang="en-US" altLang="zh-CN" sz="2000" b="1" dirty="0" smtClean="0">
                <a:solidFill>
                  <a:srgbClr val="0000FF"/>
                </a:solidFill>
                <a:highlight>
                  <a:srgbClr val="FFFFFF"/>
                </a:highlight>
                <a:latin typeface="Courier New" panose="02070309020205020404" pitchFamily="49" charset="0"/>
              </a:rPr>
              <a:t>from</a:t>
            </a:r>
            <a:r>
              <a:rPr lang="en-US" altLang="zh-CN" sz="2000" dirty="0" smtClean="0">
                <a:solidFill>
                  <a:srgbClr val="000000"/>
                </a:solidFill>
                <a:highlight>
                  <a:srgbClr val="FFFFFF"/>
                </a:highlight>
                <a:latin typeface="Courier New" panose="02070309020205020404" pitchFamily="49" charset="0"/>
              </a:rPr>
              <a:t> </a:t>
            </a:r>
            <a:r>
              <a:rPr lang="en-US" altLang="zh-CN" sz="2000" dirty="0">
                <a:solidFill>
                  <a:srgbClr val="000000"/>
                </a:solidFill>
                <a:highlight>
                  <a:srgbClr val="FFFFFF"/>
                </a:highlight>
                <a:latin typeface="Courier New" panose="02070309020205020404" pitchFamily="49" charset="0"/>
              </a:rPr>
              <a:t>flask </a:t>
            </a:r>
            <a:r>
              <a:rPr lang="en-US" altLang="zh-CN" sz="2000" b="1" dirty="0">
                <a:solidFill>
                  <a:srgbClr val="0000FF"/>
                </a:solidFill>
                <a:highlight>
                  <a:srgbClr val="FFFFFF"/>
                </a:highlight>
                <a:latin typeface="Courier New" panose="02070309020205020404" pitchFamily="49" charset="0"/>
              </a:rPr>
              <a:t>import</a:t>
            </a:r>
            <a:r>
              <a:rPr lang="en-US" altLang="zh-CN" sz="2000" dirty="0">
                <a:solidFill>
                  <a:srgbClr val="000000"/>
                </a:solidFill>
                <a:highlight>
                  <a:srgbClr val="FFFFFF"/>
                </a:highlight>
                <a:latin typeface="Courier New" panose="02070309020205020404" pitchFamily="49" charset="0"/>
              </a:rPr>
              <a:t> Flask</a:t>
            </a:r>
          </a:p>
          <a:p>
            <a:pPr marL="0" indent="0">
              <a:buNone/>
            </a:pPr>
            <a:r>
              <a:rPr lang="en-US" altLang="zh-CN" sz="2000" dirty="0">
                <a:solidFill>
                  <a:srgbClr val="000000"/>
                </a:solidFill>
                <a:highlight>
                  <a:srgbClr val="FFFFFF"/>
                </a:highlight>
                <a:latin typeface="Courier New" panose="02070309020205020404" pitchFamily="49" charset="0"/>
              </a:rPr>
              <a:t>app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Flask</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__name__</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smtClean="0">
                <a:solidFill>
                  <a:srgbClr val="FF8000"/>
                </a:solidFill>
                <a:highlight>
                  <a:srgbClr val="FFFFFF"/>
                </a:highlight>
                <a:latin typeface="Courier New" panose="02070309020205020404" pitchFamily="49" charset="0"/>
              </a:rPr>
              <a:t>@</a:t>
            </a:r>
            <a:r>
              <a:rPr lang="en-US" altLang="zh-CN" sz="2000" dirty="0" err="1">
                <a:solidFill>
                  <a:srgbClr val="FF8000"/>
                </a:solidFill>
                <a:highlight>
                  <a:srgbClr val="FFFFFF"/>
                </a:highlight>
                <a:latin typeface="Courier New" panose="02070309020205020404" pitchFamily="49" charset="0"/>
              </a:rPr>
              <a:t>app.route</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808080"/>
                </a:solidFill>
                <a:highlight>
                  <a:srgbClr val="FFFFFF"/>
                </a:highlight>
                <a:latin typeface="Courier New" panose="02070309020205020404" pitchFamily="49" charset="0"/>
              </a:rPr>
              <a:t>'/'</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b="1" dirty="0" err="1">
                <a:solidFill>
                  <a:srgbClr val="0000FF"/>
                </a:solidFill>
                <a:highlight>
                  <a:srgbClr val="FFFFFF"/>
                </a:highlight>
                <a:latin typeface="Courier New" panose="02070309020205020404" pitchFamily="49" charset="0"/>
              </a:rPr>
              <a:t>def</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FF00FF"/>
                </a:solidFill>
                <a:highlight>
                  <a:srgbClr val="FFFFFF"/>
                </a:highlight>
                <a:latin typeface="Courier New" panose="02070309020205020404" pitchFamily="49" charset="0"/>
              </a:rPr>
              <a:t>hello_world</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FF"/>
                </a:solidFill>
                <a:highlight>
                  <a:srgbClr val="FFFFFF"/>
                </a:highlight>
                <a:latin typeface="Courier New" panose="02070309020205020404" pitchFamily="49" charset="0"/>
              </a:rPr>
              <a:t>return</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80"/>
                </a:solidFill>
                <a:highlight>
                  <a:srgbClr val="FFFFFF"/>
                </a:highlight>
                <a:latin typeface="Courier New" panose="02070309020205020404" pitchFamily="49" charset="0"/>
              </a:rPr>
              <a:t>'Hello World!'</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b="1" dirty="0" smtClean="0">
                <a:solidFill>
                  <a:srgbClr val="0000FF"/>
                </a:solidFill>
                <a:highlight>
                  <a:srgbClr val="FFFFFF"/>
                </a:highlight>
                <a:latin typeface="Courier New" panose="02070309020205020404" pitchFamily="49" charset="0"/>
              </a:rPr>
              <a:t>if</a:t>
            </a:r>
            <a:r>
              <a:rPr lang="en-US" altLang="zh-CN" sz="2000" dirty="0" smtClean="0">
                <a:solidFill>
                  <a:srgbClr val="000000"/>
                </a:solidFill>
                <a:highlight>
                  <a:srgbClr val="FFFFFF"/>
                </a:highlight>
                <a:latin typeface="Courier New" panose="02070309020205020404" pitchFamily="49" charset="0"/>
              </a:rPr>
              <a:t> </a:t>
            </a:r>
            <a:r>
              <a:rPr lang="en-US" altLang="zh-CN" sz="2000" dirty="0">
                <a:solidFill>
                  <a:srgbClr val="000000"/>
                </a:solidFill>
                <a:highlight>
                  <a:srgbClr val="FFFFFF"/>
                </a:highlight>
                <a:latin typeface="Courier New" panose="02070309020205020404" pitchFamily="49" charset="0"/>
              </a:rPr>
              <a:t>__name__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80"/>
                </a:solidFill>
                <a:highlight>
                  <a:srgbClr val="FFFFFF"/>
                </a:highlight>
                <a:latin typeface="Courier New" panose="02070309020205020404" pitchFamily="49" charset="0"/>
              </a:rPr>
              <a:t>'__main__'</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app</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run</a:t>
            </a:r>
            <a:r>
              <a:rPr lang="en-US" altLang="zh-CN" sz="2000" b="1" dirty="0" smtClean="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p:txBody>
      </p:sp>
      <p:sp>
        <p:nvSpPr>
          <p:cNvPr id="4" name="内容占位符 2"/>
          <p:cNvSpPr txBox="1">
            <a:spLocks/>
          </p:cNvSpPr>
          <p:nvPr/>
        </p:nvSpPr>
        <p:spPr bwMode="auto">
          <a:xfrm>
            <a:off x="286892" y="836712"/>
            <a:ext cx="8857108" cy="6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t>最小的网站</a:t>
            </a:r>
            <a:r>
              <a:rPr lang="en-US" altLang="zh-CN" dirty="0" smtClean="0"/>
              <a:t>Hello World</a:t>
            </a:r>
          </a:p>
        </p:txBody>
      </p:sp>
      <p:sp>
        <p:nvSpPr>
          <p:cNvPr id="5" name="内容占位符 2"/>
          <p:cNvSpPr txBox="1">
            <a:spLocks/>
          </p:cNvSpPr>
          <p:nvPr/>
        </p:nvSpPr>
        <p:spPr bwMode="auto">
          <a:xfrm>
            <a:off x="358775" y="5373216"/>
            <a:ext cx="8857108" cy="128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t>保存成</a:t>
            </a:r>
            <a:r>
              <a:rPr lang="en-US" altLang="zh-CN" dirty="0" smtClean="0"/>
              <a:t>hello.py</a:t>
            </a:r>
            <a:r>
              <a:rPr lang="zh-CN" altLang="en-US" dirty="0" smtClean="0"/>
              <a:t>，在命令行运行： </a:t>
            </a:r>
            <a:r>
              <a:rPr lang="en-US" altLang="zh-CN" dirty="0" smtClean="0"/>
              <a:t>python hello.py</a:t>
            </a:r>
          </a:p>
          <a:p>
            <a:pPr>
              <a:buFont typeface="Wingdings" pitchFamily="2" charset="2"/>
              <a:buChar char="l"/>
            </a:pPr>
            <a:r>
              <a:rPr lang="zh-CN" altLang="en-US" dirty="0" smtClean="0"/>
              <a:t>浏览器访问：</a:t>
            </a:r>
            <a:r>
              <a:rPr lang="en-US" altLang="zh-CN" dirty="0"/>
              <a:t>http://127.0.0.1:5000</a:t>
            </a:r>
            <a:r>
              <a:rPr lang="en-US" altLang="zh-CN" dirty="0" smtClean="0"/>
              <a:t>/</a:t>
            </a:r>
          </a:p>
        </p:txBody>
      </p:sp>
    </p:spTree>
    <p:extLst>
      <p:ext uri="{BB962C8B-B14F-4D97-AF65-F5344CB8AC3E}">
        <p14:creationId xmlns:p14="http://schemas.microsoft.com/office/powerpoint/2010/main" val="30994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bg/>
                                          </p:spTgt>
                                        </p:tgtEl>
                                        <p:attrNameLst>
                                          <p:attrName>style.visibility</p:attrName>
                                        </p:attrNameLst>
                                      </p:cBhvr>
                                      <p:to>
                                        <p:strVal val="visible"/>
                                      </p:to>
                                    </p:set>
                                    <p:anim calcmode="lin" valueType="num">
                                      <p:cBhvr additive="base">
                                        <p:cTn id="13" dur="500" fill="hold"/>
                                        <p:tgtEl>
                                          <p:spTgt spid="45059">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0" end="0"/>
                                            </p:txEl>
                                          </p:spTgt>
                                        </p:tgtEl>
                                        <p:attrNameLst>
                                          <p:attrName>style.visibility</p:attrName>
                                        </p:attrNameLst>
                                      </p:cBhvr>
                                      <p:to>
                                        <p:strVal val="visible"/>
                                      </p:to>
                                    </p:set>
                                    <p:anim calcmode="lin" valueType="num">
                                      <p:cBhvr additive="base">
                                        <p:cTn id="19"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pRg st="1" end="1"/>
                                            </p:txEl>
                                          </p:spTgt>
                                        </p:tgtEl>
                                        <p:attrNameLst>
                                          <p:attrName>style.visibility</p:attrName>
                                        </p:attrNameLst>
                                      </p:cBhvr>
                                      <p:to>
                                        <p:strVal val="visible"/>
                                      </p:to>
                                    </p:set>
                                    <p:anim calcmode="lin" valueType="num">
                                      <p:cBhvr additive="base">
                                        <p:cTn id="25"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59">
                                            <p:txEl>
                                              <p:pRg st="2" end="2"/>
                                            </p:txEl>
                                          </p:spTgt>
                                        </p:tgtEl>
                                        <p:attrNameLst>
                                          <p:attrName>style.visibility</p:attrName>
                                        </p:attrNameLst>
                                      </p:cBhvr>
                                      <p:to>
                                        <p:strVal val="visible"/>
                                      </p:to>
                                    </p:set>
                                    <p:anim calcmode="lin" valueType="num">
                                      <p:cBhvr additive="base">
                                        <p:cTn id="31"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59">
                                            <p:txEl>
                                              <p:pRg st="3" end="3"/>
                                            </p:txEl>
                                          </p:spTgt>
                                        </p:tgtEl>
                                        <p:attrNameLst>
                                          <p:attrName>style.visibility</p:attrName>
                                        </p:attrNameLst>
                                      </p:cBhvr>
                                      <p:to>
                                        <p:strVal val="visible"/>
                                      </p:to>
                                    </p:set>
                                    <p:anim calcmode="lin" valueType="num">
                                      <p:cBhvr additive="base">
                                        <p:cTn id="37"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59">
                                            <p:txEl>
                                              <p:pRg st="4" end="4"/>
                                            </p:txEl>
                                          </p:spTgt>
                                        </p:tgtEl>
                                        <p:attrNameLst>
                                          <p:attrName>style.visibility</p:attrName>
                                        </p:attrNameLst>
                                      </p:cBhvr>
                                      <p:to>
                                        <p:strVal val="visible"/>
                                      </p:to>
                                    </p:set>
                                    <p:anim calcmode="lin" valueType="num">
                                      <p:cBhvr additive="base">
                                        <p:cTn id="43" dur="500" fill="hold"/>
                                        <p:tgtEl>
                                          <p:spTgt spid="45059">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5059">
                                            <p:txEl>
                                              <p:pRg st="5" end="5"/>
                                            </p:txEl>
                                          </p:spTgt>
                                        </p:tgtEl>
                                        <p:attrNameLst>
                                          <p:attrName>style.visibility</p:attrName>
                                        </p:attrNameLst>
                                      </p:cBhvr>
                                      <p:to>
                                        <p:strVal val="visible"/>
                                      </p:to>
                                    </p:set>
                                    <p:anim calcmode="lin" valueType="num">
                                      <p:cBhvr additive="base">
                                        <p:cTn id="49" dur="500" fill="hold"/>
                                        <p:tgtEl>
                                          <p:spTgt spid="45059">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5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059">
                                            <p:txEl>
                                              <p:pRg st="6" end="6"/>
                                            </p:txEl>
                                          </p:spTgt>
                                        </p:tgtEl>
                                        <p:attrNameLst>
                                          <p:attrName>style.visibility</p:attrName>
                                        </p:attrNameLst>
                                      </p:cBhvr>
                                      <p:to>
                                        <p:strVal val="visible"/>
                                      </p:to>
                                    </p:set>
                                    <p:anim calcmode="lin" valueType="num">
                                      <p:cBhvr additive="base">
                                        <p:cTn id="55" dur="500" fill="hold"/>
                                        <p:tgtEl>
                                          <p:spTgt spid="45059">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0-#ppt_w/2"/>
                                          </p:val>
                                        </p:tav>
                                        <p:tav tm="100000">
                                          <p:val>
                                            <p:strVal val="#ppt_x"/>
                                          </p:val>
                                        </p:tav>
                                      </p:tavLst>
                                    </p:anim>
                                    <p:anim calcmode="lin" valueType="num">
                                      <p:cBhvr additive="base">
                                        <p:cTn id="6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4.2 Python</a:t>
            </a:r>
            <a:r>
              <a:rPr lang="zh-CN" altLang="en-US" dirty="0" smtClean="0">
                <a:latin typeface="微软雅黑" panose="020B0503020204020204" pitchFamily="34" charset="-122"/>
              </a:rPr>
              <a:t> </a:t>
            </a:r>
            <a:r>
              <a:rPr lang="en-US" altLang="zh-CN" dirty="0">
                <a:latin typeface="微软雅黑" panose="020B0503020204020204" pitchFamily="34" charset="-122"/>
              </a:rPr>
              <a:t>Web</a:t>
            </a:r>
            <a:r>
              <a:rPr lang="zh-CN" altLang="en-US" dirty="0">
                <a:latin typeface="微软雅黑" panose="020B0503020204020204" pitchFamily="34" charset="-122"/>
              </a:rPr>
              <a:t>开发</a:t>
            </a:r>
            <a:endParaRPr lang="zh-CN" altLang="en-US" dirty="0" smtClean="0">
              <a:latin typeface="微软雅黑" panose="020B0503020204020204" pitchFamily="34" charset="-122"/>
            </a:endParaRPr>
          </a:p>
        </p:txBody>
      </p:sp>
      <p:sp>
        <p:nvSpPr>
          <p:cNvPr id="45059" name="内容占位符 2"/>
          <p:cNvSpPr>
            <a:spLocks noGrp="1"/>
          </p:cNvSpPr>
          <p:nvPr>
            <p:ph idx="1"/>
          </p:nvPr>
        </p:nvSpPr>
        <p:spPr>
          <a:xfrm>
            <a:off x="718430" y="1477354"/>
            <a:ext cx="7597601" cy="5144061"/>
          </a:xfrm>
          <a:ln>
            <a:solidFill>
              <a:schemeClr val="accent1"/>
            </a:solidFill>
          </a:ln>
        </p:spPr>
        <p:txBody>
          <a:bodyPr/>
          <a:lstStyle/>
          <a:p>
            <a:pPr marL="0" indent="0">
              <a:buNone/>
            </a:pPr>
            <a:r>
              <a:rPr lang="en-US" altLang="zh-CN" sz="1400" b="1" dirty="0">
                <a:solidFill>
                  <a:srgbClr val="0000FF"/>
                </a:solidFill>
                <a:highlight>
                  <a:srgbClr val="FFFFFF"/>
                </a:highlight>
                <a:latin typeface="Courier New" panose="02070309020205020404" pitchFamily="49" charset="0"/>
              </a:rPr>
              <a:t>from</a:t>
            </a:r>
            <a:r>
              <a:rPr lang="en-US" altLang="zh-CN" sz="1400" dirty="0">
                <a:solidFill>
                  <a:srgbClr val="000000"/>
                </a:solidFill>
                <a:highlight>
                  <a:srgbClr val="FFFFFF"/>
                </a:highlight>
                <a:latin typeface="Courier New" panose="02070309020205020404" pitchFamily="49" charset="0"/>
              </a:rPr>
              <a:t> flask </a:t>
            </a:r>
            <a:r>
              <a:rPr lang="en-US" altLang="zh-CN" sz="1400" b="1" dirty="0">
                <a:solidFill>
                  <a:srgbClr val="0000FF"/>
                </a:solidFill>
                <a:highlight>
                  <a:srgbClr val="FFFFFF"/>
                </a:highlight>
                <a:latin typeface="Courier New" panose="02070309020205020404" pitchFamily="49" charset="0"/>
              </a:rPr>
              <a:t>import</a:t>
            </a:r>
            <a:r>
              <a:rPr lang="en-US" altLang="zh-CN" sz="1400" dirty="0">
                <a:solidFill>
                  <a:srgbClr val="000000"/>
                </a:solidFill>
                <a:highlight>
                  <a:srgbClr val="FFFFFF"/>
                </a:highlight>
                <a:latin typeface="Courier New" panose="02070309020205020404" pitchFamily="49" charset="0"/>
              </a:rPr>
              <a:t> Flask</a:t>
            </a:r>
          </a:p>
          <a:p>
            <a:pPr marL="0" indent="0">
              <a:buNone/>
            </a:pPr>
            <a:r>
              <a:rPr lang="en-US" altLang="zh-CN" sz="1400" b="1" dirty="0">
                <a:solidFill>
                  <a:srgbClr val="0000FF"/>
                </a:solidFill>
                <a:highlight>
                  <a:srgbClr val="FFFFFF"/>
                </a:highlight>
                <a:latin typeface="Courier New" panose="02070309020205020404" pitchFamily="49" charset="0"/>
              </a:rPr>
              <a:t>from</a:t>
            </a:r>
            <a:r>
              <a:rPr lang="en-US" altLang="zh-CN" sz="1400" dirty="0">
                <a:solidFill>
                  <a:srgbClr val="000000"/>
                </a:solidFill>
                <a:highlight>
                  <a:srgbClr val="FFFFFF"/>
                </a:highlight>
                <a:latin typeface="Courier New" panose="02070309020205020404" pitchFamily="49" charset="0"/>
              </a:rPr>
              <a:t> </a:t>
            </a:r>
            <a:r>
              <a:rPr lang="en-US" altLang="zh-CN" sz="1400" dirty="0" err="1" smtClean="0">
                <a:solidFill>
                  <a:srgbClr val="000000"/>
                </a:solidFill>
                <a:highlight>
                  <a:srgbClr val="FFFFFF"/>
                </a:highlight>
                <a:latin typeface="Courier New" panose="02070309020205020404" pitchFamily="49" charset="0"/>
              </a:rPr>
              <a:t>flask_sqlalchemy</a:t>
            </a:r>
            <a:r>
              <a:rPr lang="en-US" altLang="zh-CN" sz="1400" dirty="0" smtClean="0">
                <a:solidFill>
                  <a:srgbClr val="000000"/>
                </a:solidFill>
                <a:highlight>
                  <a:srgbClr val="FFFFFF"/>
                </a:highlight>
                <a:latin typeface="Courier New" panose="02070309020205020404" pitchFamily="49" charset="0"/>
              </a:rPr>
              <a:t> </a:t>
            </a:r>
            <a:r>
              <a:rPr lang="en-US" altLang="zh-CN" sz="1400" b="1" dirty="0">
                <a:solidFill>
                  <a:srgbClr val="0000FF"/>
                </a:solidFill>
                <a:highlight>
                  <a:srgbClr val="FFFFFF"/>
                </a:highlight>
                <a:latin typeface="Courier New" panose="02070309020205020404" pitchFamily="49" charset="0"/>
              </a:rPr>
              <a:t>import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SQLAlchemy</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smtClean="0">
                <a:solidFill>
                  <a:srgbClr val="000000"/>
                </a:solidFill>
                <a:highlight>
                  <a:srgbClr val="FFFFFF"/>
                </a:highlight>
                <a:latin typeface="Courier New" panose="02070309020205020404" pitchFamily="49" charset="0"/>
              </a:rPr>
              <a:t>app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Flask</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__name__</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err="1">
                <a:solidFill>
                  <a:srgbClr val="000000"/>
                </a:solidFill>
                <a:highlight>
                  <a:srgbClr val="FFFFFF"/>
                </a:highlight>
                <a:latin typeface="Courier New" panose="02070309020205020404" pitchFamily="49" charset="0"/>
              </a:rPr>
              <a:t>app</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config</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'SQLALCHEMY_DATABASE_URI'</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80"/>
                </a:solidFill>
                <a:highlight>
                  <a:srgbClr val="FFFFFF"/>
                </a:highlight>
                <a:latin typeface="Courier New" panose="02070309020205020404" pitchFamily="49" charset="0"/>
              </a:rPr>
              <a:t>'</a:t>
            </a:r>
            <a:r>
              <a:rPr lang="en-US" altLang="zh-CN" sz="1400" u="sng" dirty="0" err="1">
                <a:solidFill>
                  <a:srgbClr val="808080"/>
                </a:solidFill>
                <a:highlight>
                  <a:srgbClr val="FFFFFF"/>
                </a:highlight>
                <a:latin typeface="Courier New" panose="02070309020205020404" pitchFamily="49" charset="0"/>
              </a:rPr>
              <a:t>sqlite</a:t>
            </a:r>
            <a:r>
              <a:rPr lang="en-US" altLang="zh-CN" sz="1400" u="sng" dirty="0">
                <a:solidFill>
                  <a:srgbClr val="808080"/>
                </a:solidFill>
                <a:highlight>
                  <a:srgbClr val="FFFFFF"/>
                </a:highlight>
                <a:latin typeface="Courier New" panose="02070309020205020404" pitchFamily="49" charset="0"/>
              </a:rPr>
              <a:t>:////</a:t>
            </a:r>
            <a:r>
              <a:rPr lang="en-US" altLang="zh-CN" sz="1400" u="sng" dirty="0" err="1">
                <a:solidFill>
                  <a:srgbClr val="808080"/>
                </a:solidFill>
                <a:highlight>
                  <a:srgbClr val="FFFFFF"/>
                </a:highlight>
                <a:latin typeface="Courier New" panose="02070309020205020404" pitchFamily="49" charset="0"/>
              </a:rPr>
              <a:t>tmp</a:t>
            </a:r>
            <a:r>
              <a:rPr lang="en-US" altLang="zh-CN" sz="1400" u="sng" dirty="0">
                <a:solidFill>
                  <a:srgbClr val="808080"/>
                </a:solidFill>
                <a:highlight>
                  <a:srgbClr val="FFFFFF"/>
                </a:highlight>
                <a:latin typeface="Courier New" panose="02070309020205020404" pitchFamily="49" charset="0"/>
              </a:rPr>
              <a:t>/</a:t>
            </a:r>
            <a:r>
              <a:rPr lang="en-US" altLang="zh-CN" sz="1400" u="sng" dirty="0" err="1">
                <a:solidFill>
                  <a:srgbClr val="808080"/>
                </a:solidFill>
                <a:highlight>
                  <a:srgbClr val="FFFFFF"/>
                </a:highlight>
                <a:latin typeface="Courier New" panose="02070309020205020404" pitchFamily="49" charset="0"/>
              </a:rPr>
              <a:t>test.db</a:t>
            </a:r>
            <a:r>
              <a:rPr lang="en-US" altLang="zh-CN" sz="1400" dirty="0">
                <a:solidFill>
                  <a:srgbClr val="808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err="1">
                <a:solidFill>
                  <a:srgbClr val="000000"/>
                </a:solidFill>
                <a:highlight>
                  <a:srgbClr val="FFFFFF"/>
                </a:highlight>
                <a:latin typeface="Courier New" panose="02070309020205020404" pitchFamily="49" charset="0"/>
              </a:rPr>
              <a:t>db</a:t>
            </a: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SQLAlchemy</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app</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b="1" dirty="0" smtClean="0">
                <a:solidFill>
                  <a:srgbClr val="0000FF"/>
                </a:solidFill>
                <a:highlight>
                  <a:srgbClr val="FFFFFF"/>
                </a:highlight>
                <a:latin typeface="Courier New" panose="02070309020205020404" pitchFamily="49" charset="0"/>
              </a:rPr>
              <a:t>class</a:t>
            </a:r>
            <a:r>
              <a:rPr lang="en-US" altLang="zh-CN" sz="1400" dirty="0" smtClean="0">
                <a:solidFill>
                  <a:srgbClr val="000000"/>
                </a:solidFill>
                <a:highlight>
                  <a:srgbClr val="FFFFFF"/>
                </a:highlight>
                <a:latin typeface="Courier New" panose="02070309020205020404" pitchFamily="49" charset="0"/>
              </a:rPr>
              <a:t> </a:t>
            </a:r>
            <a:r>
              <a:rPr lang="en-US" altLang="zh-CN" sz="1400" b="1" dirty="0">
                <a:solidFill>
                  <a:srgbClr val="000000"/>
                </a:solidFill>
                <a:highlight>
                  <a:srgbClr val="FFFFFF"/>
                </a:highlight>
                <a:latin typeface="Courier New" panose="02070309020205020404" pitchFamily="49" charset="0"/>
              </a:rPr>
              <a:t>User</a:t>
            </a:r>
            <a:r>
              <a:rPr lang="en-US" altLang="zh-CN" sz="1400" b="1" dirty="0">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Model</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a:solidFill>
                  <a:srgbClr val="000000"/>
                </a:solidFill>
                <a:highlight>
                  <a:srgbClr val="FFFFFF"/>
                </a:highlight>
                <a:latin typeface="Courier New" panose="02070309020205020404" pitchFamily="49" charset="0"/>
              </a:rPr>
              <a:t>    id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Column</a:t>
            </a:r>
            <a:r>
              <a:rPr lang="en-US" altLang="zh-CN" sz="1400" b="1" dirty="0">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Integer</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primary_key</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0000FF"/>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a:solidFill>
                  <a:srgbClr val="000000"/>
                </a:solidFill>
                <a:highlight>
                  <a:srgbClr val="FFFFFF"/>
                </a:highlight>
                <a:latin typeface="Courier New" panose="02070309020205020404" pitchFamily="49" charset="0"/>
              </a:rPr>
              <a:t>    username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Column</a:t>
            </a:r>
            <a:r>
              <a:rPr lang="en-US" altLang="zh-CN" sz="1400" b="1" dirty="0">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String</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FF0000"/>
                </a:solidFill>
                <a:highlight>
                  <a:srgbClr val="FFFFFF"/>
                </a:highlight>
                <a:latin typeface="Courier New" panose="02070309020205020404" pitchFamily="49" charset="0"/>
              </a:rPr>
              <a:t>80</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unique</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0000FF"/>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a:solidFill>
                  <a:srgbClr val="000000"/>
                </a:solidFill>
                <a:highlight>
                  <a:srgbClr val="FFFFFF"/>
                </a:highlight>
                <a:latin typeface="Courier New" panose="02070309020205020404" pitchFamily="49" charset="0"/>
              </a:rPr>
              <a:t>    email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Column</a:t>
            </a:r>
            <a:r>
              <a:rPr lang="en-US" altLang="zh-CN" sz="1400" b="1" dirty="0">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db</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String</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FF0000"/>
                </a:solidFill>
                <a:highlight>
                  <a:srgbClr val="FFFFFF"/>
                </a:highlight>
                <a:latin typeface="Courier New" panose="02070309020205020404" pitchFamily="49" charset="0"/>
              </a:rPr>
              <a:t>120</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unique</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0000FF"/>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smtClean="0">
                <a:solidFill>
                  <a:srgbClr val="000000"/>
                </a:solidFill>
                <a:highlight>
                  <a:srgbClr val="FFFFFF"/>
                </a:highlight>
                <a:latin typeface="Courier New" panose="02070309020205020404" pitchFamily="49" charset="0"/>
              </a:rPr>
              <a:t>    </a:t>
            </a:r>
            <a:r>
              <a:rPr lang="en-US" altLang="zh-CN" sz="1400" b="1" dirty="0" err="1">
                <a:solidFill>
                  <a:srgbClr val="0000FF"/>
                </a:solidFill>
                <a:highlight>
                  <a:srgbClr val="FFFFFF"/>
                </a:highlight>
                <a:latin typeface="Courier New" panose="02070309020205020404" pitchFamily="49" charset="0"/>
              </a:rPr>
              <a:t>def</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FF00FF"/>
                </a:solidFill>
                <a:highlight>
                  <a:srgbClr val="FFFFFF"/>
                </a:highlight>
                <a:latin typeface="Courier New" panose="02070309020205020404" pitchFamily="49" charset="0"/>
              </a:rPr>
              <a:t>__</a:t>
            </a:r>
            <a:r>
              <a:rPr lang="en-US" altLang="zh-CN" sz="1400" dirty="0" err="1">
                <a:solidFill>
                  <a:srgbClr val="FF00FF"/>
                </a:solidFill>
                <a:highlight>
                  <a:srgbClr val="FFFFFF"/>
                </a:highlight>
                <a:latin typeface="Courier New" panose="02070309020205020404" pitchFamily="49" charset="0"/>
              </a:rPr>
              <a:t>init</a:t>
            </a:r>
            <a:r>
              <a:rPr lang="en-US" altLang="zh-CN" sz="1400" dirty="0">
                <a:solidFill>
                  <a:srgbClr val="FF00FF"/>
                </a:solidFill>
                <a:highlight>
                  <a:srgbClr val="FFFFFF"/>
                </a:highlight>
                <a:latin typeface="Courier New" panose="02070309020205020404" pitchFamily="49" charset="0"/>
              </a:rPr>
              <a:t>__</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self</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username</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email</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self</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username</a:t>
            </a: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username</a:t>
            </a:r>
          </a:p>
          <a:p>
            <a:pPr marL="0" indent="0">
              <a:buNone/>
            </a:pPr>
            <a:r>
              <a:rPr lang="en-US" altLang="zh-CN" sz="1400" dirty="0">
                <a:solidFill>
                  <a:srgbClr val="000000"/>
                </a:solidFill>
                <a:highlight>
                  <a:srgbClr val="FFFFFF"/>
                </a:highlight>
                <a:latin typeface="Courier New" panose="02070309020205020404" pitchFamily="49" charset="0"/>
              </a:rPr>
              <a:t>        </a:t>
            </a:r>
            <a:r>
              <a:rPr lang="en-US" altLang="zh-CN" sz="1400" dirty="0" err="1">
                <a:solidFill>
                  <a:srgbClr val="000000"/>
                </a:solidFill>
                <a:highlight>
                  <a:srgbClr val="FFFFFF"/>
                </a:highlight>
                <a:latin typeface="Courier New" panose="02070309020205020404" pitchFamily="49" charset="0"/>
              </a:rPr>
              <a:t>self</a:t>
            </a:r>
            <a:r>
              <a:rPr lang="en-US" altLang="zh-CN" sz="1400" b="1" dirty="0" err="1">
                <a:solidFill>
                  <a:srgbClr val="000080"/>
                </a:solidFill>
                <a:highlight>
                  <a:srgbClr val="FFFFFF"/>
                </a:highlight>
                <a:latin typeface="Courier New" panose="02070309020205020404" pitchFamily="49" charset="0"/>
              </a:rPr>
              <a:t>.</a:t>
            </a:r>
            <a:r>
              <a:rPr lang="en-US" altLang="zh-CN" sz="1400" dirty="0" err="1">
                <a:solidFill>
                  <a:srgbClr val="000000"/>
                </a:solidFill>
                <a:highlight>
                  <a:srgbClr val="FFFFFF"/>
                </a:highlight>
                <a:latin typeface="Courier New" panose="02070309020205020404" pitchFamily="49" charset="0"/>
              </a:rPr>
              <a:t>email</a:t>
            </a: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email</a:t>
            </a:r>
          </a:p>
          <a:p>
            <a:pPr marL="0" indent="0">
              <a:buNone/>
            </a:pPr>
            <a:r>
              <a:rPr lang="en-US" altLang="zh-CN" sz="1400" dirty="0" smtClean="0">
                <a:solidFill>
                  <a:srgbClr val="000000"/>
                </a:solidFill>
                <a:highlight>
                  <a:srgbClr val="FFFFFF"/>
                </a:highlight>
                <a:latin typeface="Courier New" panose="02070309020205020404" pitchFamily="49" charset="0"/>
              </a:rPr>
              <a:t>    </a:t>
            </a:r>
            <a:r>
              <a:rPr lang="en-US" altLang="zh-CN" sz="1400" b="1" dirty="0" err="1">
                <a:solidFill>
                  <a:srgbClr val="0000FF"/>
                </a:solidFill>
                <a:highlight>
                  <a:srgbClr val="FFFFFF"/>
                </a:highlight>
                <a:latin typeface="Courier New" panose="02070309020205020404" pitchFamily="49" charset="0"/>
              </a:rPr>
              <a:t>def</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FF00FF"/>
                </a:solidFill>
                <a:highlight>
                  <a:srgbClr val="FFFFFF"/>
                </a:highlight>
                <a:latin typeface="Courier New" panose="02070309020205020404" pitchFamily="49" charset="0"/>
              </a:rPr>
              <a:t>__</a:t>
            </a:r>
            <a:r>
              <a:rPr lang="en-US" altLang="zh-CN" sz="1400" dirty="0" err="1">
                <a:solidFill>
                  <a:srgbClr val="FF00FF"/>
                </a:solidFill>
                <a:highlight>
                  <a:srgbClr val="FFFFFF"/>
                </a:highlight>
                <a:latin typeface="Courier New" panose="02070309020205020404" pitchFamily="49" charset="0"/>
              </a:rPr>
              <a:t>repr</a:t>
            </a:r>
            <a:r>
              <a:rPr lang="en-US" altLang="zh-CN" sz="1400" dirty="0">
                <a:solidFill>
                  <a:srgbClr val="FF00FF"/>
                </a:solidFill>
                <a:highlight>
                  <a:srgbClr val="FFFFFF"/>
                </a:highlight>
                <a:latin typeface="Courier New" panose="02070309020205020404" pitchFamily="49" charset="0"/>
              </a:rPr>
              <a:t>__</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self</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FF"/>
                </a:solidFill>
                <a:highlight>
                  <a:srgbClr val="FFFFFF"/>
                </a:highlight>
                <a:latin typeface="Courier New" panose="02070309020205020404" pitchFamily="49" charset="0"/>
              </a:rPr>
              <a:t>return</a:t>
            </a:r>
            <a:r>
              <a:rPr lang="en-US" altLang="zh-CN" sz="1400" dirty="0">
                <a:solidFill>
                  <a:srgbClr val="000000"/>
                </a:solidFill>
                <a:highlight>
                  <a:srgbClr val="FFFFFF"/>
                </a:highlight>
                <a:latin typeface="Courier New" panose="02070309020205020404" pitchFamily="49" charset="0"/>
              </a:rPr>
              <a:t> </a:t>
            </a:r>
            <a:r>
              <a:rPr lang="en-US" altLang="zh-CN" sz="1400" dirty="0">
                <a:solidFill>
                  <a:srgbClr val="808080"/>
                </a:solidFill>
                <a:highlight>
                  <a:srgbClr val="FFFFFF"/>
                </a:highlight>
                <a:latin typeface="Courier New" panose="02070309020205020404" pitchFamily="49" charset="0"/>
              </a:rPr>
              <a:t>'&lt;User %r&gt;'</a:t>
            </a: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dirty="0" err="1" smtClean="0">
                <a:solidFill>
                  <a:srgbClr val="000000"/>
                </a:solidFill>
                <a:highlight>
                  <a:srgbClr val="FFFFFF"/>
                </a:highlight>
                <a:latin typeface="Courier New" panose="02070309020205020404" pitchFamily="49" charset="0"/>
              </a:rPr>
              <a:t>self</a:t>
            </a:r>
            <a:r>
              <a:rPr lang="en-US" altLang="zh-CN" sz="1400" b="1" dirty="0" err="1" smtClean="0">
                <a:solidFill>
                  <a:srgbClr val="000080"/>
                </a:solidFill>
                <a:highlight>
                  <a:srgbClr val="FFFFFF"/>
                </a:highlight>
                <a:latin typeface="Courier New" panose="02070309020205020404" pitchFamily="49" charset="0"/>
              </a:rPr>
              <a:t>.</a:t>
            </a:r>
            <a:r>
              <a:rPr lang="en-US" altLang="zh-CN" sz="1400" dirty="0" err="1" smtClean="0">
                <a:solidFill>
                  <a:srgbClr val="000000"/>
                </a:solidFill>
                <a:highlight>
                  <a:srgbClr val="FFFFFF"/>
                </a:highlight>
                <a:latin typeface="Courier New" panose="02070309020205020404" pitchFamily="49" charset="0"/>
              </a:rPr>
              <a:t>username</a:t>
            </a:r>
            <a:endParaRPr lang="zh-CN" altLang="zh-CN" sz="1400" dirty="0"/>
          </a:p>
        </p:txBody>
      </p:sp>
      <p:sp>
        <p:nvSpPr>
          <p:cNvPr id="4" name="内容占位符 2"/>
          <p:cNvSpPr txBox="1">
            <a:spLocks/>
          </p:cNvSpPr>
          <p:nvPr/>
        </p:nvSpPr>
        <p:spPr bwMode="auto">
          <a:xfrm>
            <a:off x="358775" y="728544"/>
            <a:ext cx="8857108" cy="6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en-US" altLang="zh-CN" dirty="0">
                <a:hlinkClick r:id="rId2"/>
              </a:rPr>
              <a:t> </a:t>
            </a:r>
            <a:r>
              <a:rPr lang="en-US" altLang="zh-CN" dirty="0" err="1">
                <a:hlinkClick r:id="rId2"/>
              </a:rPr>
              <a:t>SQLAlchemy</a:t>
            </a:r>
            <a:r>
              <a:rPr lang="en-US" altLang="zh-CN" dirty="0"/>
              <a:t> </a:t>
            </a:r>
            <a:r>
              <a:rPr lang="en-US" altLang="zh-CN" dirty="0" smtClean="0"/>
              <a:t>, </a:t>
            </a:r>
            <a:r>
              <a:rPr lang="zh-CN" altLang="en-US" dirty="0" smtClean="0"/>
              <a:t>数据库支持</a:t>
            </a:r>
            <a:endParaRPr lang="en-US" altLang="zh-CN" dirty="0" smtClean="0"/>
          </a:p>
        </p:txBody>
      </p:sp>
    </p:spTree>
    <p:extLst>
      <p:ext uri="{BB962C8B-B14F-4D97-AF65-F5344CB8AC3E}">
        <p14:creationId xmlns:p14="http://schemas.microsoft.com/office/powerpoint/2010/main" val="214375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bg/>
                                          </p:spTgt>
                                        </p:tgtEl>
                                        <p:attrNameLst>
                                          <p:attrName>style.visibility</p:attrName>
                                        </p:attrNameLst>
                                      </p:cBhvr>
                                      <p:to>
                                        <p:strVal val="visible"/>
                                      </p:to>
                                    </p:set>
                                    <p:anim calcmode="lin" valueType="num">
                                      <p:cBhvr additive="base">
                                        <p:cTn id="13" dur="500" fill="hold"/>
                                        <p:tgtEl>
                                          <p:spTgt spid="45059">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0" end="0"/>
                                            </p:txEl>
                                          </p:spTgt>
                                        </p:tgtEl>
                                        <p:attrNameLst>
                                          <p:attrName>style.visibility</p:attrName>
                                        </p:attrNameLst>
                                      </p:cBhvr>
                                      <p:to>
                                        <p:strVal val="visible"/>
                                      </p:to>
                                    </p:set>
                                    <p:anim calcmode="lin" valueType="num">
                                      <p:cBhvr additive="base">
                                        <p:cTn id="19"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pRg st="1" end="1"/>
                                            </p:txEl>
                                          </p:spTgt>
                                        </p:tgtEl>
                                        <p:attrNameLst>
                                          <p:attrName>style.visibility</p:attrName>
                                        </p:attrNameLst>
                                      </p:cBhvr>
                                      <p:to>
                                        <p:strVal val="visible"/>
                                      </p:to>
                                    </p:set>
                                    <p:anim calcmode="lin" valueType="num">
                                      <p:cBhvr additive="base">
                                        <p:cTn id="25"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59">
                                            <p:txEl>
                                              <p:pRg st="2" end="2"/>
                                            </p:txEl>
                                          </p:spTgt>
                                        </p:tgtEl>
                                        <p:attrNameLst>
                                          <p:attrName>style.visibility</p:attrName>
                                        </p:attrNameLst>
                                      </p:cBhvr>
                                      <p:to>
                                        <p:strVal val="visible"/>
                                      </p:to>
                                    </p:set>
                                    <p:anim calcmode="lin" valueType="num">
                                      <p:cBhvr additive="base">
                                        <p:cTn id="31"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59">
                                            <p:txEl>
                                              <p:pRg st="3" end="3"/>
                                            </p:txEl>
                                          </p:spTgt>
                                        </p:tgtEl>
                                        <p:attrNameLst>
                                          <p:attrName>style.visibility</p:attrName>
                                        </p:attrNameLst>
                                      </p:cBhvr>
                                      <p:to>
                                        <p:strVal val="visible"/>
                                      </p:to>
                                    </p:set>
                                    <p:anim calcmode="lin" valueType="num">
                                      <p:cBhvr additive="base">
                                        <p:cTn id="37"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59">
                                            <p:txEl>
                                              <p:pRg st="4" end="4"/>
                                            </p:txEl>
                                          </p:spTgt>
                                        </p:tgtEl>
                                        <p:attrNameLst>
                                          <p:attrName>style.visibility</p:attrName>
                                        </p:attrNameLst>
                                      </p:cBhvr>
                                      <p:to>
                                        <p:strVal val="visible"/>
                                      </p:to>
                                    </p:set>
                                    <p:anim calcmode="lin" valueType="num">
                                      <p:cBhvr additive="base">
                                        <p:cTn id="43" dur="500" fill="hold"/>
                                        <p:tgtEl>
                                          <p:spTgt spid="45059">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5059">
                                            <p:txEl>
                                              <p:pRg st="5" end="5"/>
                                            </p:txEl>
                                          </p:spTgt>
                                        </p:tgtEl>
                                        <p:attrNameLst>
                                          <p:attrName>style.visibility</p:attrName>
                                        </p:attrNameLst>
                                      </p:cBhvr>
                                      <p:to>
                                        <p:strVal val="visible"/>
                                      </p:to>
                                    </p:set>
                                    <p:anim calcmode="lin" valueType="num">
                                      <p:cBhvr additive="base">
                                        <p:cTn id="49" dur="500" fill="hold"/>
                                        <p:tgtEl>
                                          <p:spTgt spid="45059">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5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059">
                                            <p:txEl>
                                              <p:pRg st="6" end="6"/>
                                            </p:txEl>
                                          </p:spTgt>
                                        </p:tgtEl>
                                        <p:attrNameLst>
                                          <p:attrName>style.visibility</p:attrName>
                                        </p:attrNameLst>
                                      </p:cBhvr>
                                      <p:to>
                                        <p:strVal val="visible"/>
                                      </p:to>
                                    </p:set>
                                    <p:anim calcmode="lin" valueType="num">
                                      <p:cBhvr additive="base">
                                        <p:cTn id="55" dur="500" fill="hold"/>
                                        <p:tgtEl>
                                          <p:spTgt spid="45059">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5059">
                                            <p:txEl>
                                              <p:pRg st="7" end="7"/>
                                            </p:txEl>
                                          </p:spTgt>
                                        </p:tgtEl>
                                        <p:attrNameLst>
                                          <p:attrName>style.visibility</p:attrName>
                                        </p:attrNameLst>
                                      </p:cBhvr>
                                      <p:to>
                                        <p:strVal val="visible"/>
                                      </p:to>
                                    </p:set>
                                    <p:anim calcmode="lin" valueType="num">
                                      <p:cBhvr additive="base">
                                        <p:cTn id="61" dur="500" fill="hold"/>
                                        <p:tgtEl>
                                          <p:spTgt spid="45059">
                                            <p:txEl>
                                              <p:pRg st="7" end="7"/>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50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5059">
                                            <p:txEl>
                                              <p:pRg st="8" end="8"/>
                                            </p:txEl>
                                          </p:spTgt>
                                        </p:tgtEl>
                                        <p:attrNameLst>
                                          <p:attrName>style.visibility</p:attrName>
                                        </p:attrNameLst>
                                      </p:cBhvr>
                                      <p:to>
                                        <p:strVal val="visible"/>
                                      </p:to>
                                    </p:set>
                                    <p:anim calcmode="lin" valueType="num">
                                      <p:cBhvr additive="base">
                                        <p:cTn id="67" dur="500" fill="hold"/>
                                        <p:tgtEl>
                                          <p:spTgt spid="45059">
                                            <p:txEl>
                                              <p:pRg st="8" end="8"/>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50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5059">
                                            <p:txEl>
                                              <p:pRg st="9" end="9"/>
                                            </p:txEl>
                                          </p:spTgt>
                                        </p:tgtEl>
                                        <p:attrNameLst>
                                          <p:attrName>style.visibility</p:attrName>
                                        </p:attrNameLst>
                                      </p:cBhvr>
                                      <p:to>
                                        <p:strVal val="visible"/>
                                      </p:to>
                                    </p:set>
                                    <p:anim calcmode="lin" valueType="num">
                                      <p:cBhvr additive="base">
                                        <p:cTn id="73" dur="500" fill="hold"/>
                                        <p:tgtEl>
                                          <p:spTgt spid="45059">
                                            <p:txEl>
                                              <p:pRg st="9" end="9"/>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50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5059">
                                            <p:txEl>
                                              <p:pRg st="10" end="10"/>
                                            </p:txEl>
                                          </p:spTgt>
                                        </p:tgtEl>
                                        <p:attrNameLst>
                                          <p:attrName>style.visibility</p:attrName>
                                        </p:attrNameLst>
                                      </p:cBhvr>
                                      <p:to>
                                        <p:strVal val="visible"/>
                                      </p:to>
                                    </p:set>
                                    <p:anim calcmode="lin" valueType="num">
                                      <p:cBhvr additive="base">
                                        <p:cTn id="79" dur="500" fill="hold"/>
                                        <p:tgtEl>
                                          <p:spTgt spid="45059">
                                            <p:txEl>
                                              <p:pRg st="10" end="1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50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5059">
                                            <p:txEl>
                                              <p:pRg st="11" end="11"/>
                                            </p:txEl>
                                          </p:spTgt>
                                        </p:tgtEl>
                                        <p:attrNameLst>
                                          <p:attrName>style.visibility</p:attrName>
                                        </p:attrNameLst>
                                      </p:cBhvr>
                                      <p:to>
                                        <p:strVal val="visible"/>
                                      </p:to>
                                    </p:set>
                                    <p:anim calcmode="lin" valueType="num">
                                      <p:cBhvr additive="base">
                                        <p:cTn id="85" dur="500" fill="hold"/>
                                        <p:tgtEl>
                                          <p:spTgt spid="45059">
                                            <p:txEl>
                                              <p:pRg st="11" end="1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505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5059">
                                            <p:txEl>
                                              <p:pRg st="12" end="12"/>
                                            </p:txEl>
                                          </p:spTgt>
                                        </p:tgtEl>
                                        <p:attrNameLst>
                                          <p:attrName>style.visibility</p:attrName>
                                        </p:attrNameLst>
                                      </p:cBhvr>
                                      <p:to>
                                        <p:strVal val="visible"/>
                                      </p:to>
                                    </p:set>
                                    <p:anim calcmode="lin" valueType="num">
                                      <p:cBhvr additive="base">
                                        <p:cTn id="91" dur="500" fill="hold"/>
                                        <p:tgtEl>
                                          <p:spTgt spid="45059">
                                            <p:txEl>
                                              <p:pRg st="12" end="1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505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45059">
                                            <p:txEl>
                                              <p:pRg st="13" end="13"/>
                                            </p:txEl>
                                          </p:spTgt>
                                        </p:tgtEl>
                                        <p:attrNameLst>
                                          <p:attrName>style.visibility</p:attrName>
                                        </p:attrNameLst>
                                      </p:cBhvr>
                                      <p:to>
                                        <p:strVal val="visible"/>
                                      </p:to>
                                    </p:set>
                                    <p:anim calcmode="lin" valueType="num">
                                      <p:cBhvr additive="base">
                                        <p:cTn id="97" dur="500" fill="hold"/>
                                        <p:tgtEl>
                                          <p:spTgt spid="45059">
                                            <p:txEl>
                                              <p:pRg st="13" end="1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505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88640"/>
            <a:ext cx="8788692" cy="6336704"/>
          </a:xfrm>
          <a:prstGeom prst="rect">
            <a:avLst/>
          </a:prstGeom>
        </p:spPr>
      </p:pic>
    </p:spTree>
    <p:extLst>
      <p:ext uri="{BB962C8B-B14F-4D97-AF65-F5344CB8AC3E}">
        <p14:creationId xmlns:p14="http://schemas.microsoft.com/office/powerpoint/2010/main" val="1516934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4.2 Python</a:t>
            </a:r>
            <a:r>
              <a:rPr lang="zh-CN" altLang="en-US" dirty="0" smtClean="0">
                <a:latin typeface="微软雅黑" panose="020B0503020204020204" pitchFamily="34" charset="-122"/>
              </a:rPr>
              <a:t> </a:t>
            </a:r>
            <a:r>
              <a:rPr lang="en-US" altLang="zh-CN" dirty="0">
                <a:latin typeface="微软雅黑" panose="020B0503020204020204" pitchFamily="34" charset="-122"/>
              </a:rPr>
              <a:t>Web</a:t>
            </a:r>
            <a:r>
              <a:rPr lang="zh-CN" altLang="en-US" dirty="0">
                <a:latin typeface="微软雅黑" panose="020B0503020204020204" pitchFamily="34" charset="-122"/>
              </a:rPr>
              <a:t>开发</a:t>
            </a:r>
            <a:endParaRPr lang="zh-CN" altLang="en-US" dirty="0" smtClean="0">
              <a:latin typeface="微软雅黑" panose="020B0503020204020204" pitchFamily="34" charset="-122"/>
            </a:endParaRPr>
          </a:p>
        </p:txBody>
      </p:sp>
      <p:sp>
        <p:nvSpPr>
          <p:cNvPr id="4" name="内容占位符 2"/>
          <p:cNvSpPr txBox="1">
            <a:spLocks/>
          </p:cNvSpPr>
          <p:nvPr/>
        </p:nvSpPr>
        <p:spPr bwMode="auto">
          <a:xfrm>
            <a:off x="467544" y="675246"/>
            <a:ext cx="8064896" cy="59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t>后台处理</a:t>
            </a:r>
            <a:r>
              <a:rPr lang="en-US" altLang="zh-CN" dirty="0" smtClean="0"/>
              <a:t>views.py</a:t>
            </a:r>
            <a:r>
              <a:rPr lang="zh-CN" altLang="en-US" dirty="0" smtClean="0"/>
              <a:t>：</a:t>
            </a:r>
            <a:endParaRPr lang="en-US" altLang="zh-CN" dirty="0" smtClean="0"/>
          </a:p>
        </p:txBody>
      </p:sp>
      <p:sp>
        <p:nvSpPr>
          <p:cNvPr id="7" name="内容占位符 2"/>
          <p:cNvSpPr txBox="1">
            <a:spLocks/>
          </p:cNvSpPr>
          <p:nvPr/>
        </p:nvSpPr>
        <p:spPr bwMode="auto">
          <a:xfrm>
            <a:off x="467544" y="1268760"/>
            <a:ext cx="8280920"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FF8000"/>
                </a:solidFill>
                <a:highlight>
                  <a:srgbClr val="FFFFFF"/>
                </a:highlight>
              </a:rPr>
              <a:t>@</a:t>
            </a:r>
            <a:r>
              <a:rPr lang="en-US" altLang="zh-CN" sz="1800" dirty="0" err="1">
                <a:solidFill>
                  <a:srgbClr val="FF8000"/>
                </a:solidFill>
                <a:highlight>
                  <a:srgbClr val="FFFFFF"/>
                </a:highlight>
              </a:rPr>
              <a:t>app.route</a:t>
            </a:r>
            <a:r>
              <a:rPr lang="en-US" altLang="zh-CN" sz="1800" b="1" dirty="0">
                <a:solidFill>
                  <a:srgbClr val="000080"/>
                </a:solidFill>
                <a:highlight>
                  <a:srgbClr val="FFFFFF"/>
                </a:highlight>
              </a:rPr>
              <a:t>(</a:t>
            </a:r>
            <a:r>
              <a:rPr lang="en-US" altLang="zh-CN" sz="1800" dirty="0">
                <a:solidFill>
                  <a:srgbClr val="808080"/>
                </a:solidFill>
                <a:highlight>
                  <a:srgbClr val="FFFFFF"/>
                </a:highlight>
              </a:rPr>
              <a:t>'/index'</a:t>
            </a:r>
            <a:r>
              <a:rPr lang="en-US" altLang="zh-CN" sz="1800" b="1" dirty="0">
                <a:solidFill>
                  <a:srgbClr val="000080"/>
                </a:solidFill>
                <a:highlight>
                  <a:srgbClr val="FFFFFF"/>
                </a:highlight>
              </a:rPr>
              <a:t>,</a:t>
            </a:r>
            <a:r>
              <a:rPr lang="en-US" altLang="zh-CN" sz="1800" dirty="0">
                <a:solidFill>
                  <a:srgbClr val="000000"/>
                </a:solidFill>
                <a:highlight>
                  <a:srgbClr val="FFFFFF"/>
                </a:highlight>
              </a:rPr>
              <a:t> methods </a:t>
            </a:r>
            <a:r>
              <a:rPr lang="en-US" altLang="zh-CN" sz="1800" b="1" dirty="0">
                <a:solidFill>
                  <a:srgbClr val="000080"/>
                </a:solidFill>
                <a:highlight>
                  <a:srgbClr val="FFFFFF"/>
                </a:highlight>
              </a:rPr>
              <a:t>=</a:t>
            </a:r>
            <a:r>
              <a:rPr lang="en-US" altLang="zh-CN" sz="180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dirty="0">
                <a:solidFill>
                  <a:srgbClr val="808080"/>
                </a:solidFill>
                <a:highlight>
                  <a:srgbClr val="FFFFFF"/>
                </a:highlight>
              </a:rPr>
              <a:t>'GET'</a:t>
            </a:r>
            <a:r>
              <a:rPr lang="en-US" altLang="zh-CN" sz="1800" b="1" dirty="0">
                <a:solidFill>
                  <a:srgbClr val="000080"/>
                </a:solidFill>
                <a:highlight>
                  <a:srgbClr val="FFFFFF"/>
                </a:highlight>
              </a:rPr>
              <a:t>])</a:t>
            </a:r>
            <a:endParaRPr lang="en-US" altLang="zh-CN" sz="1800" dirty="0">
              <a:solidFill>
                <a:srgbClr val="000000"/>
              </a:solidFill>
              <a:highlight>
                <a:srgbClr val="FFFFFF"/>
              </a:highlight>
            </a:endParaRPr>
          </a:p>
          <a:p>
            <a:pPr marL="0" indent="0">
              <a:buNone/>
            </a:pPr>
            <a:r>
              <a:rPr lang="en-US" altLang="zh-CN" sz="1800" dirty="0" smtClean="0">
                <a:solidFill>
                  <a:srgbClr val="FF8000"/>
                </a:solidFill>
                <a:highlight>
                  <a:srgbClr val="FFFFFF"/>
                </a:highlight>
              </a:rPr>
              <a:t>@</a:t>
            </a:r>
            <a:r>
              <a:rPr lang="en-US" altLang="zh-CN" sz="1800" dirty="0" err="1">
                <a:solidFill>
                  <a:srgbClr val="FF8000"/>
                </a:solidFill>
                <a:highlight>
                  <a:srgbClr val="FFFFFF"/>
                </a:highlight>
              </a:rPr>
              <a:t>login_required</a:t>
            </a:r>
            <a:endParaRPr lang="en-US" altLang="zh-CN" sz="1800" dirty="0">
              <a:solidFill>
                <a:srgbClr val="000000"/>
              </a:solidFill>
              <a:highlight>
                <a:srgbClr val="FFFFFF"/>
              </a:highlight>
            </a:endParaRPr>
          </a:p>
          <a:p>
            <a:pPr marL="0" indent="0">
              <a:buNone/>
            </a:pPr>
            <a:r>
              <a:rPr lang="en-US" altLang="zh-CN" sz="1800" b="1" dirty="0" err="1">
                <a:solidFill>
                  <a:srgbClr val="0000FF"/>
                </a:solidFill>
                <a:highlight>
                  <a:srgbClr val="FFFFFF"/>
                </a:highlight>
              </a:rPr>
              <a:t>def</a:t>
            </a:r>
            <a:r>
              <a:rPr lang="en-US" altLang="zh-CN" sz="1800" dirty="0">
                <a:solidFill>
                  <a:srgbClr val="000000"/>
                </a:solidFill>
                <a:highlight>
                  <a:srgbClr val="FFFFFF"/>
                </a:highlight>
              </a:rPr>
              <a:t> </a:t>
            </a:r>
            <a:r>
              <a:rPr lang="en-US" altLang="zh-CN" sz="1800" dirty="0">
                <a:solidFill>
                  <a:srgbClr val="FF00FF"/>
                </a:solidFill>
                <a:highlight>
                  <a:srgbClr val="FFFFFF"/>
                </a:highlight>
              </a:rPr>
              <a:t>index</a:t>
            </a:r>
            <a:r>
              <a:rPr lang="en-US" altLang="zh-CN" sz="1800" b="1" dirty="0">
                <a:solidFill>
                  <a:srgbClr val="000080"/>
                </a:solidFill>
                <a:highlight>
                  <a:srgbClr val="FFFFFF"/>
                </a:highlight>
              </a:rPr>
              <a:t>(</a:t>
            </a:r>
            <a:r>
              <a:rPr lang="en-US" altLang="zh-CN" sz="1800" dirty="0">
                <a:solidFill>
                  <a:srgbClr val="000000"/>
                </a:solidFill>
                <a:highlight>
                  <a:srgbClr val="FFFFFF"/>
                </a:highlight>
              </a:rPr>
              <a:t>page </a:t>
            </a:r>
            <a:r>
              <a:rPr lang="en-US" altLang="zh-CN" sz="1800" b="1" dirty="0">
                <a:solidFill>
                  <a:srgbClr val="000080"/>
                </a:solidFill>
                <a:highlight>
                  <a:srgbClr val="FFFFFF"/>
                </a:highlight>
              </a:rPr>
              <a:t>=</a:t>
            </a:r>
            <a:r>
              <a:rPr lang="en-US" altLang="zh-CN" sz="1800" dirty="0">
                <a:solidFill>
                  <a:srgbClr val="000000"/>
                </a:solidFill>
                <a:highlight>
                  <a:srgbClr val="FFFFFF"/>
                </a:highlight>
              </a:rPr>
              <a:t> </a:t>
            </a:r>
            <a:r>
              <a:rPr lang="en-US" altLang="zh-CN" sz="180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dirty="0">
              <a:solidFill>
                <a:srgbClr val="000000"/>
              </a:solidFill>
              <a:highlight>
                <a:srgbClr val="FFFFFF"/>
              </a:highlight>
            </a:endParaRPr>
          </a:p>
          <a:p>
            <a:pPr marL="0" indent="0">
              <a:buNone/>
            </a:pPr>
            <a:r>
              <a:rPr lang="en-US" altLang="zh-CN" sz="1800" dirty="0">
                <a:solidFill>
                  <a:srgbClr val="000000"/>
                </a:solidFill>
                <a:highlight>
                  <a:srgbClr val="FFFFFF"/>
                </a:highlight>
              </a:rPr>
              <a:t>	posts</a:t>
            </a:r>
            <a:r>
              <a:rPr lang="en-US" altLang="zh-CN" sz="1800" b="1" dirty="0">
                <a:solidFill>
                  <a:srgbClr val="000080"/>
                </a:solidFill>
                <a:highlight>
                  <a:srgbClr val="FFFFFF"/>
                </a:highlight>
              </a:rPr>
              <a:t>=</a:t>
            </a:r>
            <a:r>
              <a:rPr lang="en-US" altLang="zh-CN" sz="1800" dirty="0" err="1">
                <a:solidFill>
                  <a:srgbClr val="000000"/>
                </a:solidFill>
                <a:highlight>
                  <a:srgbClr val="FFFFFF"/>
                </a:highlight>
              </a:rPr>
              <a:t>Post</a:t>
            </a:r>
            <a:r>
              <a:rPr lang="en-US" altLang="zh-CN" sz="1800" b="1" dirty="0" err="1">
                <a:solidFill>
                  <a:srgbClr val="000080"/>
                </a:solidFill>
                <a:highlight>
                  <a:srgbClr val="FFFFFF"/>
                </a:highlight>
              </a:rPr>
              <a:t>.</a:t>
            </a:r>
            <a:r>
              <a:rPr lang="en-US" altLang="zh-CN" sz="1800" dirty="0" err="1">
                <a:solidFill>
                  <a:srgbClr val="000000"/>
                </a:solidFill>
                <a:highlight>
                  <a:srgbClr val="FFFFFF"/>
                </a:highlight>
              </a:rPr>
              <a:t>query</a:t>
            </a:r>
            <a:r>
              <a:rPr lang="en-US" altLang="zh-CN" sz="1800" b="1" dirty="0" err="1">
                <a:solidFill>
                  <a:srgbClr val="000080"/>
                </a:solidFill>
                <a:highlight>
                  <a:srgbClr val="FFFFFF"/>
                </a:highlight>
              </a:rPr>
              <a:t>.</a:t>
            </a:r>
            <a:r>
              <a:rPr lang="en-US" altLang="zh-CN" sz="1800" dirty="0" err="1">
                <a:solidFill>
                  <a:srgbClr val="000000"/>
                </a:solidFill>
                <a:highlight>
                  <a:srgbClr val="FFFFFF"/>
                </a:highlight>
              </a:rPr>
              <a:t>filter_by</a:t>
            </a:r>
            <a:r>
              <a:rPr lang="en-US" altLang="zh-CN" sz="1800" b="1" dirty="0">
                <a:solidFill>
                  <a:srgbClr val="000080"/>
                </a:solidFill>
                <a:highlight>
                  <a:srgbClr val="FFFFFF"/>
                </a:highlight>
              </a:rPr>
              <a:t>(</a:t>
            </a:r>
            <a:r>
              <a:rPr lang="en-US" altLang="zh-CN" sz="1800" dirty="0" err="1">
                <a:solidFill>
                  <a:srgbClr val="000000"/>
                </a:solidFill>
                <a:highlight>
                  <a:srgbClr val="FFFFFF"/>
                </a:highlight>
              </a:rPr>
              <a:t>user_id</a:t>
            </a:r>
            <a:r>
              <a:rPr lang="en-US" altLang="zh-CN" sz="180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dirty="0">
                <a:solidFill>
                  <a:srgbClr val="000000"/>
                </a:solidFill>
                <a:highlight>
                  <a:srgbClr val="FFFFFF"/>
                </a:highlight>
              </a:rPr>
              <a:t> current_user</a:t>
            </a:r>
            <a:r>
              <a:rPr lang="en-US" altLang="zh-CN" sz="1800" b="1" dirty="0">
                <a:solidFill>
                  <a:srgbClr val="000080"/>
                </a:solidFill>
                <a:highlight>
                  <a:srgbClr val="FFFFFF"/>
                </a:highlight>
              </a:rPr>
              <a:t>.</a:t>
            </a:r>
            <a:r>
              <a:rPr lang="en-US" altLang="zh-CN" sz="1800" dirty="0">
                <a:solidFill>
                  <a:srgbClr val="000000"/>
                </a:solidFill>
                <a:highlight>
                  <a:srgbClr val="FFFFFF"/>
                </a:highlight>
              </a:rPr>
              <a:t>id</a:t>
            </a:r>
            <a:r>
              <a:rPr lang="en-US" altLang="zh-CN" sz="1800" b="1" dirty="0" smtClean="0">
                <a:solidFill>
                  <a:srgbClr val="000080"/>
                </a:solidFill>
                <a:highlight>
                  <a:srgbClr val="FFFFFF"/>
                </a:highlight>
              </a:rPr>
              <a:t>)</a:t>
            </a:r>
          </a:p>
          <a:p>
            <a:pPr marL="0" indent="0">
              <a:buNone/>
            </a:pPr>
            <a:r>
              <a:rPr lang="en-US" altLang="zh-CN" sz="1800" dirty="0" smtClean="0">
                <a:solidFill>
                  <a:srgbClr val="000000"/>
                </a:solidFill>
                <a:highlight>
                  <a:srgbClr val="FFFFFF"/>
                </a:highlight>
              </a:rPr>
              <a:t> </a:t>
            </a:r>
            <a:r>
              <a:rPr lang="en-US" altLang="zh-CN" sz="1800" dirty="0">
                <a:solidFill>
                  <a:srgbClr val="000000"/>
                </a:solidFill>
                <a:highlight>
                  <a:srgbClr val="FFFFFF"/>
                </a:highlight>
              </a:rPr>
              <a:t>	</a:t>
            </a:r>
            <a:r>
              <a:rPr lang="en-US" altLang="zh-CN" sz="1800" b="1" dirty="0">
                <a:solidFill>
                  <a:srgbClr val="0000FF"/>
                </a:solidFill>
                <a:highlight>
                  <a:srgbClr val="FFFFFF"/>
                </a:highlight>
              </a:rPr>
              <a:t>return</a:t>
            </a:r>
            <a:r>
              <a:rPr lang="en-US" altLang="zh-CN" sz="1800" dirty="0">
                <a:solidFill>
                  <a:srgbClr val="000000"/>
                </a:solidFill>
                <a:highlight>
                  <a:srgbClr val="FFFFFF"/>
                </a:highlight>
              </a:rPr>
              <a:t> </a:t>
            </a:r>
            <a:r>
              <a:rPr lang="en-US" altLang="zh-CN" sz="1800" dirty="0" err="1">
                <a:solidFill>
                  <a:srgbClr val="000000"/>
                </a:solidFill>
                <a:highlight>
                  <a:srgbClr val="FFFFFF"/>
                </a:highlight>
              </a:rPr>
              <a:t>render_template</a:t>
            </a:r>
            <a:r>
              <a:rPr lang="en-US" altLang="zh-CN" sz="1800" b="1" dirty="0">
                <a:solidFill>
                  <a:srgbClr val="000080"/>
                </a:solidFill>
                <a:highlight>
                  <a:srgbClr val="FFFFFF"/>
                </a:highlight>
              </a:rPr>
              <a:t>(</a:t>
            </a:r>
            <a:r>
              <a:rPr lang="en-US" altLang="zh-CN" sz="1800" dirty="0">
                <a:solidFill>
                  <a:srgbClr val="808080"/>
                </a:solidFill>
                <a:highlight>
                  <a:srgbClr val="FFFFFF"/>
                </a:highlight>
              </a:rPr>
              <a:t>'</a:t>
            </a:r>
            <a:r>
              <a:rPr lang="en-US" altLang="zh-CN" sz="1800" dirty="0" err="1">
                <a:solidFill>
                  <a:srgbClr val="808080"/>
                </a:solidFill>
                <a:highlight>
                  <a:srgbClr val="FFFFFF"/>
                </a:highlight>
              </a:rPr>
              <a:t>index.html'</a:t>
            </a:r>
            <a:r>
              <a:rPr lang="en-US" altLang="zh-CN" sz="1800" b="1" dirty="0" err="1">
                <a:solidFill>
                  <a:srgbClr val="000080"/>
                </a:solidFill>
                <a:highlight>
                  <a:srgbClr val="FFFFFF"/>
                </a:highlight>
              </a:rPr>
              <a:t>,</a:t>
            </a:r>
            <a:r>
              <a:rPr lang="en-US" altLang="zh-CN" sz="1800" dirty="0" err="1">
                <a:solidFill>
                  <a:srgbClr val="000000"/>
                </a:solidFill>
                <a:highlight>
                  <a:srgbClr val="FFFFFF"/>
                </a:highlight>
              </a:rPr>
              <a:t>title</a:t>
            </a:r>
            <a:r>
              <a:rPr lang="en-US" altLang="zh-CN" sz="1800" b="1" dirty="0">
                <a:solidFill>
                  <a:srgbClr val="000080"/>
                </a:solidFill>
                <a:highlight>
                  <a:srgbClr val="FFFFFF"/>
                </a:highlight>
              </a:rPr>
              <a:t>=</a:t>
            </a:r>
            <a:r>
              <a:rPr lang="en-US" altLang="zh-CN" sz="1800" dirty="0">
                <a:solidFill>
                  <a:srgbClr val="808080"/>
                </a:solidFill>
                <a:highlight>
                  <a:srgbClr val="FFFFFF"/>
                </a:highlight>
              </a:rPr>
              <a:t>'</a:t>
            </a:r>
            <a:r>
              <a:rPr lang="en-US" altLang="zh-CN" sz="1800" dirty="0" err="1">
                <a:solidFill>
                  <a:srgbClr val="808080"/>
                </a:solidFill>
                <a:highlight>
                  <a:srgbClr val="FFFFFF"/>
                </a:highlight>
              </a:rPr>
              <a:t>Home'</a:t>
            </a:r>
            <a:r>
              <a:rPr lang="en-US" altLang="zh-CN" sz="1800" b="1" dirty="0" err="1">
                <a:solidFill>
                  <a:srgbClr val="000080"/>
                </a:solidFill>
                <a:highlight>
                  <a:srgbClr val="FFFFFF"/>
                </a:highlight>
              </a:rPr>
              <a:t>,</a:t>
            </a:r>
            <a:r>
              <a:rPr lang="en-US" altLang="zh-CN" sz="1800" dirty="0" err="1">
                <a:solidFill>
                  <a:srgbClr val="000000"/>
                </a:solidFill>
                <a:highlight>
                  <a:srgbClr val="FFFFFF"/>
                </a:highlight>
              </a:rPr>
              <a:t>posts</a:t>
            </a:r>
            <a:r>
              <a:rPr lang="en-US" altLang="zh-CN" sz="180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dirty="0">
                <a:solidFill>
                  <a:srgbClr val="000000"/>
                </a:solidFill>
                <a:highlight>
                  <a:srgbClr val="FFFFFF"/>
                </a:highlight>
              </a:rPr>
              <a:t> posts</a:t>
            </a:r>
            <a:r>
              <a:rPr lang="en-US" altLang="zh-CN" sz="1800" b="1" dirty="0">
                <a:solidFill>
                  <a:srgbClr val="000080"/>
                </a:solidFill>
                <a:highlight>
                  <a:srgbClr val="FFFFFF"/>
                </a:highlight>
              </a:rPr>
              <a:t>)</a:t>
            </a:r>
            <a:endParaRPr lang="en-US" altLang="zh-CN" sz="1800" dirty="0" smtClean="0"/>
          </a:p>
        </p:txBody>
      </p:sp>
      <p:sp>
        <p:nvSpPr>
          <p:cNvPr id="8" name="内容占位符 2"/>
          <p:cNvSpPr txBox="1">
            <a:spLocks/>
          </p:cNvSpPr>
          <p:nvPr/>
        </p:nvSpPr>
        <p:spPr bwMode="auto">
          <a:xfrm>
            <a:off x="467544" y="3573016"/>
            <a:ext cx="8064896" cy="59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t>前台页面</a:t>
            </a:r>
            <a:r>
              <a:rPr lang="en-US" altLang="zh-CN" dirty="0" smtClean="0"/>
              <a:t>index.html</a:t>
            </a:r>
            <a:r>
              <a:rPr lang="zh-CN" altLang="en-US" dirty="0" smtClean="0"/>
              <a:t>： </a:t>
            </a:r>
            <a:r>
              <a:rPr lang="en-US" altLang="zh-CN" dirty="0" smtClean="0">
                <a:hlinkClick r:id="rId3"/>
              </a:rPr>
              <a:t>Flask</a:t>
            </a:r>
            <a:r>
              <a:rPr lang="zh-CN" altLang="en-US" dirty="0" smtClean="0">
                <a:hlinkClick r:id="rId3"/>
              </a:rPr>
              <a:t>模板引擎，</a:t>
            </a:r>
            <a:r>
              <a:rPr lang="en-US" altLang="zh-CN" dirty="0" smtClean="0">
                <a:hlinkClick r:id="rId3"/>
              </a:rPr>
              <a:t>Jinja2</a:t>
            </a:r>
            <a:r>
              <a:rPr lang="zh-CN" altLang="en-US" dirty="0" smtClean="0">
                <a:hlinkClick r:id="rId3"/>
              </a:rPr>
              <a:t>语法</a:t>
            </a:r>
            <a:endParaRPr lang="en-US" altLang="zh-CN" dirty="0" smtClean="0"/>
          </a:p>
        </p:txBody>
      </p:sp>
      <p:sp>
        <p:nvSpPr>
          <p:cNvPr id="9" name="内容占位符 2"/>
          <p:cNvSpPr txBox="1">
            <a:spLocks/>
          </p:cNvSpPr>
          <p:nvPr/>
        </p:nvSpPr>
        <p:spPr bwMode="auto">
          <a:xfrm>
            <a:off x="467544" y="4166530"/>
            <a:ext cx="8280920"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a:t>{% </a:t>
            </a:r>
            <a:r>
              <a:rPr lang="en-US" altLang="zh-CN" sz="1800" b="1" dirty="0">
                <a:solidFill>
                  <a:srgbClr val="4C40EA"/>
                </a:solidFill>
              </a:rPr>
              <a:t>for</a:t>
            </a:r>
            <a:r>
              <a:rPr lang="en-US" altLang="zh-CN" sz="1800" dirty="0"/>
              <a:t> post </a:t>
            </a:r>
            <a:r>
              <a:rPr lang="en-US" altLang="zh-CN" sz="1800" b="1" dirty="0">
                <a:solidFill>
                  <a:srgbClr val="4C40EA"/>
                </a:solidFill>
              </a:rPr>
              <a:t>in</a:t>
            </a:r>
            <a:r>
              <a:rPr lang="en-US" altLang="zh-CN" sz="1800" dirty="0"/>
              <a:t> </a:t>
            </a:r>
            <a:r>
              <a:rPr lang="en-US" altLang="zh-CN" sz="1800" dirty="0" err="1"/>
              <a:t>posts.items</a:t>
            </a:r>
            <a:r>
              <a:rPr lang="en-US" altLang="zh-CN" sz="1800" dirty="0"/>
              <a:t> %}</a:t>
            </a:r>
          </a:p>
          <a:p>
            <a:pPr marL="0" indent="0">
              <a:buNone/>
            </a:pPr>
            <a:r>
              <a:rPr lang="en-US" altLang="zh-CN" sz="1800" dirty="0"/>
              <a:t>&lt;h2 class="post-title"&gt;</a:t>
            </a:r>
          </a:p>
          <a:p>
            <a:pPr marL="0" indent="0">
              <a:buNone/>
            </a:pPr>
            <a:r>
              <a:rPr lang="en-US" altLang="zh-CN" sz="1800" dirty="0"/>
              <a:t>	&lt;a </a:t>
            </a:r>
            <a:r>
              <a:rPr lang="en-US" altLang="zh-CN" sz="1800" dirty="0" err="1"/>
              <a:t>href</a:t>
            </a:r>
            <a:r>
              <a:rPr lang="en-US" altLang="zh-CN" sz="1800" dirty="0"/>
              <a:t>="{{ </a:t>
            </a:r>
            <a:r>
              <a:rPr lang="en-US" altLang="zh-CN" sz="1800" b="1" dirty="0" err="1">
                <a:solidFill>
                  <a:srgbClr val="4C40EA"/>
                </a:solidFill>
              </a:rPr>
              <a:t>url_for</a:t>
            </a:r>
            <a:r>
              <a:rPr lang="en-US" altLang="zh-CN" sz="1800" dirty="0"/>
              <a:t>('</a:t>
            </a:r>
            <a:r>
              <a:rPr lang="en-US" altLang="zh-CN" sz="1800" dirty="0" err="1"/>
              <a:t>detail',index</a:t>
            </a:r>
            <a:r>
              <a:rPr lang="en-US" altLang="zh-CN" sz="1800" dirty="0"/>
              <a:t>=post.id)}}"&gt;{{ </a:t>
            </a:r>
            <a:r>
              <a:rPr lang="en-US" altLang="zh-CN" sz="1800" dirty="0" err="1"/>
              <a:t>post.title</a:t>
            </a:r>
            <a:r>
              <a:rPr lang="en-US" altLang="zh-CN" sz="1800" dirty="0"/>
              <a:t> }}&lt;/a&gt;</a:t>
            </a:r>
          </a:p>
          <a:p>
            <a:pPr marL="0" indent="0">
              <a:buNone/>
            </a:pPr>
            <a:r>
              <a:rPr lang="en-US" altLang="zh-CN" sz="1800" dirty="0"/>
              <a:t>&lt;/h2&gt;</a:t>
            </a:r>
          </a:p>
          <a:p>
            <a:pPr marL="0" indent="0">
              <a:buNone/>
            </a:pPr>
            <a:r>
              <a:rPr lang="en-US" altLang="zh-CN" sz="1800" dirty="0" smtClean="0"/>
              <a:t>{% </a:t>
            </a:r>
            <a:r>
              <a:rPr lang="en-US" altLang="zh-CN" sz="1800" b="1" dirty="0" err="1">
                <a:solidFill>
                  <a:srgbClr val="4C40EA"/>
                </a:solidFill>
              </a:rPr>
              <a:t>endfor</a:t>
            </a:r>
            <a:r>
              <a:rPr lang="en-US" altLang="zh-CN" sz="1800" b="1" dirty="0">
                <a:solidFill>
                  <a:srgbClr val="4C40EA"/>
                </a:solidFill>
              </a:rPr>
              <a:t> </a:t>
            </a:r>
            <a:r>
              <a:rPr lang="en-US" altLang="zh-CN" sz="1800" dirty="0"/>
              <a:t>%}</a:t>
            </a:r>
            <a:endParaRPr lang="en-US" altLang="zh-CN" sz="1800" dirty="0" smtClean="0"/>
          </a:p>
        </p:txBody>
      </p:sp>
    </p:spTree>
    <p:extLst>
      <p:ext uri="{BB962C8B-B14F-4D97-AF65-F5344CB8AC3E}">
        <p14:creationId xmlns:p14="http://schemas.microsoft.com/office/powerpoint/2010/main" val="420535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 calcmode="lin" valueType="num">
                                      <p:cBhvr additive="base">
                                        <p:cTn id="4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anim calcmode="lin" valueType="num">
                                      <p:cBhvr additive="base">
                                        <p:cTn id="4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xEl>
                                              <p:pRg st="3" end="3"/>
                                            </p:txEl>
                                          </p:spTgt>
                                        </p:tgtEl>
                                        <p:attrNameLst>
                                          <p:attrName>style.visibility</p:attrName>
                                        </p:attrNameLst>
                                      </p:cBhvr>
                                      <p:to>
                                        <p:strVal val="visible"/>
                                      </p:to>
                                    </p:set>
                                    <p:anim calcmode="lin" valueType="num">
                                      <p:cBhvr additive="base">
                                        <p:cTn id="5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 calcmode="lin" valueType="num">
                                      <p:cBhvr additive="base">
                                        <p:cTn id="5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allAtOnce"/>
      <p:bldP spid="8" grpId="0"/>
      <p:bldP spid="9"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a:latin typeface="微软雅黑" panose="020B0503020204020204" pitchFamily="34" charset="-122"/>
              </a:rPr>
              <a:t>4.2 Python</a:t>
            </a:r>
            <a:r>
              <a:rPr lang="zh-CN" altLang="en-US" dirty="0" smtClean="0">
                <a:latin typeface="微软雅黑" panose="020B0503020204020204" pitchFamily="34" charset="-122"/>
              </a:rPr>
              <a:t> </a:t>
            </a:r>
            <a:r>
              <a:rPr lang="en-US" altLang="zh-CN" dirty="0">
                <a:latin typeface="微软雅黑" panose="020B0503020204020204" pitchFamily="34" charset="-122"/>
              </a:rPr>
              <a:t>Web</a:t>
            </a:r>
            <a:r>
              <a:rPr lang="zh-CN" altLang="en-US" dirty="0">
                <a:latin typeface="微软雅黑" panose="020B0503020204020204" pitchFamily="34" charset="-122"/>
              </a:rPr>
              <a:t>开发</a:t>
            </a:r>
            <a:endParaRPr lang="zh-CN" altLang="en-US" dirty="0" smtClean="0">
              <a:latin typeface="微软雅黑" panose="020B0503020204020204" pitchFamily="34" charset="-122"/>
            </a:endParaRPr>
          </a:p>
        </p:txBody>
      </p:sp>
      <p:sp>
        <p:nvSpPr>
          <p:cNvPr id="4" name="内容占位符 2"/>
          <p:cNvSpPr txBox="1">
            <a:spLocks/>
          </p:cNvSpPr>
          <p:nvPr/>
        </p:nvSpPr>
        <p:spPr bwMode="auto">
          <a:xfrm>
            <a:off x="358775" y="836712"/>
            <a:ext cx="8857108" cy="6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t>示例网站：</a:t>
            </a:r>
            <a:r>
              <a:rPr lang="zh-CN" altLang="en-US" dirty="0" smtClean="0">
                <a:hlinkClick r:id="rId4"/>
              </a:rPr>
              <a:t>简单博客</a:t>
            </a:r>
            <a:endParaRPr lang="en-US" altLang="zh-CN" dirty="0" smtClean="0"/>
          </a:p>
        </p:txBody>
      </p:sp>
      <p:graphicFrame>
        <p:nvGraphicFramePr>
          <p:cNvPr id="3" name="对象 2"/>
          <p:cNvGraphicFramePr>
            <a:graphicFrameLocks noChangeAspect="1"/>
          </p:cNvGraphicFramePr>
          <p:nvPr>
            <p:extLst/>
          </p:nvPr>
        </p:nvGraphicFramePr>
        <p:xfrm>
          <a:off x="7221041" y="357131"/>
          <a:ext cx="1443160" cy="1343074"/>
        </p:xfrm>
        <a:graphic>
          <a:graphicData uri="http://schemas.openxmlformats.org/presentationml/2006/ole">
            <mc:AlternateContent xmlns:mc="http://schemas.openxmlformats.org/markup-compatibility/2006">
              <mc:Choice xmlns:v="urn:schemas-microsoft-com:vml" Requires="v">
                <p:oleObj spid="_x0000_s73749" name="包装程序外壳对象" showAsIcon="1" r:id="rId5" imgW="708840" imgH="660960" progId="Package">
                  <p:embed/>
                </p:oleObj>
              </mc:Choice>
              <mc:Fallback>
                <p:oleObj name="包装程序外壳对象" showAsIcon="1" r:id="rId5" imgW="708840" imgH="660960" progId="Package">
                  <p:embed/>
                  <p:pic>
                    <p:nvPicPr>
                      <p:cNvPr id="0" name=""/>
                      <p:cNvPicPr/>
                      <p:nvPr/>
                    </p:nvPicPr>
                    <p:blipFill>
                      <a:blip r:embed="rId6"/>
                      <a:stretch>
                        <a:fillRect/>
                      </a:stretch>
                    </p:blipFill>
                    <p:spPr>
                      <a:xfrm>
                        <a:off x="7221041" y="357131"/>
                        <a:ext cx="1443160" cy="1343074"/>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1190812" y="1677049"/>
            <a:ext cx="6652837" cy="4869602"/>
          </a:xfrm>
          <a:prstGeom prst="rect">
            <a:avLst/>
          </a:prstGeom>
        </p:spPr>
      </p:pic>
    </p:spTree>
    <p:extLst>
      <p:ext uri="{BB962C8B-B14F-4D97-AF65-F5344CB8AC3E}">
        <p14:creationId xmlns:p14="http://schemas.microsoft.com/office/powerpoint/2010/main" val="409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179512" y="764704"/>
            <a:ext cx="8857108"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en-US" altLang="zh-CN" dirty="0" smtClean="0">
                <a:hlinkClick r:id="rId3"/>
              </a:rPr>
              <a:t>40</a:t>
            </a:r>
            <a:r>
              <a:rPr lang="zh-CN" altLang="en-US" dirty="0">
                <a:hlinkClick r:id="rId3"/>
              </a:rPr>
              <a:t>行代码的人脸识别</a:t>
            </a:r>
            <a:r>
              <a:rPr lang="zh-CN" altLang="en-US" dirty="0" smtClean="0">
                <a:hlinkClick r:id="rId3"/>
              </a:rPr>
              <a:t>实践</a:t>
            </a:r>
            <a:endParaRPr lang="en-US" altLang="zh-CN" dirty="0" smtClean="0"/>
          </a:p>
          <a:p>
            <a:pPr>
              <a:buFont typeface="Wingdings" pitchFamily="2" charset="2"/>
              <a:buChar char="l"/>
            </a:pPr>
            <a:r>
              <a:rPr lang="en-US" altLang="zh-CN" dirty="0" err="1" smtClean="0"/>
              <a:t>dlib</a:t>
            </a:r>
            <a:r>
              <a:rPr lang="zh-CN" altLang="en-US" dirty="0"/>
              <a:t>是基于现代</a:t>
            </a:r>
            <a:r>
              <a:rPr lang="en-US" altLang="zh-CN" dirty="0"/>
              <a:t>C++</a:t>
            </a:r>
            <a:r>
              <a:rPr lang="zh-CN" altLang="en-US" dirty="0"/>
              <a:t>的一个跨平台通用的框架，作者非常勤奋，一直在保持更新</a:t>
            </a:r>
            <a:r>
              <a:rPr lang="zh-CN" altLang="en-US" dirty="0" smtClean="0"/>
              <a:t>。</a:t>
            </a:r>
            <a:r>
              <a:rPr lang="en-US" altLang="zh-CN" dirty="0" err="1" smtClean="0"/>
              <a:t>dlib</a:t>
            </a:r>
            <a:r>
              <a:rPr lang="zh-CN" altLang="en-US" dirty="0"/>
              <a:t>内容涵盖机器学习、图像处理、数值算法、数据压缩等等，涉猎甚广。更重要的是</a:t>
            </a:r>
            <a:r>
              <a:rPr lang="zh-CN" altLang="en-US" dirty="0" smtClean="0"/>
              <a:t>，</a:t>
            </a:r>
            <a:r>
              <a:rPr lang="en-US" altLang="zh-CN" dirty="0" err="1" smtClean="0"/>
              <a:t>dlib</a:t>
            </a:r>
            <a:r>
              <a:rPr lang="zh-CN" altLang="en-US" dirty="0"/>
              <a:t>的文档非常完善，例子非常丰富</a:t>
            </a:r>
            <a:r>
              <a:rPr lang="zh-CN" altLang="en-US" dirty="0" smtClean="0"/>
              <a:t>。</a:t>
            </a:r>
            <a:endParaRPr lang="en-US" altLang="zh-CN" dirty="0" smtClean="0"/>
          </a:p>
          <a:p>
            <a:pPr>
              <a:buFont typeface="Wingdings" pitchFamily="2" charset="2"/>
              <a:buChar char="l"/>
            </a:pPr>
            <a:r>
              <a:rPr lang="en-US" altLang="zh-CN" dirty="0" err="1" smtClean="0"/>
              <a:t>dlib</a:t>
            </a:r>
            <a:r>
              <a:rPr lang="zh-CN" altLang="en-US" dirty="0" smtClean="0"/>
              <a:t>库的安装：在安装了</a:t>
            </a:r>
            <a:r>
              <a:rPr lang="en-US" altLang="zh-CN" dirty="0" smtClean="0"/>
              <a:t>Anaconda3-5.0.0-Windows-x86_64.exe(python3.6.2)</a:t>
            </a:r>
            <a:r>
              <a:rPr lang="zh-CN" altLang="en-US" dirty="0" smtClean="0"/>
              <a:t>后</a:t>
            </a:r>
            <a:r>
              <a:rPr lang="zh-CN" altLang="en-US" dirty="0"/>
              <a:t>，</a:t>
            </a:r>
            <a:r>
              <a:rPr lang="zh-CN" altLang="en-US" dirty="0" smtClean="0"/>
              <a:t>下载</a:t>
            </a:r>
            <a:r>
              <a:rPr lang="en-US" altLang="zh-CN" dirty="0" smtClean="0"/>
              <a:t>dlib-19.15.0-cp36-cp36m-win_amd64.whl, </a:t>
            </a:r>
            <a:r>
              <a:rPr lang="zh-CN" altLang="en-US" dirty="0" smtClean="0"/>
              <a:t>运行如下命令：</a:t>
            </a:r>
            <a:endParaRPr lang="en-US" altLang="zh-CN" dirty="0" smtClean="0"/>
          </a:p>
          <a:p>
            <a:pPr lvl="1">
              <a:buFont typeface="Wingdings" panose="05000000000000000000" pitchFamily="2" charset="2"/>
              <a:buChar char="n"/>
            </a:pPr>
            <a:r>
              <a:rPr lang="en-US" altLang="zh-CN" dirty="0" smtClean="0"/>
              <a:t>pip </a:t>
            </a:r>
            <a:r>
              <a:rPr lang="en-US" altLang="zh-CN" dirty="0"/>
              <a:t>install dlib-19.15.0-cp36-cp36m-win_amd64.whl</a:t>
            </a:r>
            <a:endParaRPr lang="en-US" altLang="zh-CN" dirty="0" smtClean="0"/>
          </a:p>
          <a:p>
            <a:pPr>
              <a:buFont typeface="Wingdings" pitchFamily="2" charset="2"/>
              <a:buChar char="l"/>
            </a:pPr>
            <a:r>
              <a:rPr lang="en-US" altLang="zh-CN" dirty="0" err="1" smtClean="0"/>
              <a:t>dlib</a:t>
            </a:r>
            <a:r>
              <a:rPr lang="zh-CN" altLang="en-US" dirty="0"/>
              <a:t>里面有人脸</a:t>
            </a:r>
            <a:r>
              <a:rPr lang="zh-CN" altLang="en-US" dirty="0" smtClean="0"/>
              <a:t>检测器和基于深度神经网络的人</a:t>
            </a:r>
            <a:r>
              <a:rPr lang="zh-CN" altLang="en-US" dirty="0"/>
              <a:t>脸</a:t>
            </a:r>
            <a:r>
              <a:rPr lang="zh-CN" altLang="en-US" dirty="0" smtClean="0"/>
              <a:t>识别</a:t>
            </a:r>
            <a:r>
              <a:rPr lang="zh-CN" altLang="en-US" dirty="0"/>
              <a:t>算法</a:t>
            </a:r>
            <a:r>
              <a:rPr lang="zh-CN" altLang="en-US" dirty="0" smtClean="0"/>
              <a:t>。</a:t>
            </a:r>
            <a:endParaRPr lang="en-US" altLang="zh-CN" dirty="0" smtClean="0"/>
          </a:p>
        </p:txBody>
      </p:sp>
    </p:spTree>
    <p:extLst>
      <p:ext uri="{BB962C8B-B14F-4D97-AF65-F5344CB8AC3E}">
        <p14:creationId xmlns:p14="http://schemas.microsoft.com/office/powerpoint/2010/main" val="22930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719541"/>
            <a:ext cx="7560072" cy="5877811"/>
          </a:xfrm>
          <a:prstGeom prst="rect">
            <a:avLst/>
          </a:prstGeom>
        </p:spPr>
      </p:pic>
    </p:spTree>
    <p:extLst>
      <p:ext uri="{BB962C8B-B14F-4D97-AF65-F5344CB8AC3E}">
        <p14:creationId xmlns:p14="http://schemas.microsoft.com/office/powerpoint/2010/main" val="2561435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287255" y="764704"/>
            <a:ext cx="885710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79" y="764704"/>
            <a:ext cx="7315936" cy="38164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79" y="4869160"/>
            <a:ext cx="6975282" cy="1837912"/>
          </a:xfrm>
          <a:prstGeom prst="rect">
            <a:avLst/>
          </a:prstGeom>
        </p:spPr>
      </p:pic>
    </p:spTree>
    <p:extLst>
      <p:ext uri="{BB962C8B-B14F-4D97-AF65-F5344CB8AC3E}">
        <p14:creationId xmlns:p14="http://schemas.microsoft.com/office/powerpoint/2010/main" val="1200719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287255" y="764704"/>
            <a:ext cx="88571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t>识别流程：</a:t>
            </a:r>
            <a:endParaRPr lang="zh-CN" altLang="en-US" dirty="0"/>
          </a:p>
          <a:p>
            <a:pPr marL="457200" indent="-457200">
              <a:buFont typeface="+mj-lt"/>
              <a:buAutoNum type="arabicPeriod"/>
            </a:pPr>
            <a:r>
              <a:rPr lang="zh-CN" altLang="en-US" dirty="0" smtClean="0"/>
              <a:t>先</a:t>
            </a:r>
            <a:r>
              <a:rPr lang="zh-CN" altLang="en-US" dirty="0"/>
              <a:t>对候选人进行人脸检测、关键点提取、描述子生成后，把候选人描述子保存起来。</a:t>
            </a:r>
          </a:p>
          <a:p>
            <a:pPr marL="457200" indent="-457200">
              <a:buFont typeface="+mj-lt"/>
              <a:buAutoNum type="arabicPeriod"/>
            </a:pPr>
            <a:r>
              <a:rPr lang="zh-CN" altLang="en-US" dirty="0"/>
              <a:t>然后对测试人脸进行人脸检测、关键点提取、描述子生成。</a:t>
            </a:r>
          </a:p>
          <a:p>
            <a:pPr marL="457200" indent="-457200">
              <a:buFont typeface="+mj-lt"/>
              <a:buAutoNum type="arabicPeriod"/>
            </a:pPr>
            <a:r>
              <a:rPr lang="zh-CN" altLang="en-US" dirty="0"/>
              <a:t>最后求测试图像人脸描述子和候选人脸描述子之间的欧氏距离，距离最小者判定为同一个人</a:t>
            </a:r>
            <a:r>
              <a:rPr lang="zh-CN" altLang="en-US" dirty="0" smtClean="0"/>
              <a:t>。</a:t>
            </a:r>
            <a:endParaRPr lang="en-US" altLang="zh-CN" dirty="0" smtClean="0"/>
          </a:p>
        </p:txBody>
      </p:sp>
    </p:spTree>
    <p:extLst>
      <p:ext uri="{BB962C8B-B14F-4D97-AF65-F5344CB8AC3E}">
        <p14:creationId xmlns:p14="http://schemas.microsoft.com/office/powerpoint/2010/main" val="263419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287255" y="764704"/>
            <a:ext cx="8857108"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a:solidFill>
                  <a:srgbClr val="008000"/>
                </a:solidFill>
                <a:highlight>
                  <a:srgbClr val="FFFFFF"/>
                </a:highlight>
                <a:latin typeface="Courier New" panose="02070309020205020404" pitchFamily="49" charset="0"/>
              </a:rPr>
              <a:t># -*- coding: UTF-8 -*-</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b="1" dirty="0">
                <a:solidFill>
                  <a:srgbClr val="0000FF"/>
                </a:solidFill>
                <a:highlight>
                  <a:srgbClr val="FFFFFF"/>
                </a:highlight>
                <a:latin typeface="Courier New" panose="02070309020205020404" pitchFamily="49" charset="0"/>
              </a:rPr>
              <a:t>import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sys</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os</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dlib</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glob</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numpy</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b="1" dirty="0">
                <a:solidFill>
                  <a:srgbClr val="0000FF"/>
                </a:solidFill>
                <a:highlight>
                  <a:srgbClr val="FFFFFF"/>
                </a:highlight>
                <a:latin typeface="Courier New" panose="02070309020205020404" pitchFamily="49" charset="0"/>
              </a:rPr>
              <a:t>from</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skimage</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FF"/>
                </a:solidFill>
                <a:highlight>
                  <a:srgbClr val="FFFFFF"/>
                </a:highlight>
                <a:latin typeface="Courier New" panose="02070309020205020404" pitchFamily="49" charset="0"/>
              </a:rPr>
              <a:t>import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io</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err="1" smtClean="0">
                <a:solidFill>
                  <a:srgbClr val="000000"/>
                </a:solidFill>
                <a:highlight>
                  <a:srgbClr val="FFFFFF"/>
                </a:highlight>
                <a:latin typeface="Courier New" panose="02070309020205020404" pitchFamily="49" charset="0"/>
              </a:rPr>
              <a:t>predictor_path</a:t>
            </a:r>
            <a:r>
              <a:rPr lang="en-US" altLang="zh-CN" sz="2000" dirty="0" smtClean="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80"/>
                </a:solidFill>
                <a:highlight>
                  <a:srgbClr val="FFFFFF"/>
                </a:highlight>
                <a:latin typeface="Courier New" panose="02070309020205020404" pitchFamily="49" charset="0"/>
              </a:rPr>
              <a:t>"shape_predictor_68_face_landmarks.dat"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1600" dirty="0" err="1" smtClean="0">
                <a:solidFill>
                  <a:srgbClr val="000000"/>
                </a:solidFill>
                <a:highlight>
                  <a:srgbClr val="FFFFFF"/>
                </a:highlight>
                <a:latin typeface="Courier New" panose="02070309020205020404" pitchFamily="49" charset="0"/>
              </a:rPr>
              <a:t>face_rec_model_path</a:t>
            </a:r>
            <a:r>
              <a:rPr lang="en-US" altLang="zh-CN" sz="1600" dirty="0" smtClean="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dirty="0">
                <a:solidFill>
                  <a:srgbClr val="000000"/>
                </a:solidFill>
                <a:highlight>
                  <a:srgbClr val="FFFFFF"/>
                </a:highlight>
                <a:latin typeface="Courier New" panose="02070309020205020404" pitchFamily="49" charset="0"/>
              </a:rPr>
              <a:t> </a:t>
            </a:r>
            <a:r>
              <a:rPr lang="en-US" altLang="zh-CN" sz="1600" dirty="0">
                <a:solidFill>
                  <a:srgbClr val="808080"/>
                </a:solidFill>
                <a:highlight>
                  <a:srgbClr val="FFFFFF"/>
                </a:highlight>
                <a:latin typeface="Courier New" panose="02070309020205020404" pitchFamily="49" charset="0"/>
              </a:rPr>
              <a:t>"dlib_face_recognition_resnet_model_v1.dat"</a:t>
            </a:r>
            <a:endParaRPr lang="en-US" altLang="zh-CN" sz="1600" dirty="0">
              <a:solidFill>
                <a:srgbClr val="000000"/>
              </a:solidFill>
              <a:highlight>
                <a:srgbClr val="FFFFFF"/>
              </a:highlight>
              <a:latin typeface="Courier New" panose="02070309020205020404" pitchFamily="49" charset="0"/>
            </a:endParaRPr>
          </a:p>
          <a:p>
            <a:pPr marL="0" indent="0">
              <a:buNone/>
            </a:pPr>
            <a:r>
              <a:rPr lang="en-US" altLang="zh-CN" sz="2000" dirty="0" err="1" smtClean="0">
                <a:solidFill>
                  <a:srgbClr val="000000"/>
                </a:solidFill>
                <a:highlight>
                  <a:srgbClr val="FFFFFF"/>
                </a:highlight>
                <a:latin typeface="Courier New" panose="02070309020205020404" pitchFamily="49" charset="0"/>
              </a:rPr>
              <a:t>faces_folder_path</a:t>
            </a:r>
            <a:r>
              <a:rPr lang="en-US" altLang="zh-CN" sz="2000" dirty="0" smtClean="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80"/>
                </a:solidFill>
                <a:highlight>
                  <a:srgbClr val="FFFFFF"/>
                </a:highlight>
                <a:latin typeface="Courier New" panose="02070309020205020404" pitchFamily="49" charset="0"/>
              </a:rPr>
              <a:t>"candidate-faces"</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err="1" smtClean="0">
                <a:solidFill>
                  <a:srgbClr val="000000"/>
                </a:solidFill>
                <a:highlight>
                  <a:srgbClr val="FFFFFF"/>
                </a:highlight>
                <a:latin typeface="Courier New" panose="02070309020205020404" pitchFamily="49" charset="0"/>
              </a:rPr>
              <a:t>img_path</a:t>
            </a:r>
            <a:r>
              <a:rPr lang="en-US" altLang="zh-CN" sz="2000" dirty="0" smtClean="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80"/>
                </a:solidFill>
                <a:highlight>
                  <a:srgbClr val="FFFFFF"/>
                </a:highlight>
                <a:latin typeface="Courier New" panose="02070309020205020404" pitchFamily="49" charset="0"/>
              </a:rPr>
              <a:t>"test1.jpg"</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smtClean="0">
                <a:solidFill>
                  <a:srgbClr val="000000"/>
                </a:solidFill>
                <a:highlight>
                  <a:srgbClr val="FFFFFF"/>
                </a:highlight>
                <a:latin typeface="Courier New" panose="02070309020205020404" pitchFamily="49" charset="0"/>
              </a:rPr>
              <a:t>detector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dlib</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get_frontal_face_detector</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err="1" smtClean="0">
                <a:solidFill>
                  <a:srgbClr val="000000"/>
                </a:solidFill>
                <a:highlight>
                  <a:srgbClr val="FFFFFF"/>
                </a:highlight>
                <a:latin typeface="Courier New" panose="02070309020205020404" pitchFamily="49" charset="0"/>
              </a:rPr>
              <a:t>sp</a:t>
            </a:r>
            <a:r>
              <a:rPr lang="en-US" altLang="zh-CN" sz="2000" dirty="0" smtClean="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dlib</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shape_predictor</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predictor_path</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1800" dirty="0" err="1" smtClean="0">
                <a:solidFill>
                  <a:srgbClr val="000000"/>
                </a:solidFill>
                <a:highlight>
                  <a:srgbClr val="FFFFFF"/>
                </a:highlight>
                <a:latin typeface="Courier New" panose="02070309020205020404" pitchFamily="49" charset="0"/>
              </a:rPr>
              <a:t>facerec</a:t>
            </a:r>
            <a:r>
              <a:rPr lang="en-US" altLang="zh-CN" sz="1800" dirty="0" smtClean="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dlib</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face_recognition_model_v1</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face_rec_model_path</a:t>
            </a:r>
            <a:r>
              <a:rPr lang="en-US" altLang="zh-CN" sz="1800" b="1" dirty="0">
                <a:solidFill>
                  <a:srgbClr val="000080"/>
                </a:solidFill>
                <a:highlight>
                  <a:srgbClr val="FFFFFF"/>
                </a:highlight>
                <a:latin typeface="Courier New" panose="02070309020205020404" pitchFamily="49" charset="0"/>
              </a:rPr>
              <a:t>)</a:t>
            </a:r>
            <a:endParaRPr lang="en-US" altLang="zh-CN" sz="1800" dirty="0" smtClean="0"/>
          </a:p>
        </p:txBody>
      </p:sp>
    </p:spTree>
    <p:extLst>
      <p:ext uri="{BB962C8B-B14F-4D97-AF65-F5344CB8AC3E}">
        <p14:creationId xmlns:p14="http://schemas.microsoft.com/office/powerpoint/2010/main" val="3165293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国家战略</a:t>
            </a:r>
            <a:endParaRPr lang="zh-CN" altLang="en-US" dirty="0"/>
          </a:p>
        </p:txBody>
      </p:sp>
      <p:sp>
        <p:nvSpPr>
          <p:cNvPr id="3" name="内容占位符 2"/>
          <p:cNvSpPr>
            <a:spLocks noGrp="1"/>
          </p:cNvSpPr>
          <p:nvPr>
            <p:ph idx="1"/>
          </p:nvPr>
        </p:nvSpPr>
        <p:spPr>
          <a:xfrm>
            <a:off x="395288" y="775245"/>
            <a:ext cx="8330701" cy="5678091"/>
          </a:xfrm>
        </p:spPr>
        <p:txBody>
          <a:bodyPr/>
          <a:lstStyle/>
          <a:p>
            <a:r>
              <a:rPr lang="en-US" altLang="zh-CN" dirty="0"/>
              <a:t>2016</a:t>
            </a:r>
            <a:r>
              <a:rPr lang="zh-CN" altLang="en-US" dirty="0"/>
              <a:t>年，习近平总书记指出，“大数据战略作为‘十三五’期间的十四大国家战略</a:t>
            </a:r>
            <a:r>
              <a:rPr lang="zh-CN" altLang="en-US" dirty="0" smtClean="0"/>
              <a:t>之一。</a:t>
            </a:r>
            <a:endParaRPr lang="en-US" altLang="zh-CN" dirty="0"/>
          </a:p>
          <a:p>
            <a:r>
              <a:rPr lang="en-US" altLang="zh-CN" dirty="0" smtClean="0"/>
              <a:t>2017</a:t>
            </a:r>
            <a:r>
              <a:rPr lang="zh-CN" altLang="en-US" dirty="0" smtClean="0"/>
              <a:t>年和</a:t>
            </a:r>
            <a:r>
              <a:rPr lang="en-US" altLang="zh-CN" dirty="0" smtClean="0"/>
              <a:t>2018</a:t>
            </a:r>
            <a:r>
              <a:rPr lang="zh-CN" altLang="en-US" dirty="0"/>
              <a:t>年，</a:t>
            </a:r>
            <a:r>
              <a:rPr lang="zh-CN" altLang="en-US" dirty="0" smtClean="0"/>
              <a:t>“人工智能”两次</a:t>
            </a:r>
            <a:r>
              <a:rPr lang="zh-CN" altLang="en-US" dirty="0"/>
              <a:t>写入政府工作报告，</a:t>
            </a:r>
            <a:r>
              <a:rPr lang="zh-CN" altLang="en-US" dirty="0" smtClean="0"/>
              <a:t>提出加强</a:t>
            </a:r>
            <a:r>
              <a:rPr lang="zh-CN" altLang="en-US" dirty="0"/>
              <a:t>新一代人工智能研发</a:t>
            </a:r>
            <a:r>
              <a:rPr lang="zh-CN" altLang="en-US" dirty="0" smtClean="0"/>
              <a:t>应用。</a:t>
            </a:r>
            <a:r>
              <a:rPr lang="zh-CN" altLang="en-US" dirty="0"/>
              <a:t>至此，大数据和人工智能战略上升到国家战略。</a:t>
            </a:r>
            <a:endParaRPr lang="en-US" altLang="zh-CN" dirty="0" smtClean="0"/>
          </a:p>
          <a:p>
            <a:r>
              <a:rPr lang="en-US" altLang="zh-CN" dirty="0" smtClean="0"/>
              <a:t>2018</a:t>
            </a:r>
            <a:r>
              <a:rPr lang="zh-CN" altLang="en-US" dirty="0"/>
              <a:t>年</a:t>
            </a:r>
            <a:r>
              <a:rPr lang="en-US" altLang="zh-CN" dirty="0"/>
              <a:t>1</a:t>
            </a:r>
            <a:r>
              <a:rPr lang="zh-CN" altLang="en-US" dirty="0"/>
              <a:t>月</a:t>
            </a:r>
            <a:r>
              <a:rPr lang="en-US" altLang="zh-CN" dirty="0"/>
              <a:t>16</a:t>
            </a:r>
            <a:r>
              <a:rPr lang="zh-CN" altLang="en-US" dirty="0"/>
              <a:t>日，教育部正式将人工智能、物联网、大数据处理正式划入高中新课</a:t>
            </a:r>
            <a:r>
              <a:rPr lang="zh-CN" altLang="en-US" dirty="0" smtClean="0"/>
              <a:t>标。</a:t>
            </a:r>
            <a:endParaRPr lang="en-US" altLang="zh-CN" dirty="0" smtClean="0"/>
          </a:p>
          <a:p>
            <a:r>
              <a:rPr lang="zh-CN" altLang="en-US" dirty="0" smtClean="0"/>
              <a:t>未来</a:t>
            </a:r>
            <a:r>
              <a:rPr lang="zh-CN" altLang="en-US" dirty="0"/>
              <a:t>十年将是大数据、人工智能爆发的时代，到时将会有大量的数据需要处理，而</a:t>
            </a:r>
            <a:r>
              <a:rPr lang="en-US" altLang="zh-CN" dirty="0"/>
              <a:t>Python</a:t>
            </a:r>
            <a:r>
              <a:rPr lang="zh-CN" altLang="en-US" dirty="0"/>
              <a:t>最大的优势，就是对数据的处理，有着得天独厚的优势</a:t>
            </a:r>
            <a:r>
              <a:rPr lang="zh-CN" altLang="en-US" dirty="0" smtClean="0"/>
              <a:t>。</a:t>
            </a:r>
            <a:endParaRPr lang="en-US" altLang="zh-CN" dirty="0"/>
          </a:p>
        </p:txBody>
      </p:sp>
    </p:spTree>
    <p:extLst>
      <p:ext uri="{BB962C8B-B14F-4D97-AF65-F5344CB8AC3E}">
        <p14:creationId xmlns:p14="http://schemas.microsoft.com/office/powerpoint/2010/main" val="18259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287255" y="764704"/>
            <a:ext cx="8857108"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smtClean="0">
                <a:solidFill>
                  <a:srgbClr val="000000"/>
                </a:solidFill>
                <a:highlight>
                  <a:srgbClr val="FFFFFF"/>
                </a:highlight>
                <a:latin typeface="Courier New" panose="02070309020205020404" pitchFamily="49" charset="0"/>
              </a:rPr>
              <a:t>descriptors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800" b="1" dirty="0" smtClean="0">
                <a:solidFill>
                  <a:srgbClr val="0000FF"/>
                </a:solidFill>
                <a:highlight>
                  <a:srgbClr val="FFFFFF"/>
                </a:highlight>
                <a:latin typeface="Courier New" panose="02070309020205020404" pitchFamily="49" charset="0"/>
              </a:rPr>
              <a:t>for</a:t>
            </a:r>
            <a:r>
              <a:rPr lang="en-US" altLang="zh-CN" sz="1800" dirty="0" smtClean="0">
                <a:solidFill>
                  <a:srgbClr val="000000"/>
                </a:solidFill>
                <a:highlight>
                  <a:srgbClr val="FFFFFF"/>
                </a:highlight>
                <a:latin typeface="Courier New" panose="02070309020205020404" pitchFamily="49" charset="0"/>
              </a:rPr>
              <a:t> </a:t>
            </a:r>
            <a:r>
              <a:rPr lang="en-US" altLang="zh-CN" sz="1800" dirty="0">
                <a:solidFill>
                  <a:srgbClr val="000000"/>
                </a:solidFill>
                <a:highlight>
                  <a:srgbClr val="FFFFFF"/>
                </a:highlight>
                <a:latin typeface="Courier New" panose="02070309020205020404" pitchFamily="49" charset="0"/>
              </a:rPr>
              <a:t>f </a:t>
            </a:r>
            <a:r>
              <a:rPr lang="en-US" altLang="zh-CN" sz="1800" b="1" dirty="0">
                <a:solidFill>
                  <a:srgbClr val="0000FF"/>
                </a:solidFill>
                <a:highlight>
                  <a:srgbClr val="FFFFFF"/>
                </a:highlight>
                <a:latin typeface="Courier New" panose="02070309020205020404" pitchFamily="49" charset="0"/>
              </a:rPr>
              <a:t>in</a:t>
            </a:r>
            <a:r>
              <a:rPr lang="en-US" altLang="zh-CN" sz="1800" dirty="0">
                <a:solidFill>
                  <a:srgbClr val="000000"/>
                </a:solidFill>
                <a:highlight>
                  <a:srgbClr val="FFFFFF"/>
                </a:highlight>
                <a:latin typeface="Courier New" panose="02070309020205020404" pitchFamily="49" charset="0"/>
              </a:rPr>
              <a:t> </a:t>
            </a:r>
            <a:r>
              <a:rPr lang="en-US" altLang="zh-CN" sz="1800" dirty="0" err="1">
                <a:solidFill>
                  <a:srgbClr val="000000"/>
                </a:solidFill>
                <a:highlight>
                  <a:srgbClr val="FFFFFF"/>
                </a:highlight>
                <a:latin typeface="Courier New" panose="02070309020205020404" pitchFamily="49" charset="0"/>
              </a:rPr>
              <a:t>glob</a:t>
            </a:r>
            <a:r>
              <a:rPr lang="en-US" altLang="zh-CN" sz="1800" b="1" dirty="0" err="1">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glob</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os</a:t>
            </a:r>
            <a:r>
              <a:rPr lang="en-US" altLang="zh-CN" sz="1800" b="1" dirty="0" err="1">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path</a:t>
            </a:r>
            <a:r>
              <a:rPr lang="en-US" altLang="zh-CN" sz="1800" b="1" dirty="0" err="1">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join</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faces_folder_path</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r>
              <a:rPr lang="en-US" altLang="zh-CN" sz="1800" dirty="0">
                <a:solidFill>
                  <a:srgbClr val="808080"/>
                </a:solidFill>
                <a:highlight>
                  <a:srgbClr val="FFFFFF"/>
                </a:highlight>
                <a:latin typeface="Courier New" panose="02070309020205020404" pitchFamily="49" charset="0"/>
              </a:rPr>
              <a:t>"*.jpg"</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80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print</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808080"/>
                </a:solidFill>
                <a:highlight>
                  <a:srgbClr val="FFFFFF"/>
                </a:highlight>
                <a:latin typeface="Courier New" panose="02070309020205020404" pitchFamily="49" charset="0"/>
              </a:rPr>
              <a:t>"Processing file: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format</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f</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800" dirty="0">
                <a:solidFill>
                  <a:srgbClr val="000000"/>
                </a:solidFill>
                <a:highlight>
                  <a:srgbClr val="FFFFFF"/>
                </a:highlight>
                <a:latin typeface="Courier New" panose="02070309020205020404" pitchFamily="49" charset="0"/>
              </a:rPr>
              <a:t>    </a:t>
            </a:r>
            <a:r>
              <a:rPr lang="en-US" altLang="zh-CN" sz="1800" dirty="0" err="1">
                <a:solidFill>
                  <a:srgbClr val="000000"/>
                </a:solidFill>
                <a:highlight>
                  <a:srgbClr val="FFFFFF"/>
                </a:highlight>
                <a:latin typeface="Courier New" panose="02070309020205020404" pitchFamily="49" charset="0"/>
              </a:rPr>
              <a:t>img</a:t>
            </a:r>
            <a:r>
              <a:rPr lang="en-US" altLang="zh-CN" sz="180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r>
              <a:rPr lang="en-US" altLang="zh-CN" sz="1800" dirty="0" err="1">
                <a:solidFill>
                  <a:srgbClr val="000000"/>
                </a:solidFill>
                <a:highlight>
                  <a:srgbClr val="FFFFFF"/>
                </a:highlight>
                <a:latin typeface="Courier New" panose="02070309020205020404" pitchFamily="49" charset="0"/>
              </a:rPr>
              <a:t>io</a:t>
            </a:r>
            <a:r>
              <a:rPr lang="en-US" altLang="zh-CN" sz="1800" b="1" dirty="0" err="1">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imread</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f</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800" dirty="0" smtClean="0">
                <a:solidFill>
                  <a:srgbClr val="000000"/>
                </a:solidFill>
                <a:highlight>
                  <a:srgbClr val="FFFFFF"/>
                </a:highlight>
                <a:latin typeface="Courier New" panose="02070309020205020404" pitchFamily="49" charset="0"/>
              </a:rPr>
              <a:t>    </a:t>
            </a:r>
            <a:r>
              <a:rPr lang="en-US" altLang="zh-CN" sz="1800" dirty="0" err="1" smtClean="0">
                <a:solidFill>
                  <a:srgbClr val="000000"/>
                </a:solidFill>
                <a:highlight>
                  <a:srgbClr val="FFFFFF"/>
                </a:highlight>
                <a:latin typeface="Courier New" panose="02070309020205020404" pitchFamily="49" charset="0"/>
              </a:rPr>
              <a:t>dets</a:t>
            </a:r>
            <a:r>
              <a:rPr lang="en-US" altLang="zh-CN" sz="1800" dirty="0" smtClean="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detector</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img</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r>
              <a:rPr lang="en-US" altLang="zh-CN" sz="180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80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print</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808080"/>
                </a:solidFill>
                <a:highlight>
                  <a:srgbClr val="FFFFFF"/>
                </a:highlight>
                <a:latin typeface="Courier New" panose="02070309020205020404" pitchFamily="49" charset="0"/>
              </a:rPr>
              <a:t>"Number of faces detected: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format</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len</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dets</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800" dirty="0" smtClean="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for</a:t>
            </a:r>
            <a:r>
              <a:rPr lang="en-US" altLang="zh-CN" sz="1800" dirty="0">
                <a:solidFill>
                  <a:srgbClr val="000000"/>
                </a:solidFill>
                <a:highlight>
                  <a:srgbClr val="FFFFFF"/>
                </a:highlight>
                <a:latin typeface="Courier New" panose="02070309020205020404" pitchFamily="49" charset="0"/>
              </a:rPr>
              <a:t> k</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d </a:t>
            </a:r>
            <a:r>
              <a:rPr lang="en-US" altLang="zh-CN" sz="1800" b="1" dirty="0">
                <a:solidFill>
                  <a:srgbClr val="0000FF"/>
                </a:solidFill>
                <a:highlight>
                  <a:srgbClr val="FFFFFF"/>
                </a:highlight>
                <a:latin typeface="Courier New" panose="02070309020205020404" pitchFamily="49" charset="0"/>
              </a:rPr>
              <a:t>in</a:t>
            </a:r>
            <a:r>
              <a:rPr lang="en-US" altLang="zh-CN" sz="1800" dirty="0">
                <a:solidFill>
                  <a:srgbClr val="000000"/>
                </a:solidFill>
                <a:highlight>
                  <a:srgbClr val="FFFFFF"/>
                </a:highlight>
                <a:latin typeface="Courier New" panose="02070309020205020404" pitchFamily="49" charset="0"/>
              </a:rPr>
              <a:t> enumerate</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dets</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p>
          <a:p>
            <a:pPr marL="0" indent="0">
              <a:buNone/>
            </a:pPr>
            <a:r>
              <a:rPr lang="en-US" altLang="zh-CN" sz="1800" dirty="0" smtClean="0">
                <a:solidFill>
                  <a:srgbClr val="000000"/>
                </a:solidFill>
                <a:highlight>
                  <a:srgbClr val="FFFFFF"/>
                </a:highlight>
                <a:latin typeface="Courier New" panose="02070309020205020404" pitchFamily="49" charset="0"/>
              </a:rPr>
              <a:t>       shape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r>
              <a:rPr lang="en-US" altLang="zh-CN" sz="1800" dirty="0" err="1">
                <a:solidFill>
                  <a:srgbClr val="000000"/>
                </a:solidFill>
                <a:highlight>
                  <a:srgbClr val="FFFFFF"/>
                </a:highlight>
                <a:latin typeface="Courier New" panose="02070309020205020404" pitchFamily="49" charset="0"/>
              </a:rPr>
              <a:t>sp</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img</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d</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a:p>
            <a:pPr marL="0" indent="0">
              <a:buNone/>
            </a:pPr>
            <a:r>
              <a:rPr lang="en-US" altLang="zh-CN" sz="1600" dirty="0" smtClean="0">
                <a:solidFill>
                  <a:srgbClr val="000000"/>
                </a:solidFill>
                <a:highlight>
                  <a:srgbClr val="FFFFFF"/>
                </a:highlight>
                <a:latin typeface="Courier New" panose="02070309020205020404" pitchFamily="49" charset="0"/>
              </a:rPr>
              <a:t>        </a:t>
            </a:r>
            <a:r>
              <a:rPr lang="en-US" altLang="zh-CN" sz="1600" dirty="0" err="1" smtClean="0">
                <a:solidFill>
                  <a:srgbClr val="000000"/>
                </a:solidFill>
                <a:highlight>
                  <a:srgbClr val="FFFFFF"/>
                </a:highlight>
                <a:latin typeface="Courier New" panose="02070309020205020404" pitchFamily="49" charset="0"/>
              </a:rPr>
              <a:t>face_descriptor</a:t>
            </a:r>
            <a:r>
              <a:rPr lang="en-US" altLang="zh-CN" sz="1600" dirty="0" smtClean="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dirty="0">
                <a:solidFill>
                  <a:srgbClr val="000000"/>
                </a:solidFill>
                <a:highlight>
                  <a:srgbClr val="FFFFFF"/>
                </a:highlight>
                <a:latin typeface="Courier New" panose="02070309020205020404" pitchFamily="49" charset="0"/>
              </a:rPr>
              <a:t> </a:t>
            </a:r>
            <a:r>
              <a:rPr lang="en-US" altLang="zh-CN" sz="1600" dirty="0" err="1">
                <a:solidFill>
                  <a:srgbClr val="000000"/>
                </a:solidFill>
                <a:highlight>
                  <a:srgbClr val="FFFFFF"/>
                </a:highlight>
                <a:latin typeface="Courier New" panose="02070309020205020404" pitchFamily="49" charset="0"/>
              </a:rPr>
              <a:t>facerec</a:t>
            </a:r>
            <a:r>
              <a:rPr lang="en-US" altLang="zh-CN" sz="1600" b="1" dirty="0" err="1">
                <a:solidFill>
                  <a:srgbClr val="000080"/>
                </a:solidFill>
                <a:highlight>
                  <a:srgbClr val="FFFFFF"/>
                </a:highlight>
                <a:latin typeface="Courier New" panose="02070309020205020404" pitchFamily="49" charset="0"/>
              </a:rPr>
              <a:t>.</a:t>
            </a:r>
            <a:r>
              <a:rPr lang="en-US" altLang="zh-CN" sz="1600" dirty="0" err="1">
                <a:solidFill>
                  <a:srgbClr val="000000"/>
                </a:solidFill>
                <a:highlight>
                  <a:srgbClr val="FFFFFF"/>
                </a:highlight>
                <a:latin typeface="Courier New" panose="02070309020205020404" pitchFamily="49" charset="0"/>
              </a:rPr>
              <a:t>compute_face_descriptor</a:t>
            </a:r>
            <a:r>
              <a:rPr lang="en-US" altLang="zh-CN" sz="1600" b="1" dirty="0">
                <a:solidFill>
                  <a:srgbClr val="000080"/>
                </a:solidFill>
                <a:highlight>
                  <a:srgbClr val="FFFFFF"/>
                </a:highlight>
                <a:latin typeface="Courier New" panose="02070309020205020404" pitchFamily="49" charset="0"/>
              </a:rPr>
              <a:t>(</a:t>
            </a:r>
            <a:r>
              <a:rPr lang="en-US" altLang="zh-CN" sz="1600" dirty="0" err="1">
                <a:solidFill>
                  <a:srgbClr val="000000"/>
                </a:solidFill>
                <a:highlight>
                  <a:srgbClr val="FFFFFF"/>
                </a:highlight>
                <a:latin typeface="Courier New" panose="02070309020205020404" pitchFamily="49" charset="0"/>
              </a:rPr>
              <a:t>img</a:t>
            </a:r>
            <a:r>
              <a:rPr lang="en-US" altLang="zh-CN" sz="1600" b="1" dirty="0">
                <a:solidFill>
                  <a:srgbClr val="000080"/>
                </a:solidFill>
                <a:highlight>
                  <a:srgbClr val="FFFFFF"/>
                </a:highlight>
                <a:latin typeface="Courier New" panose="02070309020205020404" pitchFamily="49" charset="0"/>
              </a:rPr>
              <a:t>,</a:t>
            </a:r>
            <a:r>
              <a:rPr lang="en-US" altLang="zh-CN" sz="1600" dirty="0">
                <a:solidFill>
                  <a:srgbClr val="000000"/>
                </a:solidFill>
                <a:highlight>
                  <a:srgbClr val="FFFFFF"/>
                </a:highlight>
                <a:latin typeface="Courier New" panose="02070309020205020404" pitchFamily="49" charset="0"/>
              </a:rPr>
              <a:t> shape</a:t>
            </a:r>
            <a:r>
              <a:rPr lang="en-US" altLang="zh-CN" sz="1600" b="1" dirty="0">
                <a:solidFill>
                  <a:srgbClr val="000080"/>
                </a:solidFill>
                <a:highlight>
                  <a:srgbClr val="FFFFFF"/>
                </a:highlight>
                <a:latin typeface="Courier New" panose="02070309020205020404" pitchFamily="49" charset="0"/>
              </a:rPr>
              <a:t>)</a:t>
            </a:r>
            <a:endParaRPr lang="en-US" altLang="zh-CN" sz="1600" dirty="0">
              <a:solidFill>
                <a:srgbClr val="000000"/>
              </a:solidFill>
              <a:highlight>
                <a:srgbClr val="FFFFFF"/>
              </a:highlight>
              <a:latin typeface="Courier New" panose="02070309020205020404" pitchFamily="49" charset="0"/>
            </a:endParaRPr>
          </a:p>
          <a:p>
            <a:pPr marL="0" indent="0">
              <a:buNone/>
            </a:pPr>
            <a:r>
              <a:rPr lang="en-US" altLang="zh-CN" sz="1800" dirty="0">
                <a:solidFill>
                  <a:srgbClr val="000000"/>
                </a:solidFill>
                <a:highlight>
                  <a:srgbClr val="FFFFFF"/>
                </a:highlight>
                <a:latin typeface="Courier New" panose="02070309020205020404" pitchFamily="49" charset="0"/>
              </a:rPr>
              <a:t> </a:t>
            </a:r>
            <a:r>
              <a:rPr lang="en-US" altLang="zh-CN" sz="1800" dirty="0" smtClean="0">
                <a:solidFill>
                  <a:srgbClr val="000000"/>
                </a:solidFill>
                <a:highlight>
                  <a:srgbClr val="FFFFFF"/>
                </a:highlight>
                <a:latin typeface="Courier New" panose="02070309020205020404" pitchFamily="49" charset="0"/>
              </a:rPr>
              <a:t>      v </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r>
              <a:rPr lang="en-US" altLang="zh-CN" sz="1800" dirty="0" err="1">
                <a:solidFill>
                  <a:srgbClr val="000000"/>
                </a:solidFill>
                <a:highlight>
                  <a:srgbClr val="FFFFFF"/>
                </a:highlight>
                <a:latin typeface="Courier New" panose="02070309020205020404" pitchFamily="49" charset="0"/>
              </a:rPr>
              <a:t>numpy</a:t>
            </a:r>
            <a:r>
              <a:rPr lang="en-US" altLang="zh-CN" sz="1800" b="1" dirty="0" err="1">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array</a:t>
            </a:r>
            <a:r>
              <a:rPr lang="en-US" altLang="zh-CN" sz="1800" b="1" dirty="0">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face_descriptor</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  </a:t>
            </a:r>
          </a:p>
          <a:p>
            <a:pPr marL="0" indent="0">
              <a:buNone/>
            </a:pPr>
            <a:r>
              <a:rPr lang="en-US" altLang="zh-CN" sz="1800" dirty="0">
                <a:solidFill>
                  <a:srgbClr val="000000"/>
                </a:solidFill>
                <a:highlight>
                  <a:srgbClr val="FFFFFF"/>
                </a:highlight>
                <a:latin typeface="Courier New" panose="02070309020205020404" pitchFamily="49" charset="0"/>
              </a:rPr>
              <a:t>     </a:t>
            </a:r>
            <a:r>
              <a:rPr lang="en-US" altLang="zh-CN" sz="1800" dirty="0" smtClean="0">
                <a:solidFill>
                  <a:srgbClr val="000000"/>
                </a:solidFill>
                <a:highlight>
                  <a:srgbClr val="FFFFFF"/>
                </a:highlight>
                <a:latin typeface="Courier New" panose="02070309020205020404" pitchFamily="49" charset="0"/>
              </a:rPr>
              <a:t>  </a:t>
            </a:r>
            <a:r>
              <a:rPr lang="en-US" altLang="zh-CN" sz="1800" dirty="0" err="1">
                <a:solidFill>
                  <a:srgbClr val="000000"/>
                </a:solidFill>
                <a:highlight>
                  <a:srgbClr val="FFFFFF"/>
                </a:highlight>
                <a:latin typeface="Courier New" panose="02070309020205020404" pitchFamily="49" charset="0"/>
              </a:rPr>
              <a:t>descriptors</a:t>
            </a:r>
            <a:r>
              <a:rPr lang="en-US" altLang="zh-CN" sz="1800" b="1" dirty="0" err="1">
                <a:solidFill>
                  <a:srgbClr val="000080"/>
                </a:solidFill>
                <a:highlight>
                  <a:srgbClr val="FFFFFF"/>
                </a:highlight>
                <a:latin typeface="Courier New" panose="02070309020205020404" pitchFamily="49" charset="0"/>
              </a:rPr>
              <a:t>.</a:t>
            </a:r>
            <a:r>
              <a:rPr lang="en-US" altLang="zh-CN" sz="1800" dirty="0" err="1">
                <a:solidFill>
                  <a:srgbClr val="000000"/>
                </a:solidFill>
                <a:highlight>
                  <a:srgbClr val="FFFFFF"/>
                </a:highlight>
                <a:latin typeface="Courier New" panose="02070309020205020404" pitchFamily="49" charset="0"/>
              </a:rPr>
              <a:t>append</a:t>
            </a:r>
            <a:r>
              <a:rPr lang="en-US" altLang="zh-CN" sz="1800" b="1" dirty="0">
                <a:solidFill>
                  <a:srgbClr val="000080"/>
                </a:solidFill>
                <a:highlight>
                  <a:srgbClr val="FFFFFF"/>
                </a:highlight>
                <a:latin typeface="Courier New" panose="02070309020205020404" pitchFamily="49" charset="0"/>
              </a:rPr>
              <a:t>(</a:t>
            </a:r>
            <a:r>
              <a:rPr lang="en-US" altLang="zh-CN" sz="1800" dirty="0">
                <a:solidFill>
                  <a:srgbClr val="000000"/>
                </a:solidFill>
                <a:highlight>
                  <a:srgbClr val="FFFFFF"/>
                </a:highlight>
                <a:latin typeface="Courier New" panose="02070309020205020404" pitchFamily="49" charset="0"/>
              </a:rPr>
              <a:t>v</a:t>
            </a:r>
            <a:r>
              <a:rPr lang="en-US" altLang="zh-CN" sz="1800" b="1" dirty="0">
                <a:solidFill>
                  <a:srgbClr val="000080"/>
                </a:solidFill>
                <a:highlight>
                  <a:srgbClr val="FFFFFF"/>
                </a:highlight>
                <a:latin typeface="Courier New" panose="02070309020205020404" pitchFamily="49" charset="0"/>
              </a:rPr>
              <a:t>)</a:t>
            </a:r>
            <a:endParaRPr lang="en-US" altLang="zh-CN" sz="18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225026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254245" y="764704"/>
            <a:ext cx="8857108"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err="1" smtClean="0">
                <a:solidFill>
                  <a:srgbClr val="000000"/>
                </a:solidFill>
                <a:highlight>
                  <a:srgbClr val="FFFFFF"/>
                </a:highlight>
                <a:latin typeface="Courier New" panose="02070309020205020404" pitchFamily="49" charset="0"/>
              </a:rPr>
              <a:t>img</a:t>
            </a:r>
            <a:r>
              <a:rPr lang="en-US" altLang="zh-CN" sz="2000" dirty="0" smtClean="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io</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imread</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img_path</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err="1">
                <a:solidFill>
                  <a:srgbClr val="000000"/>
                </a:solidFill>
                <a:highlight>
                  <a:srgbClr val="FFFFFF"/>
                </a:highlight>
                <a:latin typeface="Courier New" panose="02070309020205020404" pitchFamily="49" charset="0"/>
              </a:rPr>
              <a:t>dets</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detector</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img</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FF0000"/>
                </a:solidFill>
                <a:highlight>
                  <a:srgbClr val="FFFFFF"/>
                </a:highlight>
                <a:latin typeface="Courier New" panose="02070309020205020404" pitchFamily="49" charset="0"/>
              </a:rPr>
              <a:t>1</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err="1" smtClean="0">
                <a:solidFill>
                  <a:srgbClr val="000000"/>
                </a:solidFill>
                <a:highlight>
                  <a:srgbClr val="FFFFFF"/>
                </a:highlight>
                <a:latin typeface="Courier New" panose="02070309020205020404" pitchFamily="49" charset="0"/>
              </a:rPr>
              <a:t>dist</a:t>
            </a:r>
            <a:r>
              <a:rPr lang="en-US" altLang="zh-CN" sz="2000" dirty="0" smtClean="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b="1" dirty="0">
                <a:solidFill>
                  <a:srgbClr val="0000FF"/>
                </a:solidFill>
                <a:highlight>
                  <a:srgbClr val="FFFFFF"/>
                </a:highlight>
                <a:latin typeface="Courier New" panose="02070309020205020404" pitchFamily="49" charset="0"/>
              </a:rPr>
              <a:t>for</a:t>
            </a:r>
            <a:r>
              <a:rPr lang="en-US" altLang="zh-CN" sz="2000" dirty="0">
                <a:solidFill>
                  <a:srgbClr val="000000"/>
                </a:solidFill>
                <a:highlight>
                  <a:srgbClr val="FFFFFF"/>
                </a:highlight>
                <a:latin typeface="Courier New" panose="02070309020205020404" pitchFamily="49" charset="0"/>
              </a:rPr>
              <a:t> k</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d </a:t>
            </a:r>
            <a:r>
              <a:rPr lang="en-US" altLang="zh-CN" sz="2000" b="1" dirty="0">
                <a:solidFill>
                  <a:srgbClr val="0000FF"/>
                </a:solidFill>
                <a:highlight>
                  <a:srgbClr val="FFFFFF"/>
                </a:highlight>
                <a:latin typeface="Courier New" panose="02070309020205020404" pitchFamily="49" charset="0"/>
              </a:rPr>
              <a:t>in</a:t>
            </a:r>
            <a:r>
              <a:rPr lang="en-US" altLang="zh-CN" sz="2000" dirty="0">
                <a:solidFill>
                  <a:srgbClr val="000000"/>
                </a:solidFill>
                <a:highlight>
                  <a:srgbClr val="FFFFFF"/>
                </a:highlight>
                <a:latin typeface="Courier New" panose="02070309020205020404" pitchFamily="49" charset="0"/>
              </a:rPr>
              <a:t> enumerate</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dets</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shape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sp</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img</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d</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1600" dirty="0" err="1">
                <a:solidFill>
                  <a:srgbClr val="000000"/>
                </a:solidFill>
                <a:highlight>
                  <a:srgbClr val="FFFFFF"/>
                </a:highlight>
                <a:latin typeface="Courier New" panose="02070309020205020404" pitchFamily="49" charset="0"/>
              </a:rPr>
              <a:t>face_descriptor</a:t>
            </a:r>
            <a:r>
              <a:rPr lang="en-US" altLang="zh-CN" sz="1600" dirty="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dirty="0">
                <a:solidFill>
                  <a:srgbClr val="000000"/>
                </a:solidFill>
                <a:highlight>
                  <a:srgbClr val="FFFFFF"/>
                </a:highlight>
                <a:latin typeface="Courier New" panose="02070309020205020404" pitchFamily="49" charset="0"/>
              </a:rPr>
              <a:t> </a:t>
            </a:r>
            <a:r>
              <a:rPr lang="en-US" altLang="zh-CN" sz="1600" dirty="0" err="1">
                <a:solidFill>
                  <a:srgbClr val="000000"/>
                </a:solidFill>
                <a:highlight>
                  <a:srgbClr val="FFFFFF"/>
                </a:highlight>
                <a:latin typeface="Courier New" panose="02070309020205020404" pitchFamily="49" charset="0"/>
              </a:rPr>
              <a:t>facerec</a:t>
            </a:r>
            <a:r>
              <a:rPr lang="en-US" altLang="zh-CN" sz="1600" b="1" dirty="0" err="1">
                <a:solidFill>
                  <a:srgbClr val="000080"/>
                </a:solidFill>
                <a:highlight>
                  <a:srgbClr val="FFFFFF"/>
                </a:highlight>
                <a:latin typeface="Courier New" panose="02070309020205020404" pitchFamily="49" charset="0"/>
              </a:rPr>
              <a:t>.</a:t>
            </a:r>
            <a:r>
              <a:rPr lang="en-US" altLang="zh-CN" sz="1600" dirty="0" err="1">
                <a:solidFill>
                  <a:srgbClr val="000000"/>
                </a:solidFill>
                <a:highlight>
                  <a:srgbClr val="FFFFFF"/>
                </a:highlight>
                <a:latin typeface="Courier New" panose="02070309020205020404" pitchFamily="49" charset="0"/>
              </a:rPr>
              <a:t>compute_face_descriptor</a:t>
            </a:r>
            <a:r>
              <a:rPr lang="en-US" altLang="zh-CN" sz="1600" b="1" dirty="0">
                <a:solidFill>
                  <a:srgbClr val="000080"/>
                </a:solidFill>
                <a:highlight>
                  <a:srgbClr val="FFFFFF"/>
                </a:highlight>
                <a:latin typeface="Courier New" panose="02070309020205020404" pitchFamily="49" charset="0"/>
              </a:rPr>
              <a:t>(</a:t>
            </a:r>
            <a:r>
              <a:rPr lang="en-US" altLang="zh-CN" sz="1600" dirty="0" err="1">
                <a:solidFill>
                  <a:srgbClr val="000000"/>
                </a:solidFill>
                <a:highlight>
                  <a:srgbClr val="FFFFFF"/>
                </a:highlight>
                <a:latin typeface="Courier New" panose="02070309020205020404" pitchFamily="49" charset="0"/>
              </a:rPr>
              <a:t>img</a:t>
            </a:r>
            <a:r>
              <a:rPr lang="en-US" altLang="zh-CN" sz="1600" b="1" dirty="0">
                <a:solidFill>
                  <a:srgbClr val="000080"/>
                </a:solidFill>
                <a:highlight>
                  <a:srgbClr val="FFFFFF"/>
                </a:highlight>
                <a:latin typeface="Courier New" panose="02070309020205020404" pitchFamily="49" charset="0"/>
              </a:rPr>
              <a:t>,</a:t>
            </a:r>
            <a:r>
              <a:rPr lang="en-US" altLang="zh-CN" sz="1600" dirty="0">
                <a:solidFill>
                  <a:srgbClr val="000000"/>
                </a:solidFill>
                <a:highlight>
                  <a:srgbClr val="FFFFFF"/>
                </a:highlight>
                <a:latin typeface="Courier New" panose="02070309020205020404" pitchFamily="49" charset="0"/>
              </a:rPr>
              <a:t> shape</a:t>
            </a:r>
            <a:r>
              <a:rPr lang="en-US" altLang="zh-CN" sz="1600" b="1" dirty="0">
                <a:solidFill>
                  <a:srgbClr val="000080"/>
                </a:solidFill>
                <a:highlight>
                  <a:srgbClr val="FFFFFF"/>
                </a:highlight>
                <a:latin typeface="Courier New" panose="02070309020205020404" pitchFamily="49" charset="0"/>
              </a:rPr>
              <a:t>)</a:t>
            </a:r>
            <a:endParaRPr lang="en-US" altLang="zh-CN" sz="16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d_test</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numpy</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array</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face_descriptor</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p>
          <a:p>
            <a:pPr marL="0" indent="0">
              <a:buNone/>
            </a:pPr>
            <a:r>
              <a:rPr lang="zh-CN" altLang="en-US" sz="2000" dirty="0" smtClean="0">
                <a:solidFill>
                  <a:srgbClr val="000000"/>
                </a:solidFill>
                <a:highlight>
                  <a:srgbClr val="FFFFFF"/>
                </a:highlight>
                <a:latin typeface="Courier New" panose="02070309020205020404" pitchFamily="49" charset="0"/>
              </a:rPr>
              <a:t>    </a:t>
            </a:r>
            <a:r>
              <a:rPr lang="en-US" altLang="zh-CN" sz="2000" dirty="0">
                <a:solidFill>
                  <a:srgbClr val="008000"/>
                </a:solidFill>
                <a:highlight>
                  <a:srgbClr val="FFFFFF"/>
                </a:highlight>
                <a:latin typeface="Courier New" panose="02070309020205020404" pitchFamily="49" charset="0"/>
              </a:rPr>
              <a:t># </a:t>
            </a:r>
            <a:r>
              <a:rPr lang="zh-CN" altLang="en-US" sz="2000" dirty="0">
                <a:solidFill>
                  <a:srgbClr val="008000"/>
                </a:solidFill>
                <a:highlight>
                  <a:srgbClr val="FFFFFF"/>
                </a:highlight>
                <a:latin typeface="Courier New" panose="02070309020205020404" pitchFamily="49" charset="0"/>
              </a:rPr>
              <a:t>计算欧式距离</a:t>
            </a:r>
            <a:endParaRPr lang="zh-CN" altLang="en-US"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FF"/>
                </a:solidFill>
                <a:highlight>
                  <a:srgbClr val="FFFFFF"/>
                </a:highlight>
                <a:latin typeface="Courier New" panose="02070309020205020404" pitchFamily="49" charset="0"/>
              </a:rPr>
              <a:t>for</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i</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FF"/>
                </a:solidFill>
                <a:highlight>
                  <a:srgbClr val="FFFFFF"/>
                </a:highlight>
                <a:latin typeface="Courier New" panose="02070309020205020404" pitchFamily="49" charset="0"/>
              </a:rPr>
              <a:t>in</a:t>
            </a:r>
            <a:r>
              <a:rPr lang="en-US" altLang="zh-CN" sz="2000" dirty="0">
                <a:solidFill>
                  <a:srgbClr val="000000"/>
                </a:solidFill>
                <a:highlight>
                  <a:srgbClr val="FFFFFF"/>
                </a:highlight>
                <a:latin typeface="Courier New" panose="02070309020205020404" pitchFamily="49" charset="0"/>
              </a:rPr>
              <a:t> descriptors</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dist</a:t>
            </a:r>
            <a:r>
              <a:rPr lang="en-US" altLang="zh-CN" sz="2000" dirty="0">
                <a:solidFill>
                  <a:srgbClr val="000000"/>
                </a:solidFill>
                <a:highlight>
                  <a:srgbClr val="FFFFFF"/>
                </a:highlight>
                <a:latin typeface="Courier New" panose="02070309020205020404" pitchFamily="49" charset="0"/>
              </a:rPr>
              <a:t>_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numpy</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linalg</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norm</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i</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d_test</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dist</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append</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dist</a:t>
            </a:r>
            <a:r>
              <a:rPr lang="en-US" altLang="zh-CN" sz="2000" dirty="0" smtClean="0">
                <a:solidFill>
                  <a:srgbClr val="000000"/>
                </a:solidFill>
                <a:highlight>
                  <a:srgbClr val="FFFFFF"/>
                </a:highlight>
                <a:latin typeface="Courier New" panose="02070309020205020404" pitchFamily="49" charset="0"/>
              </a:rPr>
              <a:t>_</a:t>
            </a:r>
            <a:r>
              <a:rPr lang="en-US" altLang="zh-CN" sz="2000" b="1" dirty="0" smtClean="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898967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r>
              <a:rPr lang="en-US" altLang="zh-CN" dirty="0" smtClean="0">
                <a:latin typeface="微软雅黑" panose="020B0503020204020204" pitchFamily="34" charset="-122"/>
              </a:rPr>
              <a:t>4.3 Python</a:t>
            </a:r>
            <a:r>
              <a:rPr lang="zh-CN" altLang="en-US" dirty="0" smtClean="0">
                <a:latin typeface="微软雅黑" panose="020B0503020204020204" pitchFamily="34" charset="-122"/>
              </a:rPr>
              <a:t>人脸识别</a:t>
            </a:r>
          </a:p>
        </p:txBody>
      </p:sp>
      <p:sp>
        <p:nvSpPr>
          <p:cNvPr id="4" name="内容占位符 2"/>
          <p:cNvSpPr txBox="1">
            <a:spLocks/>
          </p:cNvSpPr>
          <p:nvPr/>
        </p:nvSpPr>
        <p:spPr bwMode="auto">
          <a:xfrm>
            <a:off x="254245" y="764704"/>
            <a:ext cx="885710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solidFill>
                  <a:srgbClr val="008000"/>
                </a:solidFill>
                <a:highlight>
                  <a:srgbClr val="FFFFFF"/>
                </a:highlight>
                <a:latin typeface="Courier New" panose="02070309020205020404" pitchFamily="49" charset="0"/>
              </a:rPr>
              <a:t># </a:t>
            </a:r>
            <a:r>
              <a:rPr lang="zh-CN" altLang="en-US" sz="2000" dirty="0">
                <a:solidFill>
                  <a:srgbClr val="008000"/>
                </a:solidFill>
                <a:highlight>
                  <a:srgbClr val="FFFFFF"/>
                </a:highlight>
                <a:latin typeface="Courier New" panose="02070309020205020404" pitchFamily="49" charset="0"/>
              </a:rPr>
              <a:t>候选人名单</a:t>
            </a:r>
            <a:endParaRPr lang="zh-CN" altLang="en-US" sz="2000" dirty="0">
              <a:solidFill>
                <a:srgbClr val="000000"/>
              </a:solidFill>
              <a:highlight>
                <a:srgbClr val="FFFFFF"/>
              </a:highlight>
              <a:latin typeface="Courier New" panose="02070309020205020404" pitchFamily="49" charset="0"/>
            </a:endParaRPr>
          </a:p>
          <a:p>
            <a:pPr marL="0" indent="0">
              <a:buNone/>
            </a:pPr>
            <a:r>
              <a:rPr lang="en-US" altLang="zh-CN" sz="1400" dirty="0">
                <a:solidFill>
                  <a:srgbClr val="000000"/>
                </a:solidFill>
                <a:highlight>
                  <a:srgbClr val="FFFFFF"/>
                </a:highlight>
                <a:latin typeface="Courier New" panose="02070309020205020404" pitchFamily="49" charset="0"/>
              </a:rPr>
              <a:t>candidate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'Unknown1'</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'Unknown2'</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'Shishi'</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'Unknown4'</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'Bingbing'</a:t>
            </a:r>
            <a:r>
              <a:rPr lang="en-US" altLang="zh-CN" sz="1400" b="1" dirty="0">
                <a:solidFill>
                  <a:srgbClr val="000080"/>
                </a:solidFill>
                <a:highlight>
                  <a:srgbClr val="FFFFFF"/>
                </a:highlight>
                <a:latin typeface="Courier New" panose="02070309020205020404" pitchFamily="49" charset="0"/>
              </a:rPr>
              <a:t>,</a:t>
            </a:r>
            <a:r>
              <a:rPr lang="en-US" altLang="zh-CN" sz="1400" dirty="0">
                <a:solidFill>
                  <a:srgbClr val="808080"/>
                </a:solidFill>
                <a:highlight>
                  <a:srgbClr val="FFFFFF"/>
                </a:highlight>
                <a:latin typeface="Courier New" panose="02070309020205020404" pitchFamily="49" charset="0"/>
              </a:rPr>
              <a:t>'Feifei'</a:t>
            </a:r>
            <a:r>
              <a:rPr lang="en-US" altLang="zh-CN" sz="1400" b="1" dirty="0">
                <a:solidFill>
                  <a:srgbClr val="000080"/>
                </a:solidFill>
                <a:highlight>
                  <a:srgbClr val="FFFFFF"/>
                </a:highlight>
                <a:latin typeface="Courier New" panose="02070309020205020404" pitchFamily="49" charset="0"/>
              </a:rPr>
              <a:t>]</a:t>
            </a:r>
            <a:endParaRPr lang="en-US" altLang="zh-CN" sz="1400" dirty="0">
              <a:solidFill>
                <a:srgbClr val="000000"/>
              </a:solidFill>
              <a:highlight>
                <a:srgbClr val="FFFFFF"/>
              </a:highlight>
              <a:latin typeface="Courier New" panose="02070309020205020404" pitchFamily="49" charset="0"/>
            </a:endParaRPr>
          </a:p>
          <a:p>
            <a:pPr marL="0" indent="0">
              <a:buNone/>
            </a:pPr>
            <a:endParaRPr lang="zh-CN" altLang="en-US" sz="2000" dirty="0">
              <a:solidFill>
                <a:srgbClr val="000000"/>
              </a:solidFill>
              <a:highlight>
                <a:srgbClr val="FFFFFF"/>
              </a:highlight>
              <a:latin typeface="Courier New" panose="02070309020205020404" pitchFamily="49" charset="0"/>
            </a:endParaRPr>
          </a:p>
          <a:p>
            <a:pPr marL="0" indent="0">
              <a:buNone/>
            </a:pPr>
            <a:r>
              <a:rPr lang="en-US" altLang="zh-CN" sz="2000" dirty="0">
                <a:solidFill>
                  <a:srgbClr val="008000"/>
                </a:solidFill>
                <a:highlight>
                  <a:srgbClr val="FFFFFF"/>
                </a:highlight>
                <a:latin typeface="Courier New" panose="02070309020205020404" pitchFamily="49" charset="0"/>
              </a:rPr>
              <a:t># </a:t>
            </a:r>
            <a:r>
              <a:rPr lang="zh-CN" altLang="en-US" sz="2000" dirty="0">
                <a:solidFill>
                  <a:srgbClr val="008000"/>
                </a:solidFill>
                <a:highlight>
                  <a:srgbClr val="FFFFFF"/>
                </a:highlight>
                <a:latin typeface="Courier New" panose="02070309020205020404" pitchFamily="49" charset="0"/>
              </a:rPr>
              <a:t>候选人和距离组成一个</a:t>
            </a:r>
            <a:r>
              <a:rPr lang="en-US" altLang="zh-CN" sz="2000" dirty="0" err="1">
                <a:solidFill>
                  <a:srgbClr val="008000"/>
                </a:solidFill>
                <a:highlight>
                  <a:srgbClr val="FFFFFF"/>
                </a:highlight>
                <a:latin typeface="Courier New" panose="02070309020205020404" pitchFamily="49" charset="0"/>
              </a:rPr>
              <a:t>dict</a:t>
            </a:r>
            <a:endParaRPr lang="zh-CN" altLang="en-US" sz="2000" dirty="0">
              <a:solidFill>
                <a:srgbClr val="000000"/>
              </a:solidFill>
              <a:highlight>
                <a:srgbClr val="FFFFFF"/>
              </a:highlight>
              <a:latin typeface="Courier New" panose="02070309020205020404" pitchFamily="49" charset="0"/>
            </a:endParaRPr>
          </a:p>
          <a:p>
            <a:pPr marL="0" indent="0">
              <a:buNone/>
            </a:pPr>
            <a:r>
              <a:rPr lang="en-US" altLang="zh-CN" sz="2000" dirty="0" err="1">
                <a:solidFill>
                  <a:srgbClr val="000000"/>
                </a:solidFill>
                <a:highlight>
                  <a:srgbClr val="FFFFFF"/>
                </a:highlight>
                <a:latin typeface="Courier New" panose="02070309020205020404" pitchFamily="49" charset="0"/>
              </a:rPr>
              <a:t>c_d</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r>
              <a:rPr lang="en-US" altLang="zh-CN" sz="2000" dirty="0" err="1">
                <a:solidFill>
                  <a:srgbClr val="000000"/>
                </a:solidFill>
                <a:highlight>
                  <a:srgbClr val="FFFFFF"/>
                </a:highlight>
                <a:latin typeface="Courier New" panose="02070309020205020404" pitchFamily="49" charset="0"/>
              </a:rPr>
              <a:t>dict</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zip</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candidate</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dist</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dirty="0" err="1">
                <a:solidFill>
                  <a:srgbClr val="000000"/>
                </a:solidFill>
                <a:highlight>
                  <a:srgbClr val="FFFFFF"/>
                </a:highlight>
                <a:latin typeface="Courier New" panose="02070309020205020404" pitchFamily="49" charset="0"/>
              </a:rPr>
              <a:t>cd_sorted</a:t>
            </a:r>
            <a:r>
              <a:rPr lang="en-US" altLang="zh-CN" sz="2000" dirty="0">
                <a:solidFill>
                  <a:srgbClr val="000000"/>
                </a:solidFill>
                <a:highlight>
                  <a:srgbClr val="FFFFFF"/>
                </a:highlight>
                <a:latin typeface="Courier New" panose="02070309020205020404" pitchFamily="49" charset="0"/>
              </a:rPr>
              <a:t> </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sorted</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c_d</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iteritems</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key</a:t>
            </a:r>
            <a:r>
              <a:rPr lang="en-US" altLang="zh-CN" sz="2000" b="1" dirty="0">
                <a:solidFill>
                  <a:srgbClr val="000080"/>
                </a:solidFill>
                <a:highlight>
                  <a:srgbClr val="FFFFFF"/>
                </a:highlight>
                <a:latin typeface="Courier New" panose="02070309020205020404" pitchFamily="49" charset="0"/>
              </a:rPr>
              <a:t>=</a:t>
            </a:r>
            <a:r>
              <a:rPr lang="en-US" altLang="zh-CN" sz="2000" b="1" dirty="0">
                <a:solidFill>
                  <a:srgbClr val="0000FF"/>
                </a:solidFill>
                <a:highlight>
                  <a:srgbClr val="FFFFFF"/>
                </a:highlight>
                <a:latin typeface="Courier New" panose="02070309020205020404" pitchFamily="49" charset="0"/>
              </a:rPr>
              <a:t>lambda</a:t>
            </a:r>
            <a:r>
              <a:rPr lang="en-US" altLang="zh-CN" sz="2000" dirty="0">
                <a:solidFill>
                  <a:srgbClr val="000000"/>
                </a:solidFill>
                <a:highlight>
                  <a:srgbClr val="FFFFFF"/>
                </a:highlight>
                <a:latin typeface="Courier New" panose="02070309020205020404" pitchFamily="49" charset="0"/>
              </a:rPr>
              <a:t> d</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d</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FF0000"/>
                </a:solidFill>
                <a:highlight>
                  <a:srgbClr val="FFFFFF"/>
                </a:highlight>
                <a:latin typeface="Courier New" panose="02070309020205020404" pitchFamily="49" charset="0"/>
              </a:rPr>
              <a:t>1</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a:p>
            <a:pPr marL="0" indent="0">
              <a:buNone/>
            </a:pPr>
            <a:r>
              <a:rPr lang="en-US" altLang="zh-CN" sz="2000" b="1" dirty="0">
                <a:solidFill>
                  <a:srgbClr val="0000FF"/>
                </a:solidFill>
                <a:highlight>
                  <a:srgbClr val="FFFFFF"/>
                </a:highlight>
                <a:latin typeface="Courier New" panose="02070309020205020404" pitchFamily="49" charset="0"/>
              </a:rPr>
              <a:t>print</a:t>
            </a:r>
            <a:r>
              <a:rPr lang="en-US" altLang="zh-CN" sz="2000" dirty="0">
                <a:solidFill>
                  <a:srgbClr val="000000"/>
                </a:solidFill>
                <a:highlight>
                  <a:srgbClr val="FFFFFF"/>
                </a:highlight>
                <a:latin typeface="Courier New" panose="02070309020205020404" pitchFamily="49" charset="0"/>
              </a:rPr>
              <a:t> </a:t>
            </a:r>
            <a:r>
              <a:rPr lang="en-US" altLang="zh-CN" sz="2000" dirty="0">
                <a:solidFill>
                  <a:srgbClr val="808080"/>
                </a:solidFill>
                <a:highlight>
                  <a:srgbClr val="FFFFFF"/>
                </a:highlight>
                <a:latin typeface="Courier New" panose="02070309020205020404" pitchFamily="49" charset="0"/>
              </a:rPr>
              <a:t>"\n The person is: "</a:t>
            </a:r>
            <a:r>
              <a:rPr lang="en-US" altLang="zh-CN" sz="2000" b="1" dirty="0">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cd_sorted</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FF0000"/>
                </a:solidFill>
                <a:highlight>
                  <a:srgbClr val="FFFFFF"/>
                </a:highlight>
                <a:latin typeface="Courier New" panose="02070309020205020404" pitchFamily="49" charset="0"/>
              </a:rPr>
              <a:t>0</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FF0000"/>
                </a:solidFill>
                <a:highlight>
                  <a:srgbClr val="FFFFFF"/>
                </a:highlight>
                <a:latin typeface="Courier New" panose="02070309020205020404" pitchFamily="49" charset="0"/>
              </a:rPr>
              <a:t>0</a:t>
            </a:r>
            <a:r>
              <a:rPr lang="en-US" altLang="zh-CN" sz="2000" b="1" dirty="0">
                <a:solidFill>
                  <a:srgbClr val="000080"/>
                </a:solidFill>
                <a:highlight>
                  <a:srgbClr val="FFFFFF"/>
                </a:highlight>
                <a:latin typeface="Courier New" panose="02070309020205020404" pitchFamily="49" charset="0"/>
              </a:rPr>
              <a:t>]</a:t>
            </a:r>
            <a:r>
              <a:rPr lang="en-US" altLang="zh-CN" sz="2000" dirty="0">
                <a:solidFill>
                  <a:srgbClr val="000000"/>
                </a:solidFill>
                <a:highlight>
                  <a:srgbClr val="FFFFFF"/>
                </a:highlight>
                <a:latin typeface="Courier New" panose="02070309020205020404" pitchFamily="49" charset="0"/>
              </a:rPr>
              <a:t>  </a:t>
            </a:r>
          </a:p>
          <a:p>
            <a:pPr marL="0" indent="0">
              <a:buNone/>
            </a:pPr>
            <a:r>
              <a:rPr lang="en-US" altLang="zh-CN" sz="2000" dirty="0" err="1">
                <a:solidFill>
                  <a:srgbClr val="000000"/>
                </a:solidFill>
                <a:highlight>
                  <a:srgbClr val="FFFFFF"/>
                </a:highlight>
                <a:latin typeface="Courier New" panose="02070309020205020404" pitchFamily="49" charset="0"/>
              </a:rPr>
              <a:t>dlib</a:t>
            </a:r>
            <a:r>
              <a:rPr lang="en-US" altLang="zh-CN" sz="2000" b="1" dirty="0" err="1">
                <a:solidFill>
                  <a:srgbClr val="000080"/>
                </a:solidFill>
                <a:highlight>
                  <a:srgbClr val="FFFFFF"/>
                </a:highlight>
                <a:latin typeface="Courier New" panose="02070309020205020404" pitchFamily="49" charset="0"/>
              </a:rPr>
              <a:t>.</a:t>
            </a:r>
            <a:r>
              <a:rPr lang="en-US" altLang="zh-CN" sz="2000" dirty="0" err="1">
                <a:solidFill>
                  <a:srgbClr val="000000"/>
                </a:solidFill>
                <a:highlight>
                  <a:srgbClr val="FFFFFF"/>
                </a:highlight>
                <a:latin typeface="Courier New" panose="02070309020205020404" pitchFamily="49" charset="0"/>
              </a:rPr>
              <a:t>hit_enter_to_continue</a:t>
            </a:r>
            <a:r>
              <a:rPr lang="en-US" altLang="zh-CN" sz="2000" b="1" dirty="0">
                <a:solidFill>
                  <a:srgbClr val="000080"/>
                </a:solidFill>
                <a:highlight>
                  <a:srgbClr val="FFFFFF"/>
                </a:highlight>
                <a:latin typeface="Courier New" panose="02070309020205020404" pitchFamily="49" charset="0"/>
              </a:rPr>
              <a:t>()</a:t>
            </a:r>
            <a:endParaRPr lang="en-US" altLang="zh-CN" sz="2000" dirty="0">
              <a:solidFill>
                <a:srgbClr val="000000"/>
              </a:solidFill>
              <a:highlight>
                <a:srgbClr val="FFFFFF"/>
              </a:highlight>
              <a:latin typeface="Courier New" panose="02070309020205020404" pitchFamily="49"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55845158"/>
              </p:ext>
            </p:extLst>
          </p:nvPr>
        </p:nvGraphicFramePr>
        <p:xfrm>
          <a:off x="6637383" y="5258943"/>
          <a:ext cx="1442192" cy="970795"/>
        </p:xfrm>
        <a:graphic>
          <a:graphicData uri="http://schemas.openxmlformats.org/presentationml/2006/ole">
            <mc:AlternateContent xmlns:mc="http://schemas.openxmlformats.org/markup-compatibility/2006">
              <mc:Choice xmlns:v="urn:schemas-microsoft-com:vml" Requires="v">
                <p:oleObj spid="_x0000_s71836" name="包装程序外壳对象" showAsIcon="1" r:id="rId4" imgW="981000" imgH="660960" progId="Package">
                  <p:embed/>
                </p:oleObj>
              </mc:Choice>
              <mc:Fallback>
                <p:oleObj name="包装程序外壳对象" showAsIcon="1" r:id="rId4" imgW="981000" imgH="660960" progId="Package">
                  <p:embed/>
                  <p:pic>
                    <p:nvPicPr>
                      <p:cNvPr id="0" name=""/>
                      <p:cNvPicPr/>
                      <p:nvPr/>
                    </p:nvPicPr>
                    <p:blipFill>
                      <a:blip r:embed="rId5"/>
                      <a:stretch>
                        <a:fillRect/>
                      </a:stretch>
                    </p:blipFill>
                    <p:spPr>
                      <a:xfrm>
                        <a:off x="6637383" y="5258943"/>
                        <a:ext cx="1442192" cy="97079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33243146"/>
              </p:ext>
            </p:extLst>
          </p:nvPr>
        </p:nvGraphicFramePr>
        <p:xfrm>
          <a:off x="4654925" y="5279159"/>
          <a:ext cx="2120152" cy="930362"/>
        </p:xfrm>
        <a:graphic>
          <a:graphicData uri="http://schemas.openxmlformats.org/presentationml/2006/ole">
            <mc:AlternateContent xmlns:mc="http://schemas.openxmlformats.org/markup-compatibility/2006">
              <mc:Choice xmlns:v="urn:schemas-microsoft-com:vml" Requires="v">
                <p:oleObj spid="_x0000_s71837" name="包装程序外壳对象" showAsIcon="1" r:id="rId6" imgW="1505520" imgH="660960" progId="Package">
                  <p:embed/>
                </p:oleObj>
              </mc:Choice>
              <mc:Fallback>
                <p:oleObj name="包装程序外壳对象" showAsIcon="1" r:id="rId6" imgW="1505520" imgH="660960" progId="Package">
                  <p:embed/>
                  <p:pic>
                    <p:nvPicPr>
                      <p:cNvPr id="0" name=""/>
                      <p:cNvPicPr/>
                      <p:nvPr/>
                    </p:nvPicPr>
                    <p:blipFill>
                      <a:blip r:embed="rId7"/>
                      <a:stretch>
                        <a:fillRect/>
                      </a:stretch>
                    </p:blipFill>
                    <p:spPr>
                      <a:xfrm>
                        <a:off x="4654925" y="5279159"/>
                        <a:ext cx="2120152" cy="9303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39662867"/>
              </p:ext>
            </p:extLst>
          </p:nvPr>
        </p:nvGraphicFramePr>
        <p:xfrm>
          <a:off x="358775" y="5302341"/>
          <a:ext cx="2352370" cy="883998"/>
        </p:xfrm>
        <a:graphic>
          <a:graphicData uri="http://schemas.openxmlformats.org/presentationml/2006/ole">
            <mc:AlternateContent xmlns:mc="http://schemas.openxmlformats.org/markup-compatibility/2006">
              <mc:Choice xmlns:v="urn:schemas-microsoft-com:vml" Requires="v">
                <p:oleObj spid="_x0000_s71838" name="包装程序外壳对象" showAsIcon="1" r:id="rId8" imgW="1757880" imgH="660960" progId="Package">
                  <p:embed/>
                </p:oleObj>
              </mc:Choice>
              <mc:Fallback>
                <p:oleObj name="包装程序外壳对象" showAsIcon="1" r:id="rId8" imgW="1757880" imgH="660960" progId="Package">
                  <p:embed/>
                  <p:pic>
                    <p:nvPicPr>
                      <p:cNvPr id="0" name=""/>
                      <p:cNvPicPr/>
                      <p:nvPr/>
                    </p:nvPicPr>
                    <p:blipFill>
                      <a:blip r:embed="rId9"/>
                      <a:stretch>
                        <a:fillRect/>
                      </a:stretch>
                    </p:blipFill>
                    <p:spPr>
                      <a:xfrm>
                        <a:off x="358775" y="5302341"/>
                        <a:ext cx="2352370" cy="883998"/>
                      </a:xfrm>
                      <a:prstGeom prst="rect">
                        <a:avLst/>
                      </a:prstGeom>
                    </p:spPr>
                  </p:pic>
                </p:oleObj>
              </mc:Fallback>
            </mc:AlternateContent>
          </a:graphicData>
        </a:graphic>
      </p:graphicFrame>
    </p:spTree>
    <p:extLst>
      <p:ext uri="{BB962C8B-B14F-4D97-AF65-F5344CB8AC3E}">
        <p14:creationId xmlns:p14="http://schemas.microsoft.com/office/powerpoint/2010/main" val="2763702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Python</a:t>
            </a:r>
            <a:r>
              <a:rPr lang="zh-CN" altLang="en-US" dirty="0" smtClean="0"/>
              <a:t>深度神经网络</a:t>
            </a:r>
            <a:endParaRPr lang="zh-CN" altLang="en-US" dirty="0"/>
          </a:p>
        </p:txBody>
      </p:sp>
      <p:sp>
        <p:nvSpPr>
          <p:cNvPr id="3" name="内容占位符 2"/>
          <p:cNvSpPr>
            <a:spLocks noGrp="1"/>
          </p:cNvSpPr>
          <p:nvPr>
            <p:ph idx="1"/>
          </p:nvPr>
        </p:nvSpPr>
        <p:spPr>
          <a:xfrm>
            <a:off x="395288" y="775245"/>
            <a:ext cx="8330701" cy="5678091"/>
          </a:xfrm>
        </p:spPr>
        <p:txBody>
          <a:bodyPr/>
          <a:lstStyle/>
          <a:p>
            <a:r>
              <a:rPr lang="zh-CN" altLang="en-US" dirty="0"/>
              <a:t>深度学习的概念源于人工神经网络的研究。含多隐层</a:t>
            </a:r>
            <a:r>
              <a:rPr lang="zh-CN" altLang="en-US" dirty="0" smtClean="0"/>
              <a:t>的神经网络就是</a:t>
            </a:r>
            <a:r>
              <a:rPr lang="zh-CN" altLang="en-US" dirty="0"/>
              <a:t>一种深度学习结构。深度学习通过组合低层特征形成更加抽象的高层表示属性类别或特征，以发现数据的分布式特征表示</a:t>
            </a:r>
            <a:r>
              <a:rPr lang="zh-CN" altLang="en-US" dirty="0" smtClean="0"/>
              <a:t>。</a:t>
            </a:r>
            <a:endParaRPr lang="en-US" altLang="zh-CN" dirty="0" smtClean="0"/>
          </a:p>
          <a:p>
            <a:r>
              <a:rPr lang="zh-CN" altLang="en-US" dirty="0" smtClean="0"/>
              <a:t>深度学习是人工智能的技术引擎。</a:t>
            </a:r>
            <a:endParaRPr lang="en-US" altLang="zh-CN" dirty="0" smtClean="0"/>
          </a:p>
          <a:p>
            <a:r>
              <a:rPr lang="en-US" altLang="zh-CN" dirty="0" err="1">
                <a:hlinkClick r:id="rId2"/>
              </a:rPr>
              <a:t>TensorFlow</a:t>
            </a:r>
            <a:r>
              <a:rPr lang="zh-CN" altLang="en-US" dirty="0"/>
              <a:t>是</a:t>
            </a:r>
            <a:r>
              <a:rPr lang="en-US" altLang="zh-CN" dirty="0"/>
              <a:t>Google</a:t>
            </a:r>
            <a:r>
              <a:rPr lang="zh-CN" altLang="en-US" dirty="0"/>
              <a:t>开发的一款神经网络的</a:t>
            </a:r>
            <a:r>
              <a:rPr lang="en-US" altLang="zh-CN" dirty="0"/>
              <a:t>Python</a:t>
            </a:r>
            <a:r>
              <a:rPr lang="zh-CN" altLang="en-US" dirty="0"/>
              <a:t>外部的结构包</a:t>
            </a:r>
            <a:r>
              <a:rPr lang="en-US" altLang="zh-CN" dirty="0"/>
              <a:t>, </a:t>
            </a:r>
            <a:r>
              <a:rPr lang="zh-CN" altLang="en-US" dirty="0"/>
              <a:t>也是一个采用数据流图来进行数值计算的开源软件库</a:t>
            </a:r>
            <a:r>
              <a:rPr lang="en-US" altLang="zh-CN" dirty="0"/>
              <a:t>.</a:t>
            </a:r>
            <a:r>
              <a:rPr lang="en-US" altLang="zh-CN" dirty="0" err="1"/>
              <a:t>TensorFlow</a:t>
            </a:r>
            <a:r>
              <a:rPr lang="en-US" altLang="zh-CN" dirty="0"/>
              <a:t> </a:t>
            </a:r>
            <a:r>
              <a:rPr lang="zh-CN" altLang="en-US" dirty="0"/>
              <a:t>让我们可以先绘制计算结构图</a:t>
            </a:r>
            <a:r>
              <a:rPr lang="en-US" altLang="zh-CN" dirty="0"/>
              <a:t>, </a:t>
            </a:r>
            <a:r>
              <a:rPr lang="zh-CN" altLang="en-US" dirty="0"/>
              <a:t>也可以称是一系列可人机交互的计算操作</a:t>
            </a:r>
            <a:r>
              <a:rPr lang="en-US" altLang="zh-CN" dirty="0"/>
              <a:t>, </a:t>
            </a:r>
            <a:r>
              <a:rPr lang="zh-CN" altLang="en-US" dirty="0"/>
              <a:t>然后把编辑好的</a:t>
            </a:r>
            <a:r>
              <a:rPr lang="en-US" altLang="zh-CN" dirty="0"/>
              <a:t>Python</a:t>
            </a:r>
            <a:r>
              <a:rPr lang="zh-CN" altLang="en-US" dirty="0" smtClean="0"/>
              <a:t>文件转换</a:t>
            </a:r>
            <a:r>
              <a:rPr lang="zh-CN" altLang="en-US" dirty="0"/>
              <a:t>成 更高效的</a:t>
            </a:r>
            <a:r>
              <a:rPr lang="en-US" altLang="zh-CN" dirty="0"/>
              <a:t>C++, </a:t>
            </a:r>
            <a:r>
              <a:rPr lang="zh-CN" altLang="en-US" dirty="0"/>
              <a:t>并在后端进行计算</a:t>
            </a:r>
            <a:r>
              <a:rPr lang="en-US" altLang="zh-CN" dirty="0"/>
              <a:t>.</a:t>
            </a:r>
          </a:p>
        </p:txBody>
      </p:sp>
    </p:spTree>
    <p:extLst>
      <p:ext uri="{BB962C8B-B14F-4D97-AF65-F5344CB8AC3E}">
        <p14:creationId xmlns:p14="http://schemas.microsoft.com/office/powerpoint/2010/main" val="336202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Python</a:t>
            </a:r>
            <a:r>
              <a:rPr lang="zh-CN" altLang="en-US" dirty="0" smtClean="0"/>
              <a:t>深度神经网络</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815" t="2818" r="15195"/>
          <a:stretch/>
        </p:blipFill>
        <p:spPr>
          <a:xfrm>
            <a:off x="1259632" y="836712"/>
            <a:ext cx="6706263" cy="5640764"/>
          </a:xfrm>
        </p:spPr>
      </p:pic>
    </p:spTree>
    <p:extLst>
      <p:ext uri="{BB962C8B-B14F-4D97-AF65-F5344CB8AC3E}">
        <p14:creationId xmlns:p14="http://schemas.microsoft.com/office/powerpoint/2010/main" val="38897785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Python</a:t>
            </a:r>
            <a:r>
              <a:rPr lang="zh-CN" altLang="en-US" dirty="0" smtClean="0"/>
              <a:t>深度神经网络</a:t>
            </a:r>
            <a:endParaRPr lang="zh-CN" altLang="en-US" dirty="0"/>
          </a:p>
        </p:txBody>
      </p:sp>
      <p:sp>
        <p:nvSpPr>
          <p:cNvPr id="3" name="内容占位符 2"/>
          <p:cNvSpPr>
            <a:spLocks noGrp="1"/>
          </p:cNvSpPr>
          <p:nvPr>
            <p:ph idx="1"/>
          </p:nvPr>
        </p:nvSpPr>
        <p:spPr>
          <a:xfrm>
            <a:off x="395288" y="775245"/>
            <a:ext cx="8330701" cy="5678091"/>
          </a:xfrm>
        </p:spPr>
        <p:txBody>
          <a:bodyPr/>
          <a:lstStyle/>
          <a:p>
            <a:r>
              <a:rPr lang="en-US" altLang="zh-CN" dirty="0" err="1" smtClean="0"/>
              <a:t>Tensorflow</a:t>
            </a:r>
            <a:r>
              <a:rPr lang="zh-CN" altLang="en-US" dirty="0" smtClean="0"/>
              <a:t>的安装：</a:t>
            </a:r>
            <a:r>
              <a:rPr lang="en-US" altLang="zh-CN" dirty="0" smtClean="0"/>
              <a:t>pip install </a:t>
            </a:r>
            <a:r>
              <a:rPr lang="en-US" altLang="zh-CN" dirty="0" err="1" smtClean="0"/>
              <a:t>tensorflow</a:t>
            </a:r>
            <a:endParaRPr lang="en-US" altLang="zh-CN" dirty="0" smtClean="0"/>
          </a:p>
          <a:p>
            <a:r>
              <a:rPr lang="zh-CN" altLang="en-US" dirty="0" smtClean="0"/>
              <a:t>利用</a:t>
            </a:r>
            <a:r>
              <a:rPr lang="en-US" altLang="zh-CN" dirty="0" err="1" smtClean="0"/>
              <a:t>Tensorflow</a:t>
            </a:r>
            <a:r>
              <a:rPr lang="zh-CN" altLang="en-US" dirty="0" smtClean="0"/>
              <a:t>实现基于卷积神经网络的手写数字分类。</a:t>
            </a:r>
            <a:endParaRPr lang="en-US" altLang="zh-CN"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1503055517"/>
              </p:ext>
            </p:extLst>
          </p:nvPr>
        </p:nvGraphicFramePr>
        <p:xfrm>
          <a:off x="2339752" y="2780928"/>
          <a:ext cx="3433233" cy="1729086"/>
        </p:xfrm>
        <a:graphic>
          <a:graphicData uri="http://schemas.openxmlformats.org/presentationml/2006/ole">
            <mc:AlternateContent xmlns:mc="http://schemas.openxmlformats.org/markup-compatibility/2006">
              <mc:Choice xmlns:v="urn:schemas-microsoft-com:vml" Requires="v">
                <p:oleObj spid="_x0000_s72746" name="包装程序外壳对象" showAsIcon="1" r:id="rId3" imgW="1311120" imgH="660960" progId="Package">
                  <p:embed/>
                </p:oleObj>
              </mc:Choice>
              <mc:Fallback>
                <p:oleObj name="包装程序外壳对象" showAsIcon="1" r:id="rId3" imgW="1311120" imgH="660960" progId="Package">
                  <p:embed/>
                  <p:pic>
                    <p:nvPicPr>
                      <p:cNvPr id="0" name=""/>
                      <p:cNvPicPr/>
                      <p:nvPr/>
                    </p:nvPicPr>
                    <p:blipFill>
                      <a:blip r:embed="rId4"/>
                      <a:stretch>
                        <a:fillRect/>
                      </a:stretch>
                    </p:blipFill>
                    <p:spPr>
                      <a:xfrm>
                        <a:off x="2339752" y="2780928"/>
                        <a:ext cx="3433233" cy="1729086"/>
                      </a:xfrm>
                      <a:prstGeom prst="rect">
                        <a:avLst/>
                      </a:prstGeom>
                    </p:spPr>
                  </p:pic>
                </p:oleObj>
              </mc:Fallback>
            </mc:AlternateContent>
          </a:graphicData>
        </a:graphic>
      </p:graphicFrame>
    </p:spTree>
    <p:extLst>
      <p:ext uri="{BB962C8B-B14F-4D97-AF65-F5344CB8AC3E}">
        <p14:creationId xmlns:p14="http://schemas.microsoft.com/office/powerpoint/2010/main" val="6042405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58775" y="153988"/>
            <a:ext cx="8316913" cy="431800"/>
          </a:xfrm>
        </p:spPr>
        <p:txBody>
          <a:bodyPr/>
          <a:lstStyle/>
          <a:p>
            <a:pPr algn="ctr"/>
            <a:r>
              <a:rPr lang="zh-CN" altLang="en-US" dirty="0" smtClean="0">
                <a:latin typeface="微软雅黑" panose="020B0503020204020204" pitchFamily="34" charset="-122"/>
              </a:rPr>
              <a:t>作业：课程设计</a:t>
            </a:r>
          </a:p>
        </p:txBody>
      </p:sp>
      <p:sp>
        <p:nvSpPr>
          <p:cNvPr id="4" name="内容占位符 2"/>
          <p:cNvSpPr txBox="1">
            <a:spLocks/>
          </p:cNvSpPr>
          <p:nvPr/>
        </p:nvSpPr>
        <p:spPr bwMode="auto">
          <a:xfrm>
            <a:off x="179512" y="800552"/>
            <a:ext cx="8857108" cy="586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n"/>
              <a:defRPr sz="24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24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4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zh-CN" altLang="en-US" dirty="0" smtClean="0"/>
              <a:t>修改</a:t>
            </a:r>
            <a:r>
              <a:rPr lang="en-US" altLang="zh-CN" dirty="0" smtClean="0"/>
              <a:t>Python</a:t>
            </a:r>
            <a:r>
              <a:rPr lang="zh-CN" altLang="en-US" dirty="0" smtClean="0"/>
              <a:t>爬虫代码，抓取淘宝或京东各主要品牌型号的手机参数，保存在数据库或者以</a:t>
            </a:r>
            <a:r>
              <a:rPr lang="en-US" altLang="zh-CN" dirty="0" err="1" smtClean="0"/>
              <a:t>Json</a:t>
            </a:r>
            <a:r>
              <a:rPr lang="zh-CN" altLang="en-US" dirty="0" smtClean="0"/>
              <a:t>格式保存在文本文件。然后分析手机销售量的影响因素，建立合适的数学模型，并对某款新的手机，根据影响因素对手机销售量进行预测。</a:t>
            </a:r>
            <a:endParaRPr lang="en-US" altLang="zh-CN" dirty="0" smtClean="0"/>
          </a:p>
          <a:p>
            <a:pPr marL="457200" indent="-457200">
              <a:buFont typeface="+mj-lt"/>
              <a:buAutoNum type="arabicPeriod"/>
            </a:pPr>
            <a:r>
              <a:rPr lang="zh-CN" altLang="en-US" dirty="0" smtClean="0"/>
              <a:t>修改简单博客的</a:t>
            </a:r>
            <a:r>
              <a:rPr lang="en-US" altLang="zh-CN" dirty="0" smtClean="0"/>
              <a:t>Python</a:t>
            </a:r>
            <a:r>
              <a:rPr lang="zh-CN" altLang="en-US" dirty="0" smtClean="0"/>
              <a:t>代码，不用登陆就可以看到所有人的博客。用户登陆后，可以对每条博客进行留言评论，并可以对某条留言回复。</a:t>
            </a:r>
            <a:endParaRPr lang="en-US" altLang="zh-CN" dirty="0" smtClean="0"/>
          </a:p>
          <a:p>
            <a:pPr marL="457200" indent="-457200">
              <a:buFont typeface="+mj-lt"/>
              <a:buAutoNum type="arabicPeriod"/>
            </a:pPr>
            <a:r>
              <a:rPr lang="zh-CN" altLang="en-US" dirty="0" smtClean="0"/>
              <a:t>修改</a:t>
            </a:r>
            <a:r>
              <a:rPr lang="en-US" altLang="zh-CN" dirty="0" smtClean="0"/>
              <a:t>Python</a:t>
            </a:r>
            <a:r>
              <a:rPr lang="zh-CN" altLang="en-US" dirty="0"/>
              <a:t>人脸</a:t>
            </a:r>
            <a:r>
              <a:rPr lang="zh-CN" altLang="en-US" dirty="0" smtClean="0"/>
              <a:t>识别的代码，对某个班级进行视频点名，程序退出时，打印出席和缺席的人的列表。</a:t>
            </a:r>
            <a:endParaRPr lang="en-US" altLang="zh-CN" dirty="0" smtClean="0"/>
          </a:p>
          <a:p>
            <a:pPr marL="457200" indent="-457200">
              <a:buFont typeface="+mj-lt"/>
              <a:buAutoNum type="arabicPeriod"/>
            </a:pPr>
            <a:r>
              <a:rPr lang="zh-CN" altLang="en-US" dirty="0" smtClean="0"/>
              <a:t>修改</a:t>
            </a:r>
            <a:r>
              <a:rPr lang="en-US" altLang="zh-CN" dirty="0" smtClean="0"/>
              <a:t>Python</a:t>
            </a:r>
            <a:r>
              <a:rPr lang="zh-CN" altLang="en-US" dirty="0" smtClean="0"/>
              <a:t>深度学习的代码，改变神经网络结构进行对比。</a:t>
            </a:r>
            <a:endParaRPr lang="en-US" altLang="zh-CN" dirty="0" smtClean="0"/>
          </a:p>
        </p:txBody>
      </p:sp>
    </p:spTree>
    <p:extLst>
      <p:ext uri="{BB962C8B-B14F-4D97-AF65-F5344CB8AC3E}">
        <p14:creationId xmlns:p14="http://schemas.microsoft.com/office/powerpoint/2010/main" val="1619530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grpSp>
        <p:nvGrpSpPr>
          <p:cNvPr id="50183" name="组合 17"/>
          <p:cNvGrpSpPr>
            <a:grpSpLocks/>
          </p:cNvGrpSpPr>
          <p:nvPr/>
        </p:nvGrpSpPr>
        <p:grpSpPr bwMode="auto">
          <a:xfrm>
            <a:off x="35496" y="1171575"/>
            <a:ext cx="3751263" cy="3751262"/>
            <a:chOff x="-2714676" y="2357430"/>
            <a:chExt cx="3751262" cy="3751262"/>
          </a:xfrm>
        </p:grpSpPr>
        <p:grpSp>
          <p:nvGrpSpPr>
            <p:cNvPr id="50185" name="组合 8"/>
            <p:cNvGrpSpPr>
              <a:grpSpLocks/>
            </p:cNvGrpSpPr>
            <p:nvPr/>
          </p:nvGrpSpPr>
          <p:grpSpPr bwMode="auto">
            <a:xfrm>
              <a:off x="-2714676" y="2357430"/>
              <a:ext cx="3751262" cy="3751262"/>
              <a:chOff x="244442" y="902804"/>
              <a:chExt cx="3752056" cy="3752056"/>
            </a:xfrm>
          </p:grpSpPr>
          <p:grpSp>
            <p:nvGrpSpPr>
              <p:cNvPr id="50187" name="组合 13"/>
              <p:cNvGrpSpPr>
                <a:grpSpLocks/>
              </p:cNvGrpSpPr>
              <p:nvPr/>
            </p:nvGrpSpPr>
            <p:grpSpPr bwMode="auto">
              <a:xfrm>
                <a:off x="244442" y="902804"/>
                <a:ext cx="3752056" cy="3752056"/>
                <a:chOff x="244442" y="902804"/>
                <a:chExt cx="3752056" cy="3752056"/>
              </a:xfrm>
            </p:grpSpPr>
            <p:sp>
              <p:nvSpPr>
                <p:cNvPr id="12" name="椭圆 11"/>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a:extLst/>
              </p:spPr>
              <p:txBody>
                <a:bodyPr/>
                <a:lstStyle/>
                <a:p>
                  <a:pPr>
                    <a:defRPr/>
                  </a:pPr>
                  <a:endParaRPr lang="zh-CN" altLang="en-US" sz="1800" b="1">
                    <a:solidFill>
                      <a:prstClr val="black"/>
                    </a:solidFill>
                    <a:latin typeface="Arial" charset="0"/>
                    <a:ea typeface="宋体" charset="-122"/>
                  </a:endParaRPr>
                </a:p>
              </p:txBody>
            </p:sp>
            <p:pic>
              <p:nvPicPr>
                <p:cNvPr id="50192"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4"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图片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8" name="图片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186" name="图片 16" descr="LOGO1.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是最受欢迎的编程语言</a:t>
            </a:r>
            <a:endParaRPr lang="zh-CN" altLang="en-US" dirty="0"/>
          </a:p>
        </p:txBody>
      </p:sp>
      <p:sp>
        <p:nvSpPr>
          <p:cNvPr id="3" name="内容占位符 2"/>
          <p:cNvSpPr>
            <a:spLocks noGrp="1"/>
          </p:cNvSpPr>
          <p:nvPr>
            <p:ph idx="1"/>
          </p:nvPr>
        </p:nvSpPr>
        <p:spPr>
          <a:xfrm>
            <a:off x="395288" y="775245"/>
            <a:ext cx="8330701" cy="565523"/>
          </a:xfrm>
        </p:spPr>
        <p:txBody>
          <a:bodyPr/>
          <a:lstStyle/>
          <a:p>
            <a:r>
              <a:rPr lang="en-US" altLang="zh-CN" dirty="0" smtClean="0">
                <a:hlinkClick r:id="rId2"/>
              </a:rPr>
              <a:t>IEEE 2018</a:t>
            </a:r>
            <a:r>
              <a:rPr lang="zh-CN" altLang="en-US" dirty="0">
                <a:hlinkClick r:id="rId2"/>
              </a:rPr>
              <a:t>年的</a:t>
            </a:r>
            <a:r>
              <a:rPr lang="en-US" altLang="zh-CN" dirty="0" smtClean="0">
                <a:hlinkClick r:id="rId2"/>
              </a:rPr>
              <a:t>Top10</a:t>
            </a:r>
            <a:r>
              <a:rPr lang="zh-CN" altLang="en-US" dirty="0">
                <a:hlinkClick r:id="rId2"/>
              </a:rPr>
              <a:t>编程语言</a:t>
            </a:r>
            <a:endParaRPr lang="en-US" altLang="zh-CN" dirty="0"/>
          </a:p>
        </p:txBody>
      </p:sp>
      <p:pic>
        <p:nvPicPr>
          <p:cNvPr id="6" name="图片 5"/>
          <p:cNvPicPr>
            <a:picLocks noChangeAspect="1"/>
          </p:cNvPicPr>
          <p:nvPr/>
        </p:nvPicPr>
        <p:blipFill>
          <a:blip r:embed="rId3"/>
          <a:stretch>
            <a:fillRect/>
          </a:stretch>
        </p:blipFill>
        <p:spPr>
          <a:xfrm>
            <a:off x="899592" y="1700808"/>
            <a:ext cx="7056732" cy="4229467"/>
          </a:xfrm>
          <a:prstGeom prst="rect">
            <a:avLst/>
          </a:prstGeom>
        </p:spPr>
      </p:pic>
    </p:spTree>
    <p:extLst>
      <p:ext uri="{BB962C8B-B14F-4D97-AF65-F5344CB8AC3E}">
        <p14:creationId xmlns:p14="http://schemas.microsoft.com/office/powerpoint/2010/main" val="180692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是最受欢迎的编程语言</a:t>
            </a:r>
            <a:endParaRPr lang="zh-CN" altLang="en-US" dirty="0"/>
          </a:p>
        </p:txBody>
      </p:sp>
      <p:sp>
        <p:nvSpPr>
          <p:cNvPr id="3" name="内容占位符 2"/>
          <p:cNvSpPr>
            <a:spLocks noGrp="1"/>
          </p:cNvSpPr>
          <p:nvPr>
            <p:ph idx="1"/>
          </p:nvPr>
        </p:nvSpPr>
        <p:spPr>
          <a:xfrm>
            <a:off x="395288" y="775245"/>
            <a:ext cx="8330701" cy="565523"/>
          </a:xfrm>
        </p:spPr>
        <p:txBody>
          <a:bodyPr/>
          <a:lstStyle/>
          <a:p>
            <a:r>
              <a:rPr lang="zh-CN" altLang="en-US" dirty="0">
                <a:hlinkClick r:id="rId2"/>
              </a:rPr>
              <a:t>谷歌用户</a:t>
            </a:r>
            <a:r>
              <a:rPr lang="zh-CN" altLang="en-US" dirty="0" smtClean="0">
                <a:hlinkClick r:id="rId2"/>
              </a:rPr>
              <a:t>搜索近</a:t>
            </a:r>
            <a:r>
              <a:rPr lang="en-US" altLang="zh-CN" dirty="0" smtClean="0">
                <a:hlinkClick r:id="rId2"/>
              </a:rPr>
              <a:t>10</a:t>
            </a:r>
            <a:r>
              <a:rPr lang="zh-CN" altLang="en-US" dirty="0" smtClean="0">
                <a:hlinkClick r:id="rId2"/>
              </a:rPr>
              <a:t>年的排名</a:t>
            </a:r>
            <a:endParaRPr lang="en-US" altLang="zh-CN" dirty="0"/>
          </a:p>
        </p:txBody>
      </p:sp>
      <p:pic>
        <p:nvPicPr>
          <p:cNvPr id="4" name="图片 3"/>
          <p:cNvPicPr>
            <a:picLocks noChangeAspect="1"/>
          </p:cNvPicPr>
          <p:nvPr/>
        </p:nvPicPr>
        <p:blipFill>
          <a:blip r:embed="rId3"/>
          <a:stretch>
            <a:fillRect/>
          </a:stretch>
        </p:blipFill>
        <p:spPr>
          <a:xfrm>
            <a:off x="1325667" y="1628800"/>
            <a:ext cx="6469941" cy="4831499"/>
          </a:xfrm>
          <a:prstGeom prst="rect">
            <a:avLst/>
          </a:prstGeom>
        </p:spPr>
      </p:pic>
    </p:spTree>
    <p:extLst>
      <p:ext uri="{BB962C8B-B14F-4D97-AF65-F5344CB8AC3E}">
        <p14:creationId xmlns:p14="http://schemas.microsoft.com/office/powerpoint/2010/main" val="4146165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是最受欢迎的编程语言</a:t>
            </a:r>
            <a:endParaRPr lang="zh-CN" altLang="en-US" dirty="0"/>
          </a:p>
        </p:txBody>
      </p:sp>
      <p:sp>
        <p:nvSpPr>
          <p:cNvPr id="3" name="内容占位符 2"/>
          <p:cNvSpPr>
            <a:spLocks noGrp="1"/>
          </p:cNvSpPr>
          <p:nvPr>
            <p:ph idx="1"/>
          </p:nvPr>
        </p:nvSpPr>
        <p:spPr>
          <a:xfrm>
            <a:off x="395288" y="775245"/>
            <a:ext cx="8330701" cy="565523"/>
          </a:xfrm>
        </p:spPr>
        <p:txBody>
          <a:bodyPr/>
          <a:lstStyle/>
          <a:p>
            <a:r>
              <a:rPr lang="zh-CN" altLang="en-US" dirty="0">
                <a:hlinkClick r:id="rId2"/>
              </a:rPr>
              <a:t>最受欢迎</a:t>
            </a:r>
            <a:r>
              <a:rPr lang="zh-CN" altLang="en-US" dirty="0" smtClean="0">
                <a:hlinkClick r:id="rId2"/>
              </a:rPr>
              <a:t>的数据</a:t>
            </a:r>
            <a:r>
              <a:rPr lang="zh-CN" altLang="en-US" dirty="0">
                <a:hlinkClick r:id="rId2"/>
              </a:rPr>
              <a:t>科学、机器学习</a:t>
            </a:r>
            <a:r>
              <a:rPr lang="zh-CN" altLang="en-US" dirty="0" smtClean="0">
                <a:hlinkClick r:id="rId2"/>
              </a:rPr>
              <a:t>工具</a:t>
            </a:r>
            <a:endParaRPr lang="en-US" altLang="zh-CN" dirty="0"/>
          </a:p>
        </p:txBody>
      </p:sp>
      <p:pic>
        <p:nvPicPr>
          <p:cNvPr id="4" name="图片 3"/>
          <p:cNvPicPr>
            <a:picLocks noChangeAspect="1"/>
          </p:cNvPicPr>
          <p:nvPr/>
        </p:nvPicPr>
        <p:blipFill>
          <a:blip r:embed="rId3"/>
          <a:stretch>
            <a:fillRect/>
          </a:stretch>
        </p:blipFill>
        <p:spPr>
          <a:xfrm>
            <a:off x="755576" y="1700808"/>
            <a:ext cx="6840760" cy="4467983"/>
          </a:xfrm>
          <a:prstGeom prst="rect">
            <a:avLst/>
          </a:prstGeom>
        </p:spPr>
      </p:pic>
    </p:spTree>
    <p:extLst>
      <p:ext uri="{BB962C8B-B14F-4D97-AF65-F5344CB8AC3E}">
        <p14:creationId xmlns:p14="http://schemas.microsoft.com/office/powerpoint/2010/main" val="3333806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的优点</a:t>
            </a:r>
          </a:p>
        </p:txBody>
      </p:sp>
      <p:sp>
        <p:nvSpPr>
          <p:cNvPr id="3" name="内容占位符 2"/>
          <p:cNvSpPr>
            <a:spLocks noGrp="1"/>
          </p:cNvSpPr>
          <p:nvPr>
            <p:ph idx="1"/>
          </p:nvPr>
        </p:nvSpPr>
        <p:spPr>
          <a:xfrm>
            <a:off x="395288" y="775245"/>
            <a:ext cx="8330701" cy="5678091"/>
          </a:xfrm>
        </p:spPr>
        <p:txBody>
          <a:bodyPr/>
          <a:lstStyle/>
          <a:p>
            <a:r>
              <a:rPr lang="zh-CN" altLang="en-US" dirty="0" smtClean="0"/>
              <a:t>简单</a:t>
            </a:r>
            <a:endParaRPr lang="zh-CN" altLang="en-US" dirty="0"/>
          </a:p>
          <a:p>
            <a:r>
              <a:rPr lang="zh-CN" altLang="en-US" dirty="0" smtClean="0"/>
              <a:t>免费</a:t>
            </a:r>
            <a:endParaRPr lang="zh-CN" altLang="en-US" dirty="0"/>
          </a:p>
          <a:p>
            <a:r>
              <a:rPr lang="zh-CN" altLang="en-US" dirty="0" smtClean="0"/>
              <a:t>兼容性</a:t>
            </a:r>
            <a:endParaRPr lang="zh-CN" altLang="en-US" dirty="0"/>
          </a:p>
          <a:p>
            <a:r>
              <a:rPr lang="zh-CN" altLang="en-US" dirty="0" smtClean="0"/>
              <a:t>面向对象</a:t>
            </a:r>
            <a:endParaRPr lang="zh-CN" altLang="en-US" dirty="0"/>
          </a:p>
          <a:p>
            <a:r>
              <a:rPr lang="zh-CN" altLang="en-US" dirty="0" smtClean="0"/>
              <a:t>函数库</a:t>
            </a:r>
            <a:endParaRPr lang="en-US" altLang="zh-CN" dirty="0"/>
          </a:p>
        </p:txBody>
      </p:sp>
    </p:spTree>
    <p:extLst>
      <p:ext uri="{BB962C8B-B14F-4D97-AF65-F5344CB8AC3E}">
        <p14:creationId xmlns:p14="http://schemas.microsoft.com/office/powerpoint/2010/main" val="35892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在哪里使用</a:t>
            </a:r>
            <a:r>
              <a:rPr lang="en-US" altLang="zh-CN" dirty="0"/>
              <a:t>Python</a:t>
            </a:r>
            <a:r>
              <a:rPr lang="zh-CN" altLang="en-US" dirty="0"/>
              <a:t>语言</a:t>
            </a:r>
            <a:r>
              <a:rPr lang="zh-CN" altLang="en-US" dirty="0" smtClean="0"/>
              <a:t>？</a:t>
            </a:r>
            <a:endParaRPr lang="zh-CN" altLang="en-US" dirty="0"/>
          </a:p>
        </p:txBody>
      </p:sp>
      <p:sp>
        <p:nvSpPr>
          <p:cNvPr id="3" name="内容占位符 2"/>
          <p:cNvSpPr>
            <a:spLocks noGrp="1"/>
          </p:cNvSpPr>
          <p:nvPr>
            <p:ph idx="1"/>
          </p:nvPr>
        </p:nvSpPr>
        <p:spPr>
          <a:xfrm>
            <a:off x="395288" y="775245"/>
            <a:ext cx="8330701" cy="5678091"/>
          </a:xfrm>
        </p:spPr>
        <p:txBody>
          <a:bodyPr/>
          <a:lstStyle/>
          <a:p>
            <a:r>
              <a:rPr lang="en-US" altLang="zh-CN" dirty="0" smtClean="0"/>
              <a:t>Python </a:t>
            </a:r>
            <a:r>
              <a:rPr lang="zh-CN" altLang="en-US" dirty="0"/>
              <a:t>可以做任何事情。无论是从入门级选手到专业级选手都在做的爬虫，还是 </a:t>
            </a:r>
            <a:r>
              <a:rPr lang="en-US" altLang="zh-CN" dirty="0"/>
              <a:t>Web </a:t>
            </a:r>
            <a:r>
              <a:rPr lang="zh-CN" altLang="en-US" dirty="0"/>
              <a:t>程序开发、桌面程序开发还是科学计算、图像处理，</a:t>
            </a:r>
            <a:r>
              <a:rPr lang="en-US" altLang="zh-CN" dirty="0"/>
              <a:t>Python </a:t>
            </a:r>
            <a:r>
              <a:rPr lang="zh-CN" altLang="en-US" dirty="0"/>
              <a:t>都可以胜任。</a:t>
            </a:r>
          </a:p>
          <a:p>
            <a:r>
              <a:rPr lang="zh-CN" altLang="en-US" dirty="0" smtClean="0"/>
              <a:t>对于</a:t>
            </a:r>
            <a:r>
              <a:rPr lang="zh-CN" altLang="en-US" dirty="0"/>
              <a:t>那些从未写过代码的人（</a:t>
            </a:r>
            <a:r>
              <a:rPr lang="en-US" altLang="zh-CN" dirty="0"/>
              <a:t>0</a:t>
            </a:r>
            <a:r>
              <a:rPr lang="zh-CN" altLang="en-US" dirty="0"/>
              <a:t>基础）来说，</a:t>
            </a:r>
            <a:r>
              <a:rPr lang="en-US" altLang="zh-CN" dirty="0"/>
              <a:t>Python</a:t>
            </a:r>
            <a:r>
              <a:rPr lang="zh-CN" altLang="en-US" dirty="0"/>
              <a:t>代码也很简洁易懂。也正因为这个原因，与其他语言相比，使用</a:t>
            </a:r>
            <a:r>
              <a:rPr lang="en-US" altLang="zh-CN" dirty="0"/>
              <a:t>Python</a:t>
            </a:r>
            <a:r>
              <a:rPr lang="zh-CN" altLang="en-US" dirty="0"/>
              <a:t>编写的程序其可维护性也是很不错的。从商业角度来看，这也可以很大程度上在降低开发成本的同时提高程序员的生产力</a:t>
            </a:r>
            <a:r>
              <a:rPr lang="zh-CN" altLang="en-US" dirty="0" smtClean="0"/>
              <a:t>。</a:t>
            </a:r>
            <a:endParaRPr lang="en-US" altLang="zh-CN" dirty="0"/>
          </a:p>
        </p:txBody>
      </p:sp>
    </p:spTree>
    <p:extLst>
      <p:ext uri="{BB962C8B-B14F-4D97-AF65-F5344CB8AC3E}">
        <p14:creationId xmlns:p14="http://schemas.microsoft.com/office/powerpoint/2010/main" val="32648647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53234</TotalTime>
  <Words>2101</Words>
  <Application>Microsoft Office PowerPoint</Application>
  <PresentationFormat>全屏显示(4:3)</PresentationFormat>
  <Paragraphs>254</Paragraphs>
  <Slides>47</Slides>
  <Notes>16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47</vt:i4>
      </vt:variant>
    </vt:vector>
  </HeadingPairs>
  <TitlesOfParts>
    <vt:vector size="64" baseType="lpstr">
      <vt:lpstr>黑体</vt:lpstr>
      <vt:lpstr>华文楷体</vt:lpstr>
      <vt:lpstr>楷体_GB2312</vt:lpstr>
      <vt:lpstr>隶书</vt:lpstr>
      <vt:lpstr>宋体</vt:lpstr>
      <vt:lpstr>微软雅黑</vt:lpstr>
      <vt:lpstr>幼圆</vt:lpstr>
      <vt:lpstr>Arial</vt:lpstr>
      <vt:lpstr>Calibri</vt:lpstr>
      <vt:lpstr>Courier New</vt:lpstr>
      <vt:lpstr>Times New Roman</vt:lpstr>
      <vt:lpstr>Verdana</vt:lpstr>
      <vt:lpstr>Wingdings</vt:lpstr>
      <vt:lpstr>Office 主题</vt:lpstr>
      <vt:lpstr>2_Office 主题</vt:lpstr>
      <vt:lpstr>think-cell Slide</vt:lpstr>
      <vt:lpstr>包装程序外壳对象</vt:lpstr>
      <vt:lpstr>PowerPoint 演示文稿</vt:lpstr>
      <vt:lpstr>目录</vt:lpstr>
      <vt:lpstr>1. 2018年你为什么一定要学Python</vt:lpstr>
      <vt:lpstr>国家战略</vt:lpstr>
      <vt:lpstr>Python是最受欢迎的编程语言</vt:lpstr>
      <vt:lpstr>Python是最受欢迎的编程语言</vt:lpstr>
      <vt:lpstr>Python是最受欢迎的编程语言</vt:lpstr>
      <vt:lpstr>Python的优点</vt:lpstr>
      <vt:lpstr>在哪里使用Python语言？</vt:lpstr>
      <vt:lpstr>Python vs. PHP</vt:lpstr>
      <vt:lpstr>Python vs. Java</vt:lpstr>
      <vt:lpstr>Python vs. R</vt:lpstr>
      <vt:lpstr>Python vs. R</vt:lpstr>
      <vt:lpstr> Python程序员的薪酬</vt:lpstr>
      <vt:lpstr>目录</vt:lpstr>
      <vt:lpstr>2. 数据挖掘简介</vt:lpstr>
      <vt:lpstr>数据挖掘简介</vt:lpstr>
      <vt:lpstr>目录</vt:lpstr>
      <vt:lpstr>Python的安装</vt:lpstr>
      <vt:lpstr>Linux的安装</vt:lpstr>
      <vt:lpstr>远程控制Linux</vt:lpstr>
      <vt:lpstr>向远程Linux主机传输文件</vt:lpstr>
      <vt:lpstr>Linux下安装Python</vt:lpstr>
      <vt:lpstr>目录</vt:lpstr>
      <vt:lpstr>4.1 Python爬虫</vt:lpstr>
      <vt:lpstr>4.1 Python爬虫</vt:lpstr>
      <vt:lpstr>4.1 Python爬虫</vt:lpstr>
      <vt:lpstr>4.1 Python爬虫</vt:lpstr>
      <vt:lpstr>4.2 Python Web开发</vt:lpstr>
      <vt:lpstr>4.2 Python Web开发</vt:lpstr>
      <vt:lpstr>4.2 Python Web开发</vt:lpstr>
      <vt:lpstr>PowerPoint 演示文稿</vt:lpstr>
      <vt:lpstr>4.2 Python Web开发</vt:lpstr>
      <vt:lpstr>4.2 Python Web开发</vt:lpstr>
      <vt:lpstr>4.3 Python人脸识别</vt:lpstr>
      <vt:lpstr>4.3 Python人脸识别</vt:lpstr>
      <vt:lpstr>4.3 Python人脸识别</vt:lpstr>
      <vt:lpstr>4.3 Python人脸识别</vt:lpstr>
      <vt:lpstr>4.3 Python人脸识别</vt:lpstr>
      <vt:lpstr>4.3 Python人脸识别</vt:lpstr>
      <vt:lpstr>4.3 Python人脸识别</vt:lpstr>
      <vt:lpstr>4.3 Python人脸识别</vt:lpstr>
      <vt:lpstr>4.4 Python深度神经网络</vt:lpstr>
      <vt:lpstr>4.4 Python深度神经网络</vt:lpstr>
      <vt:lpstr>4.4 Python深度神经网络</vt:lpstr>
      <vt:lpstr>作业：课程设计</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Microsoft</cp:lastModifiedBy>
  <cp:revision>6944</cp:revision>
  <cp:lastPrinted>1601-01-01T00:00:00Z</cp:lastPrinted>
  <dcterms:created xsi:type="dcterms:W3CDTF">2009-09-22T14:48:25Z</dcterms:created>
  <dcterms:modified xsi:type="dcterms:W3CDTF">2018-11-25T07:05:29Z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