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5"/>
  </p:sldMasterIdLst>
  <p:notesMasterIdLst>
    <p:notesMasterId r:id="rId26"/>
  </p:notesMasterIdLst>
  <p:handoutMasterIdLst>
    <p:handoutMasterId r:id="rId27"/>
  </p:handoutMasterIdLst>
  <p:sldIdLst>
    <p:sldId id="10222" r:id="rId6"/>
    <p:sldId id="10220" r:id="rId7"/>
    <p:sldId id="3087" r:id="rId8"/>
    <p:sldId id="10228" r:id="rId9"/>
    <p:sldId id="3092" r:id="rId10"/>
    <p:sldId id="3093" r:id="rId11"/>
    <p:sldId id="10221" r:id="rId12"/>
    <p:sldId id="10265" r:id="rId13"/>
    <p:sldId id="1786" r:id="rId14"/>
    <p:sldId id="10236" r:id="rId15"/>
    <p:sldId id="10237" r:id="rId16"/>
    <p:sldId id="10238" r:id="rId17"/>
    <p:sldId id="10240" r:id="rId18"/>
    <p:sldId id="10241" r:id="rId19"/>
    <p:sldId id="10267" r:id="rId20"/>
    <p:sldId id="10268" r:id="rId21"/>
    <p:sldId id="10266" r:id="rId22"/>
    <p:sldId id="10258" r:id="rId23"/>
    <p:sldId id="1796" r:id="rId24"/>
    <p:sldId id="1798" r:id="rId25"/>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Segoe UI" panose="020B0502040204020203" pitchFamily="34" charset="0"/>
      <p:regular r:id="rId34"/>
      <p:bold r:id="rId35"/>
      <p:italic r:id="rId36"/>
      <p:boldItalic r:id="rId37"/>
    </p:embeddedFont>
    <p:embeddedFont>
      <p:font typeface="Segoe UI Semibold" panose="020B0702040204020203" pitchFamily="34" charset="0"/>
      <p:bold r:id="rId38"/>
      <p:boldItalic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21B1A5-D364-4F35-B9BF-77E769BA318D}">
          <p14:sldIdLst>
            <p14:sldId id="10222"/>
            <p14:sldId id="10220"/>
            <p14:sldId id="3087"/>
            <p14:sldId id="10228"/>
            <p14:sldId id="3092"/>
            <p14:sldId id="3093"/>
          </p14:sldIdLst>
        </p14:section>
        <p14:section name="Planning" id="{3569AC3B-6E95-4305-9FCF-C8F684496E75}">
          <p14:sldIdLst>
            <p14:sldId id="10221"/>
            <p14:sldId id="10265"/>
            <p14:sldId id="1786"/>
            <p14:sldId id="10236"/>
            <p14:sldId id="10237"/>
          </p14:sldIdLst>
        </p14:section>
        <p14:section name="Solution Strategy" id="{C5235239-80D5-4311-A7DD-377219183FA7}">
          <p14:sldIdLst>
            <p14:sldId id="10238"/>
            <p14:sldId id="10240"/>
            <p14:sldId id="10241"/>
            <p14:sldId id="10267"/>
            <p14:sldId id="10268"/>
            <p14:sldId id="10266"/>
            <p14:sldId id="10258"/>
          </p14:sldIdLst>
        </p14:section>
        <p14:section name="QA" id="{CFC9A3CD-4299-4C0E-9896-27E1BC71DAF2}">
          <p14:sldIdLst>
            <p14:sldId id="1796"/>
            <p14:sldId id="17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EDAAC8-0530-2237-4664-9A046A131C40}" name="Rich Black" initials="RB" userId="S::riblack@microsoft.com::b49cc34d-059b-4351-ba76-9f03c1133ec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60" autoAdjust="0"/>
  </p:normalViewPr>
  <p:slideViewPr>
    <p:cSldViewPr snapToGrid="0">
      <p:cViewPr varScale="1">
        <p:scale>
          <a:sx n="67" d="100"/>
          <a:sy n="67" d="100"/>
        </p:scale>
        <p:origin x="420"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16.xml"/><Relationship Id="rId34" Type="http://schemas.openxmlformats.org/officeDocument/2006/relationships/font" Target="fonts/font7.fntdata"/><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6.fntdata"/><Relationship Id="rId38" Type="http://schemas.openxmlformats.org/officeDocument/2006/relationships/font" Target="fonts/font11.fntdata"/><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zwan Asif" userId="4277ba50-42ad-46bb-808b-f020aa815f77" providerId="ADAL" clId="{76D651C6-51D7-4F49-8391-609A0AF92F7F}"/>
    <pc:docChg chg="modSld sldOrd">
      <pc:chgData name="Rizwan Asif" userId="4277ba50-42ad-46bb-808b-f020aa815f77" providerId="ADAL" clId="{76D651C6-51D7-4F49-8391-609A0AF92F7F}" dt="2021-04-01T20:53:56.038" v="1"/>
      <pc:docMkLst>
        <pc:docMk/>
      </pc:docMkLst>
      <pc:sldChg chg="ord">
        <pc:chgData name="Rizwan Asif" userId="4277ba50-42ad-46bb-808b-f020aa815f77" providerId="ADAL" clId="{76D651C6-51D7-4F49-8391-609A0AF92F7F}" dt="2021-04-01T20:53:56.038" v="1"/>
        <pc:sldMkLst>
          <pc:docMk/>
          <pc:sldMk cId="2567493441" sldId="3087"/>
        </pc:sldMkLst>
      </pc:sldChg>
    </pc:docChg>
  </pc:docChgLst>
  <pc:docChgLst>
    <pc:chgData name="Rizwan Asif" userId="4277ba50-42ad-46bb-808b-f020aa815f77" providerId="ADAL" clId="{A0A0458C-A056-411F-9E28-AB305E55597B}"/>
    <pc:docChg chg="modSld">
      <pc:chgData name="Rizwan Asif" userId="4277ba50-42ad-46bb-808b-f020aa815f77" providerId="ADAL" clId="{A0A0458C-A056-411F-9E28-AB305E55597B}" dt="2021-06-14T22:44:42.122" v="0" actId="13926"/>
      <pc:docMkLst>
        <pc:docMk/>
      </pc:docMkLst>
      <pc:sldChg chg="modSp mod">
        <pc:chgData name="Rizwan Asif" userId="4277ba50-42ad-46bb-808b-f020aa815f77" providerId="ADAL" clId="{A0A0458C-A056-411F-9E28-AB305E55597B}" dt="2021-06-14T22:44:42.122" v="0" actId="13926"/>
        <pc:sldMkLst>
          <pc:docMk/>
          <pc:sldMk cId="1311971346" sldId="10228"/>
        </pc:sldMkLst>
        <pc:spChg chg="mod">
          <ac:chgData name="Rizwan Asif" userId="4277ba50-42ad-46bb-808b-f020aa815f77" providerId="ADAL" clId="{A0A0458C-A056-411F-9E28-AB305E55597B}" dt="2021-06-14T22:44:42.122" v="0" actId="13926"/>
          <ac:spMkLst>
            <pc:docMk/>
            <pc:sldMk cId="1311971346" sldId="10228"/>
            <ac:spMk id="103" creationId="{58D773B7-673F-419E-B0B9-B5B66FF34DCD}"/>
          </ac:spMkLst>
        </pc:spChg>
      </pc:sldChg>
    </pc:docChg>
  </pc:docChgLst>
  <pc:docChgLst>
    <pc:chgData name="Rizwan Asif" userId="4277ba50-42ad-46bb-808b-f020aa815f77" providerId="ADAL" clId="{BF10151A-6C33-429A-9398-7A3380047F7B}"/>
    <pc:docChg chg="modSld">
      <pc:chgData name="Rizwan Asif" userId="4277ba50-42ad-46bb-808b-f020aa815f77" providerId="ADAL" clId="{BF10151A-6C33-429A-9398-7A3380047F7B}" dt="2021-05-18T20:27:42.583" v="0" actId="20577"/>
      <pc:docMkLst>
        <pc:docMk/>
      </pc:docMkLst>
      <pc:sldChg chg="modNotesTx">
        <pc:chgData name="Rizwan Asif" userId="4277ba50-42ad-46bb-808b-f020aa815f77" providerId="ADAL" clId="{BF10151A-6C33-429A-9398-7A3380047F7B}" dt="2021-05-18T20:27:42.583" v="0" actId="20577"/>
        <pc:sldMkLst>
          <pc:docMk/>
          <pc:sldMk cId="1857253849" sldId="10220"/>
        </pc:sldMkLst>
      </pc:sldChg>
    </pc:docChg>
  </pc:docChgLst>
  <pc:docChgLst>
    <pc:chgData name="Jila Yadav" userId="2bc4a56e-4d60-4cdb-8888-50ac7d858268" providerId="ADAL" clId="{1CDD2A9F-0C0B-4FCE-82C3-CE9587F786FD}"/>
    <pc:docChg chg="modSld">
      <pc:chgData name="Jila Yadav" userId="2bc4a56e-4d60-4cdb-8888-50ac7d858268" providerId="ADAL" clId="{1CDD2A9F-0C0B-4FCE-82C3-CE9587F786FD}" dt="2021-04-01T23:23:30.429" v="69" actId="20577"/>
      <pc:docMkLst>
        <pc:docMk/>
      </pc:docMkLst>
      <pc:sldChg chg="delCm">
        <pc:chgData name="Jila Yadav" userId="2bc4a56e-4d60-4cdb-8888-50ac7d858268" providerId="ADAL" clId="{1CDD2A9F-0C0B-4FCE-82C3-CE9587F786FD}" dt="2021-03-29T22:23:26.910" v="1"/>
        <pc:sldMkLst>
          <pc:docMk/>
          <pc:sldMk cId="3300356148" sldId="10222"/>
        </pc:sldMkLst>
      </pc:sldChg>
      <pc:sldChg chg="modSp mod">
        <pc:chgData name="Jila Yadav" userId="2bc4a56e-4d60-4cdb-8888-50ac7d858268" providerId="ADAL" clId="{1CDD2A9F-0C0B-4FCE-82C3-CE9587F786FD}" dt="2021-04-01T21:30:58.244" v="3" actId="20577"/>
        <pc:sldMkLst>
          <pc:docMk/>
          <pc:sldMk cId="2941868265" sldId="10265"/>
        </pc:sldMkLst>
        <pc:spChg chg="mod">
          <ac:chgData name="Jila Yadav" userId="2bc4a56e-4d60-4cdb-8888-50ac7d858268" providerId="ADAL" clId="{1CDD2A9F-0C0B-4FCE-82C3-CE9587F786FD}" dt="2021-04-01T21:30:58.244" v="3" actId="20577"/>
          <ac:spMkLst>
            <pc:docMk/>
            <pc:sldMk cId="2941868265" sldId="10265"/>
            <ac:spMk id="2" creationId="{45010FE8-BF09-4146-B084-66CB05B66FD9}"/>
          </ac:spMkLst>
        </pc:spChg>
      </pc:sldChg>
      <pc:sldChg chg="modSp mod">
        <pc:chgData name="Jila Yadav" userId="2bc4a56e-4d60-4cdb-8888-50ac7d858268" providerId="ADAL" clId="{1CDD2A9F-0C0B-4FCE-82C3-CE9587F786FD}" dt="2021-04-01T23:23:00.792" v="27" actId="6549"/>
        <pc:sldMkLst>
          <pc:docMk/>
          <pc:sldMk cId="875196317" sldId="10267"/>
        </pc:sldMkLst>
        <pc:spChg chg="mod">
          <ac:chgData name="Jila Yadav" userId="2bc4a56e-4d60-4cdb-8888-50ac7d858268" providerId="ADAL" clId="{1CDD2A9F-0C0B-4FCE-82C3-CE9587F786FD}" dt="2021-04-01T23:23:00.792" v="27" actId="6549"/>
          <ac:spMkLst>
            <pc:docMk/>
            <pc:sldMk cId="875196317" sldId="10267"/>
            <ac:spMk id="2" creationId="{45010FE8-BF09-4146-B084-66CB05B66FD9}"/>
          </ac:spMkLst>
        </pc:spChg>
      </pc:sldChg>
      <pc:sldChg chg="modSp mod">
        <pc:chgData name="Jila Yadav" userId="2bc4a56e-4d60-4cdb-8888-50ac7d858268" providerId="ADAL" clId="{1CDD2A9F-0C0B-4FCE-82C3-CE9587F786FD}" dt="2021-04-01T23:23:30.429" v="69" actId="20577"/>
        <pc:sldMkLst>
          <pc:docMk/>
          <pc:sldMk cId="2653685604" sldId="10268"/>
        </pc:sldMkLst>
        <pc:spChg chg="mod">
          <ac:chgData name="Jila Yadav" userId="2bc4a56e-4d60-4cdb-8888-50ac7d858268" providerId="ADAL" clId="{1CDD2A9F-0C0B-4FCE-82C3-CE9587F786FD}" dt="2021-04-01T23:23:30.429" v="69" actId="20577"/>
          <ac:spMkLst>
            <pc:docMk/>
            <pc:sldMk cId="2653685604" sldId="10268"/>
            <ac:spMk id="2" creationId="{45010FE8-BF09-4146-B084-66CB05B66FD9}"/>
          </ac:spMkLst>
        </pc:spChg>
      </pc:sldChg>
    </pc:docChg>
  </pc:docChgLst>
  <pc:docChgLst>
    <pc:chgData name="Timo Gossen" userId="4ec7f864-84f7-407f-b8f9-5c31d0de0089" providerId="ADAL" clId="{65B78A09-0A9D-481D-AD77-3D92BB9EDA26}"/>
    <pc:docChg chg="">
      <pc:chgData name="Timo Gossen" userId="4ec7f864-84f7-407f-b8f9-5c31d0de0089" providerId="ADAL" clId="{65B78A09-0A9D-481D-AD77-3D92BB9EDA26}" dt="2021-06-29T11:13:43.895" v="8" actId="2696"/>
      <pc:docMkLst>
        <pc:docMk/>
      </pc:docMkLst>
      <pc:sldMasterChg chg="delSldLayout">
        <pc:chgData name="Timo Gossen" userId="4ec7f864-84f7-407f-b8f9-5c31d0de0089" providerId="ADAL" clId="{65B78A09-0A9D-481D-AD77-3D92BB9EDA26}" dt="2021-06-29T11:13:43.895" v="8" actId="2696"/>
        <pc:sldMasterMkLst>
          <pc:docMk/>
          <pc:sldMasterMk cId="993860654" sldId="2147483660"/>
        </pc:sldMasterMkLst>
        <pc:sldLayoutChg chg="del">
          <pc:chgData name="Timo Gossen" userId="4ec7f864-84f7-407f-b8f9-5c31d0de0089" providerId="ADAL" clId="{65B78A09-0A9D-481D-AD77-3D92BB9EDA26}" dt="2021-06-29T11:13:43.792" v="3" actId="2696"/>
          <pc:sldLayoutMkLst>
            <pc:docMk/>
            <pc:sldMasterMk cId="993860654" sldId="2147483660"/>
            <pc:sldLayoutMk cId="2598775765" sldId="2147483662"/>
          </pc:sldLayoutMkLst>
        </pc:sldLayoutChg>
        <pc:sldLayoutChg chg="del">
          <pc:chgData name="Timo Gossen" userId="4ec7f864-84f7-407f-b8f9-5c31d0de0089" providerId="ADAL" clId="{65B78A09-0A9D-481D-AD77-3D92BB9EDA26}" dt="2021-06-29T11:13:43.812" v="4" actId="2696"/>
          <pc:sldLayoutMkLst>
            <pc:docMk/>
            <pc:sldMasterMk cId="993860654" sldId="2147483660"/>
            <pc:sldLayoutMk cId="3183520521" sldId="2147483663"/>
          </pc:sldLayoutMkLst>
        </pc:sldLayoutChg>
        <pc:sldLayoutChg chg="del">
          <pc:chgData name="Timo Gossen" userId="4ec7f864-84f7-407f-b8f9-5c31d0de0089" providerId="ADAL" clId="{65B78A09-0A9D-481D-AD77-3D92BB9EDA26}" dt="2021-06-29T11:13:43.837" v="5" actId="2696"/>
          <pc:sldLayoutMkLst>
            <pc:docMk/>
            <pc:sldMasterMk cId="993860654" sldId="2147483660"/>
            <pc:sldLayoutMk cId="1521358024" sldId="2147483664"/>
          </pc:sldLayoutMkLst>
        </pc:sldLayoutChg>
        <pc:sldLayoutChg chg="del">
          <pc:chgData name="Timo Gossen" userId="4ec7f864-84f7-407f-b8f9-5c31d0de0089" providerId="ADAL" clId="{65B78A09-0A9D-481D-AD77-3D92BB9EDA26}" dt="2021-06-29T11:13:43.859" v="6" actId="2696"/>
          <pc:sldLayoutMkLst>
            <pc:docMk/>
            <pc:sldMasterMk cId="993860654" sldId="2147483660"/>
            <pc:sldLayoutMk cId="1225714022" sldId="2147483665"/>
          </pc:sldLayoutMkLst>
        </pc:sldLayoutChg>
        <pc:sldLayoutChg chg="del">
          <pc:chgData name="Timo Gossen" userId="4ec7f864-84f7-407f-b8f9-5c31d0de0089" providerId="ADAL" clId="{65B78A09-0A9D-481D-AD77-3D92BB9EDA26}" dt="2021-06-29T11:13:43.878" v="7" actId="2696"/>
          <pc:sldLayoutMkLst>
            <pc:docMk/>
            <pc:sldMasterMk cId="993860654" sldId="2147483660"/>
            <pc:sldLayoutMk cId="1043588750" sldId="2147483666"/>
          </pc:sldLayoutMkLst>
        </pc:sldLayoutChg>
        <pc:sldLayoutChg chg="del">
          <pc:chgData name="Timo Gossen" userId="4ec7f864-84f7-407f-b8f9-5c31d0de0089" providerId="ADAL" clId="{65B78A09-0A9D-481D-AD77-3D92BB9EDA26}" dt="2021-06-29T11:13:43.895" v="8" actId="2696"/>
          <pc:sldLayoutMkLst>
            <pc:docMk/>
            <pc:sldMasterMk cId="993860654" sldId="2147483660"/>
            <pc:sldLayoutMk cId="2295730854" sldId="2147483667"/>
          </pc:sldLayoutMkLst>
        </pc:sldLayoutChg>
        <pc:sldLayoutChg chg="del">
          <pc:chgData name="Timo Gossen" userId="4ec7f864-84f7-407f-b8f9-5c31d0de0089" providerId="ADAL" clId="{65B78A09-0A9D-481D-AD77-3D92BB9EDA26}" dt="2021-06-29T11:13:43.749" v="0" actId="2696"/>
          <pc:sldLayoutMkLst>
            <pc:docMk/>
            <pc:sldMasterMk cId="993860654" sldId="2147483660"/>
            <pc:sldLayoutMk cId="3942002283" sldId="2147483679"/>
          </pc:sldLayoutMkLst>
        </pc:sldLayoutChg>
        <pc:sldLayoutChg chg="del">
          <pc:chgData name="Timo Gossen" userId="4ec7f864-84f7-407f-b8f9-5c31d0de0089" providerId="ADAL" clId="{65B78A09-0A9D-481D-AD77-3D92BB9EDA26}" dt="2021-06-29T11:13:43.772" v="2" actId="2696"/>
          <pc:sldLayoutMkLst>
            <pc:docMk/>
            <pc:sldMasterMk cId="993860654" sldId="2147483660"/>
            <pc:sldLayoutMk cId="1244579940" sldId="2147483703"/>
          </pc:sldLayoutMkLst>
        </pc:sldLayoutChg>
        <pc:sldLayoutChg chg="del">
          <pc:chgData name="Timo Gossen" userId="4ec7f864-84f7-407f-b8f9-5c31d0de0089" providerId="ADAL" clId="{65B78A09-0A9D-481D-AD77-3D92BB9EDA26}" dt="2021-06-29T11:13:43.752" v="1" actId="2696"/>
          <pc:sldLayoutMkLst>
            <pc:docMk/>
            <pc:sldMasterMk cId="993860654" sldId="2147483660"/>
            <pc:sldLayoutMk cId="4197639878" sldId="2147483706"/>
          </pc:sldLayoutMkLst>
        </pc:sldLayoutChg>
      </pc:sldMasterChg>
    </pc:docChg>
  </pc:docChgLst>
  <pc:docChgLst>
    <pc:chgData name="Jila Yadav" userId="2bc4a56e-4d60-4cdb-8888-50ac7d858268" providerId="ADAL" clId="{72C80F68-3069-48D3-89C4-C82395400DCE}"/>
    <pc:docChg chg="modSld">
      <pc:chgData name="Jila Yadav" userId="2bc4a56e-4d60-4cdb-8888-50ac7d858268" providerId="ADAL" clId="{72C80F68-3069-48D3-89C4-C82395400DCE}" dt="2021-05-06T19:38:40.852" v="0"/>
      <pc:docMkLst>
        <pc:docMk/>
      </pc:docMkLst>
      <pc:sldChg chg="modSp">
        <pc:chgData name="Jila Yadav" userId="2bc4a56e-4d60-4cdb-8888-50ac7d858268" providerId="ADAL" clId="{72C80F68-3069-48D3-89C4-C82395400DCE}" dt="2021-05-06T19:38:40.852" v="0"/>
        <pc:sldMkLst>
          <pc:docMk/>
          <pc:sldMk cId="1018732749" sldId="10237"/>
        </pc:sldMkLst>
        <pc:graphicFrameChg chg="mod">
          <ac:chgData name="Jila Yadav" userId="2bc4a56e-4d60-4cdb-8888-50ac7d858268" providerId="ADAL" clId="{72C80F68-3069-48D3-89C4-C82395400DCE}" dt="2021-05-06T19:38:40.852" v="0"/>
          <ac:graphicFrameMkLst>
            <pc:docMk/>
            <pc:sldMk cId="1018732749" sldId="10237"/>
            <ac:graphicFrameMk id="4" creationId="{0A129B0B-4A50-4C77-8DD0-1DD687A0835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11/24/2021</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dynamics365/finance/finance-insights/finance-insights-home-pag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11/24/2021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5362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 What is your solution strategy to solve self-serve reporting requirements ?</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13</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highlight>
                <a:srgbClr val="FFFF00"/>
              </a:highlight>
              <a:latin typeface="Segoe UI" panose="020B0502040204020203" pitchFamily="34" charset="0"/>
            </a:endParaRPr>
          </a:p>
          <a:p>
            <a:pPr algn="l" rtl="0" fontAlgn="base"/>
            <a:r>
              <a:rPr lang="en-US" sz="1200">
                <a:solidFill>
                  <a:schemeClr val="tx1"/>
                </a:solidFill>
                <a:highlight>
                  <a:srgbClr val="FFFF00"/>
                </a:highlight>
                <a:latin typeface="Segoe UI" panose="020B0502040204020203" pitchFamily="34" charset="0"/>
              </a:rPr>
              <a:t>1. </a:t>
            </a:r>
            <a:r>
              <a:rPr lang="en-GB" sz="1200" b="0" i="0" u="none" strike="noStrike">
                <a:solidFill>
                  <a:srgbClr val="505050"/>
                </a:solidFill>
                <a:effectLst/>
                <a:highlight>
                  <a:srgbClr val="FFFF00"/>
                </a:highlight>
                <a:latin typeface="Segoe UI" panose="020B0502040204020203" pitchFamily="34" charset="0"/>
              </a:rPr>
              <a:t>How are you planning to solve the </a:t>
            </a:r>
            <a:r>
              <a:rPr lang="en-GB" sz="1200">
                <a:solidFill>
                  <a:srgbClr val="505050"/>
                </a:solidFill>
                <a:highlight>
                  <a:srgbClr val="FFFF00"/>
                </a:highlight>
                <a:latin typeface="Segoe UI" panose="020B0502040204020203" pitchFamily="34" charset="0"/>
              </a:rPr>
              <a:t>g</a:t>
            </a:r>
            <a:r>
              <a:rPr lang="en-GB" sz="1200" b="0" i="0" u="none" strike="noStrike">
                <a:solidFill>
                  <a:srgbClr val="505050"/>
                </a:solidFill>
                <a:effectLst/>
                <a:highlight>
                  <a:srgbClr val="FFFF00"/>
                </a:highlight>
                <a:latin typeface="Segoe UI" panose="020B0502040204020203" pitchFamily="34" charset="0"/>
              </a:rPr>
              <a:t>aps as example through developing </a:t>
            </a:r>
            <a:r>
              <a:rPr lang="en-GB" sz="1200">
                <a:solidFill>
                  <a:srgbClr val="505050"/>
                </a:solidFill>
                <a:highlight>
                  <a:srgbClr val="FFFF00"/>
                </a:highlight>
                <a:latin typeface="Segoe UI" panose="020B0502040204020203" pitchFamily="34" charset="0"/>
              </a:rPr>
              <a:t>d</a:t>
            </a:r>
            <a:r>
              <a:rPr lang="en-GB" sz="1200" b="0" i="0" u="none" strike="noStrike">
                <a:solidFill>
                  <a:srgbClr val="505050"/>
                </a:solidFill>
                <a:effectLst/>
                <a:highlight>
                  <a:srgbClr val="FFFF00"/>
                </a:highlight>
                <a:latin typeface="Segoe UI" panose="020B0502040204020203" pitchFamily="34" charset="0"/>
              </a:rPr>
              <a:t>ashboards</a:t>
            </a:r>
            <a:r>
              <a:rPr lang="en-GB" sz="1200">
                <a:solidFill>
                  <a:srgbClr val="505050"/>
                </a:solidFill>
                <a:highlight>
                  <a:srgbClr val="FFFF00"/>
                </a:highlight>
                <a:latin typeface="Segoe UI" panose="020B0502040204020203" pitchFamily="34" charset="0"/>
              </a:rPr>
              <a:t>/w</a:t>
            </a:r>
            <a:r>
              <a:rPr lang="en-GB" sz="1200" b="0" i="0" u="none" strike="noStrike">
                <a:solidFill>
                  <a:srgbClr val="505050"/>
                </a:solidFill>
                <a:effectLst/>
                <a:highlight>
                  <a:srgbClr val="FFFF00"/>
                </a:highlight>
                <a:latin typeface="Segoe UI" panose="020B0502040204020203" pitchFamily="34" charset="0"/>
              </a:rPr>
              <a:t>orkspaces, list pages, saved views, reports or ISV solutions.​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highlight>
                  <a:srgbClr val="FFFF00"/>
                </a:highlight>
                <a:latin typeface="Segoe UI" panose="020B0502040204020203" pitchFamily="34" charset="0"/>
              </a:rPr>
              <a:t>2. What is your solution strategy to business documents – such as Purchase orders, Sales order invoice </a:t>
            </a:r>
            <a:r>
              <a:rPr lang="en-US" sz="1200" err="1">
                <a:solidFill>
                  <a:schemeClr val="tx1"/>
                </a:solidFill>
                <a:highlight>
                  <a:srgbClr val="FFFF00"/>
                </a:highlight>
                <a:latin typeface="Segoe UI" panose="020B0502040204020203" pitchFamily="34" charset="0"/>
              </a:rPr>
              <a:t>etc</a:t>
            </a:r>
            <a:r>
              <a:rPr lang="en-US" sz="1200">
                <a:solidFill>
                  <a:schemeClr val="tx1"/>
                </a:solidFill>
                <a:highlight>
                  <a:srgbClr val="FFFF00"/>
                </a:highlight>
                <a:latin typeface="Segoe UI" panose="020B0502040204020203" pitchFamily="34" charset="0"/>
              </a:rPr>
              <a:t> (F&amp;O) ?</a:t>
            </a:r>
          </a:p>
          <a:p>
            <a:endParaRPr lang="en-US"/>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b="0" i="0" u="none" strike="noStrike">
                <a:solidFill>
                  <a:srgbClr val="505050"/>
                </a:solidFill>
                <a:effectLst/>
                <a:highlight>
                  <a:srgbClr val="FFFF00"/>
                </a:highlight>
                <a:latin typeface="Segoe UI" panose="020B0502040204020203" pitchFamily="34" charset="0"/>
              </a:rPr>
              <a:t>Please provide answer to following questions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1200" b="0" i="0" u="none" strike="noStrike">
              <a:solidFill>
                <a:srgbClr val="505050"/>
              </a:solidFill>
              <a:effectLst/>
              <a:highlight>
                <a:srgbClr val="FFFF00"/>
              </a:highlight>
              <a:latin typeface="Segoe UI" panose="020B0502040204020203" pitchFamily="34" charset="0"/>
            </a:endParaRPr>
          </a:p>
          <a:p>
            <a:pPr marL="228600" indent="-228600">
              <a:buAutoNum type="arabicPeriod"/>
            </a:pPr>
            <a:r>
              <a:rPr lang="en-US" sz="1200">
                <a:solidFill>
                  <a:schemeClr val="tx1"/>
                </a:solidFill>
                <a:highlight>
                  <a:srgbClr val="FFFF00"/>
                </a:highlight>
                <a:latin typeface="Segoe UI" panose="020B0502040204020203" pitchFamily="34" charset="0"/>
              </a:rPr>
              <a:t>What is the solution strategy to solve regulatory reporting </a:t>
            </a:r>
            <a:r>
              <a:rPr lang="en-GB" sz="1200">
                <a:solidFill>
                  <a:schemeClr val="tx1"/>
                </a:solidFill>
                <a:highlight>
                  <a:srgbClr val="FFFF00"/>
                </a:highlight>
                <a:latin typeface="Segoe UI" panose="020B0502040204020203" pitchFamily="34" charset="0"/>
              </a:rPr>
              <a:t>such </a:t>
            </a:r>
            <a:r>
              <a:rPr lang="en-GB" sz="1200" b="0" i="0" u="none" strike="noStrike">
                <a:solidFill>
                  <a:schemeClr val="tx1"/>
                </a:solidFill>
                <a:effectLst/>
                <a:highlight>
                  <a:srgbClr val="FFFF00"/>
                </a:highlight>
                <a:latin typeface="Segoe UI" panose="020B0502040204020203" pitchFamily="34" charset="0"/>
              </a:rPr>
              <a:t>as </a:t>
            </a:r>
            <a:r>
              <a:rPr lang="en-GB" sz="1200">
                <a:solidFill>
                  <a:schemeClr val="tx1"/>
                </a:solidFill>
                <a:highlight>
                  <a:srgbClr val="FFFF00"/>
                </a:highlight>
                <a:latin typeface="Segoe UI" panose="020B0502040204020203" pitchFamily="34" charset="0"/>
              </a:rPr>
              <a:t>sending and receiving</a:t>
            </a:r>
            <a:r>
              <a:rPr lang="en-GB" sz="1200" b="0" i="0" u="none" strike="noStrike">
                <a:solidFill>
                  <a:schemeClr val="tx1"/>
                </a:solidFill>
                <a:effectLst/>
                <a:highlight>
                  <a:srgbClr val="FFFF00"/>
                </a:highlight>
                <a:latin typeface="Segoe UI" panose="020B0502040204020203" pitchFamily="34" charset="0"/>
              </a:rPr>
              <a:t> documents from tax, government and other regulatory authorities. Provide details around if you plan to utilize electronic reporting module to configure such requirements.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0" i="0" u="none" strike="noStrike">
                <a:solidFill>
                  <a:schemeClr val="tx1"/>
                </a:solidFill>
                <a:effectLst/>
                <a:highlight>
                  <a:srgbClr val="FFFF00"/>
                </a:highlight>
                <a:latin typeface="Segoe UI" panose="020B0502040204020203" pitchFamily="34" charset="0"/>
              </a:rPr>
              <a:t>Provide information about the tools and solution being used for financial consolidation and reporting for example financial reporting within Dynamics 365 or other solution such as Hyperion. If using financial reporting, provide details around number of reports , transaction volume, users. If using external application provide details around data integration solution from Dynamics 365.</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a:solidFill>
                  <a:schemeClr val="tx1"/>
                </a:solidFill>
                <a:highlight>
                  <a:srgbClr val="FFFF00"/>
                </a:highlight>
                <a:latin typeface="Segoe UI" panose="020B0502040204020203" pitchFamily="34" charset="0"/>
              </a:rPr>
              <a:t>Provide details if you are planning to use </a:t>
            </a:r>
            <a:r>
              <a:rPr lang="en-GB" sz="1200">
                <a:solidFill>
                  <a:schemeClr val="tx1"/>
                </a:solidFill>
                <a:highlight>
                  <a:srgbClr val="FFFF00"/>
                </a:highlight>
                <a:latin typeface="Segoe UI" panose="020B0502040204020203" pitchFamily="34" charset="0"/>
                <a:hlinkClick r:id="rId3">
                  <a:extLst>
                    <a:ext uri="{A12FA001-AC4F-418D-AE19-62706E023703}">
                      <ahyp:hlinkClr xmlns:ahyp="http://schemas.microsoft.com/office/drawing/2018/hyperlinkcolor" val="tx"/>
                    </a:ext>
                  </a:extLst>
                </a:hlinkClick>
              </a:rPr>
              <a:t>Finance Insights</a:t>
            </a:r>
            <a:r>
              <a:rPr lang="en-GB" sz="1200">
                <a:solidFill>
                  <a:schemeClr val="tx1"/>
                </a:solidFill>
                <a:highlight>
                  <a:srgbClr val="FFFF00"/>
                </a:highlight>
                <a:latin typeface="Segoe UI" panose="020B0502040204020203" pitchFamily="34" charset="0"/>
              </a:rPr>
              <a:t> apps such as Customer payment prediction, Cash flow forecast or Budget proposal</a:t>
            </a:r>
            <a:r>
              <a:rPr lang="en-GB" sz="1200" b="0" i="0" u="none" strike="noStrike">
                <a:solidFill>
                  <a:schemeClr val="tx1"/>
                </a:solidFill>
                <a:effectLst/>
                <a:highlight>
                  <a:srgbClr val="FFFF00"/>
                </a:highlight>
                <a:latin typeface="Segoe UI" panose="020B0502040204020203" pitchFamily="34" charset="0"/>
              </a:rPr>
              <a:t>.​</a:t>
            </a:r>
          </a:p>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4202594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b="0" i="0" u="none" strike="noStrike" dirty="0">
                <a:solidFill>
                  <a:srgbClr val="505050"/>
                </a:solidFill>
                <a:effectLst/>
                <a:highlight>
                  <a:srgbClr val="FFFF00"/>
                </a:highlight>
                <a:latin typeface="Segoe UI" panose="020B0502040204020203" pitchFamily="34" charset="0"/>
              </a:rPr>
              <a:t>Please provide answer to following questions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solidFill>
                <a:highlight>
                  <a:srgbClr val="FFFF00"/>
                </a:highlight>
              </a:rPr>
              <a:t>Printing requirement for business documents, label printing – volume details, number of printers, printer location etc.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solidFill>
                <a:highlight>
                  <a:srgbClr val="FFFF00"/>
                </a:highlight>
              </a:rPr>
              <a:t>Validation plan for document printing such as checks, business documents.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solidFill>
                <a:highlight>
                  <a:srgbClr val="FFFF00"/>
                </a:highlight>
              </a:rPr>
              <a:t>Details on network printing, label printing, printer setup and document routing setup.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0" i="0" u="none" strike="noStrike" dirty="0">
                <a:solidFill>
                  <a:srgbClr val="505050"/>
                </a:solidFill>
                <a:effectLst/>
                <a:highlight>
                  <a:srgbClr val="FFFF00"/>
                </a:highlight>
                <a:latin typeface="Segoe UI" panose="020B0502040204020203" pitchFamily="34" charset="0"/>
              </a:rPr>
              <a:t>Label printing requirement solution strategy and volume.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tx1"/>
              </a:solidFill>
              <a:highlight>
                <a:srgbClr val="FFFF00"/>
              </a:highligh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tx1"/>
              </a:solidFill>
              <a:highlight>
                <a:srgbClr val="FFFF00"/>
              </a:highligh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tx1"/>
              </a:solidFill>
              <a:highlight>
                <a:srgbClr val="FFFF00"/>
              </a:highlight>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16</a:t>
            </a:fld>
            <a:endParaRPr lang="en-US"/>
          </a:p>
        </p:txBody>
      </p:sp>
    </p:spTree>
    <p:extLst>
      <p:ext uri="{BB962C8B-B14F-4D97-AF65-F5344CB8AC3E}">
        <p14:creationId xmlns:p14="http://schemas.microsoft.com/office/powerpoint/2010/main" val="1172968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2593154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6966B356-2F22-40D0-A92B-C8127227BBA1}" type="slidenum">
              <a:rPr lang="en-US" smtClean="0"/>
              <a:t>2</a:t>
            </a:fld>
            <a:endParaRPr lang="en-US"/>
          </a:p>
        </p:txBody>
      </p:sp>
    </p:spTree>
    <p:extLst>
      <p:ext uri="{BB962C8B-B14F-4D97-AF65-F5344CB8AC3E}">
        <p14:creationId xmlns:p14="http://schemas.microsoft.com/office/powerpoint/2010/main" val="342249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11/24/2021 9:03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000" b="0" kern="1200" cap="none" spc="-100" baseline="0">
              <a:ln w="3175">
                <a:noFill/>
              </a:ln>
              <a:solidFill>
                <a:schemeClr val="tx1">
                  <a:lumMod val="75000"/>
                </a:schemeClr>
              </a:solidFill>
              <a:effectLst/>
              <a:latin typeface="+mj-lt"/>
              <a:ea typeface="+mn-ea"/>
              <a:cs typeface="Segoe UI" pitchFamily="34" charset="0"/>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4</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6B356-2F22-40D0-A92B-C8127227BBA1}" type="slidenum">
              <a:rPr lang="en-US" smtClean="0"/>
              <a:t>5</a:t>
            </a:fld>
            <a:endParaRPr lang="en-US"/>
          </a:p>
        </p:txBody>
      </p:sp>
    </p:spTree>
    <p:extLst>
      <p:ext uri="{BB962C8B-B14F-4D97-AF65-F5344CB8AC3E}">
        <p14:creationId xmlns:p14="http://schemas.microsoft.com/office/powerpoint/2010/main" val="2502295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6B356-2F22-40D0-A92B-C8127227BBA1}" type="slidenum">
              <a:rPr lang="en-US" smtClean="0"/>
              <a:t>6</a:t>
            </a:fld>
            <a:endParaRPr lang="en-US"/>
          </a:p>
        </p:txBody>
      </p:sp>
    </p:spTree>
    <p:extLst>
      <p:ext uri="{BB962C8B-B14F-4D97-AF65-F5344CB8AC3E}">
        <p14:creationId xmlns:p14="http://schemas.microsoft.com/office/powerpoint/2010/main" val="1758612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Courier New" panose="02070309020205020404" pitchFamily="49" charset="0"/>
              <a:buNone/>
            </a:pPr>
            <a:r>
              <a:rPr lang="en-US" sz="1800" b="0" i="0">
                <a:effectLst/>
                <a:latin typeface="Segoe UI" panose="020B0502040204020203" pitchFamily="34" charset="0"/>
              </a:rPr>
              <a:t>Please provide answer to following questions as it related to components of your data estate </a:t>
            </a:r>
          </a:p>
          <a:p>
            <a:pPr marL="285750" indent="-285750" algn="l">
              <a:buFont typeface="Arial" panose="020B0604020202020204" pitchFamily="34" charset="0"/>
              <a:buChar char="•"/>
            </a:pPr>
            <a:r>
              <a:rPr lang="en-US" sz="1800" b="0" i="0">
                <a:effectLst/>
                <a:latin typeface="Segoe UI" panose="020B0502040204020203" pitchFamily="34" charset="0"/>
              </a:rPr>
              <a:t>Where data is located (CE, F&amp;O, external master data, data estate diagram) ?</a:t>
            </a:r>
            <a:endParaRPr lang="en-US" b="0" i="0">
              <a:effectLst/>
              <a:latin typeface="Segoe UI" panose="020B0502040204020203" pitchFamily="34" charset="0"/>
            </a:endParaRPr>
          </a:p>
          <a:p>
            <a:pPr marL="285750" indent="-285750" algn="l">
              <a:buFont typeface="Arial" panose="020B0604020202020204" pitchFamily="34" charset="0"/>
              <a:buChar char="•"/>
            </a:pPr>
            <a:r>
              <a:rPr lang="en-US" sz="1800" b="0" i="0">
                <a:effectLst/>
                <a:latin typeface="Segoe UI" panose="020B0502040204020203" pitchFamily="34" charset="0"/>
              </a:rPr>
              <a:t>Are data unification components (Datawarehouse, Customer Insights, other Azure technology) used?</a:t>
            </a:r>
            <a:endParaRPr lang="en-US" sz="1200" b="0" i="0">
              <a:effectLst/>
              <a:latin typeface="Segoe UI" panose="020B0502040204020203" pitchFamily="34" charset="0"/>
            </a:endParaRPr>
          </a:p>
          <a:p>
            <a:pPr marL="285750" indent="-285750" algn="l">
              <a:buFont typeface="Arial" panose="020B0604020202020204" pitchFamily="34" charset="0"/>
              <a:buChar char="•"/>
            </a:pPr>
            <a:r>
              <a:rPr lang="en-US" sz="1800" b="0" i="0">
                <a:effectLst/>
                <a:latin typeface="Segoe UI" panose="020B0502040204020203" pitchFamily="34" charset="0"/>
              </a:rPr>
              <a:t>Are data export components (DES/BYOD, Export to data lake) used?</a:t>
            </a:r>
            <a:endParaRPr lang="en-US" sz="1200" b="0" i="0">
              <a:effectLst/>
              <a:latin typeface="Segoe UI" panose="020B0502040204020203" pitchFamily="34" charset="0"/>
            </a:endParaRPr>
          </a:p>
          <a:p>
            <a:pPr marL="285750" indent="-285750" algn="l">
              <a:buFont typeface="Arial" panose="020B0604020202020204" pitchFamily="34" charset="0"/>
              <a:buChar char="•"/>
            </a:pPr>
            <a:r>
              <a:rPr lang="en-US" sz="1800" b="0" i="0">
                <a:effectLst/>
                <a:latin typeface="Segoe UI" panose="020B0502040204020203" pitchFamily="34" charset="0"/>
              </a:rPr>
              <a:t>Are components of Azure Technology (Azure Synapses, etc.) used?</a:t>
            </a:r>
            <a:endParaRPr lang="en-US" sz="1200" b="0" i="0">
              <a:effectLst/>
              <a:latin typeface="Segoe UI" panose="020B0502040204020203" pitchFamily="34" charset="0"/>
            </a:endParaRPr>
          </a:p>
          <a:p>
            <a:pPr marL="285750" indent="-285750" algn="l">
              <a:buFont typeface="Arial" panose="020B0604020202020204" pitchFamily="34" charset="0"/>
              <a:buChar char="•"/>
            </a:pPr>
            <a:r>
              <a:rPr lang="en-US" sz="1800" b="0" i="0">
                <a:effectLst/>
                <a:latin typeface="Segoe UI" panose="020B0502040204020203" pitchFamily="34" charset="0"/>
              </a:rPr>
              <a:t>Are apps leverage Embedded Intelligence in the scope (Sales insights, Customer service insights, Finance insights?)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u="none" strike="noStrike">
                <a:solidFill>
                  <a:srgbClr val="505050"/>
                </a:solidFill>
                <a:effectLst/>
                <a:highlight>
                  <a:srgbClr val="FFFF00"/>
                </a:highlight>
                <a:latin typeface="Segoe UI" panose="020B0502040204020203" pitchFamily="34" charset="0"/>
              </a:rPr>
              <a:t>High level overview of your enterprise reporting data </a:t>
            </a:r>
            <a:r>
              <a:rPr lang="en-GB" sz="1200">
                <a:solidFill>
                  <a:srgbClr val="505050"/>
                </a:solidFill>
                <a:highlight>
                  <a:srgbClr val="FFFF00"/>
                </a:highlight>
                <a:latin typeface="Segoe UI" panose="020B0502040204020203" pitchFamily="34" charset="0"/>
              </a:rPr>
              <a:t>p</a:t>
            </a:r>
            <a:r>
              <a:rPr lang="en-GB" sz="1200" b="0" i="0" u="none" strike="noStrike">
                <a:solidFill>
                  <a:srgbClr val="505050"/>
                </a:solidFill>
                <a:effectLst/>
                <a:highlight>
                  <a:srgbClr val="FFFF00"/>
                </a:highlight>
                <a:latin typeface="Segoe UI" panose="020B0502040204020203" pitchFamily="34" charset="0"/>
              </a:rPr>
              <a:t>rocessing (ETL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u="none" strike="noStrike">
                <a:solidFill>
                  <a:srgbClr val="505050"/>
                </a:solidFill>
                <a:effectLst/>
                <a:highlight>
                  <a:srgbClr val="FFFF00"/>
                </a:highlight>
                <a:latin typeface="Segoe UI" panose="020B0502040204020203" pitchFamily="34" charset="0"/>
              </a:rPr>
              <a:t>List of tools used for enterprise BI such as Power BI, Excel, Tableau etc</a:t>
            </a:r>
            <a:r>
              <a:rPr lang="en-GB" sz="1200">
                <a:solidFill>
                  <a:srgbClr val="505050"/>
                </a:solidFill>
                <a:highlight>
                  <a:srgbClr val="FFFF00"/>
                </a:highlight>
                <a:latin typeface="Segoe UI" panose="020B0502040204020203" pitchFamily="34" charset="0"/>
              </a:rPr>
              <a:t> and what role they play in the overall solution strategy.</a:t>
            </a:r>
            <a:endParaRPr lang="en-GB" sz="1200" b="0" i="0" u="none" strike="noStrike">
              <a:solidFill>
                <a:srgbClr val="505050"/>
              </a:solidFill>
              <a:effectLst/>
              <a:highlight>
                <a:srgbClr val="FFFF00"/>
              </a:highlight>
              <a:latin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b="0" i="0" u="none" strike="noStrike">
              <a:solidFill>
                <a:srgbClr val="505050"/>
              </a:solidFill>
              <a:effectLst/>
              <a:highlight>
                <a:srgbClr val="FFFF00"/>
              </a:highlight>
              <a:latin typeface="Segoe UI" panose="020B0502040204020203" pitchFamily="34" charset="0"/>
            </a:endParaRPr>
          </a:p>
          <a:p>
            <a:pPr marL="285750" indent="-285750" algn="l">
              <a:buFont typeface="Arial" panose="020B0604020202020204" pitchFamily="34" charset="0"/>
              <a:buChar char="•"/>
            </a:pPr>
            <a:endParaRPr lang="en-US" b="0" i="0">
              <a:effectLst/>
              <a:latin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832950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27783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4" name="Picture 3">
            <a:extLst>
              <a:ext uri="{FF2B5EF4-FFF2-40B4-BE49-F238E27FC236}">
                <a16:creationId xmlns:a16="http://schemas.microsoft.com/office/drawing/2014/main" id="{D4B8B8BB-1A51-426E-BFB3-31A7B8AB78C5}"/>
              </a:ext>
            </a:extLst>
          </p:cNvPr>
          <p:cNvPicPr>
            <a:picLocks noChangeAspect="1"/>
          </p:cNvPicPr>
          <p:nvPr userDrawn="1"/>
        </p:nvPicPr>
        <p:blipFill>
          <a:blip r:embed="rId3"/>
          <a:stretch>
            <a:fillRect/>
          </a:stretch>
        </p:blipFill>
        <p:spPr>
          <a:xfrm>
            <a:off x="6096000" y="0"/>
            <a:ext cx="6096000" cy="6858000"/>
          </a:xfrm>
          <a:prstGeom prst="rect">
            <a:avLst/>
          </a:prstGeom>
        </p:spPr>
      </p:pic>
    </p:spTree>
    <p:extLst>
      <p:ext uri="{BB962C8B-B14F-4D97-AF65-F5344CB8AC3E}">
        <p14:creationId xmlns:p14="http://schemas.microsoft.com/office/powerpoint/2010/main" val="109586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268978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REVIEW ITEM</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4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80878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554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92" rtl="0" eaLnBrk="1" latinLnBrk="0" hangingPunct="1">
              <a:lnSpc>
                <a:spcPct val="90000"/>
              </a:lnSpc>
              <a:spcBef>
                <a:spcPct val="0"/>
              </a:spcBef>
              <a:buNone/>
              <a:defRPr lang="en-US" sz="40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9860598F-5489-4F0B-B9DA-B1DC8ECA311B}"/>
              </a:ext>
            </a:extLst>
          </p:cNvPr>
          <p:cNvSpPr>
            <a:spLocks noGrp="1"/>
          </p:cNvSpPr>
          <p:nvPr>
            <p:ph sz="quarter" idx="10" hasCustomPrompt="1"/>
          </p:nvPr>
        </p:nvSpPr>
        <p:spPr>
          <a:xfrm>
            <a:off x="832916" y="1262216"/>
            <a:ext cx="10901882" cy="406265"/>
          </a:xfrm>
        </p:spPr>
        <p:txBody>
          <a:bodyPr/>
          <a:lstStyle>
            <a:lvl1pPr marL="0" indent="0">
              <a:buNone/>
              <a:defRPr sz="1600"/>
            </a:lvl1pPr>
            <a:lvl2pPr marL="336145" indent="0">
              <a:buNone/>
              <a:defRPr/>
            </a:lvl2pPr>
          </a:lstStyle>
          <a:p>
            <a:pPr lvl="0"/>
            <a:r>
              <a:rPr lang="en-US"/>
              <a:t>Review Item</a:t>
            </a:r>
          </a:p>
        </p:txBody>
      </p:sp>
      <p:sp>
        <p:nvSpPr>
          <p:cNvPr id="4" name="Title 1">
            <a:extLst>
              <a:ext uri="{FF2B5EF4-FFF2-40B4-BE49-F238E27FC236}">
                <a16:creationId xmlns:a16="http://schemas.microsoft.com/office/drawing/2014/main" id="{C2C1733E-B422-45C8-8755-B39BEA08850B}"/>
              </a:ext>
            </a:extLst>
          </p:cNvPr>
          <p:cNvSpPr>
            <a:spLocks noGrp="1"/>
          </p:cNvSpPr>
          <p:nvPr>
            <p:ph type="title" hasCustomPrompt="1"/>
          </p:nvPr>
        </p:nvSpPr>
        <p:spPr>
          <a:xfrm>
            <a:off x="269240" y="289511"/>
            <a:ext cx="11655840" cy="899665"/>
          </a:xfrm>
        </p:spPr>
        <p:txBody>
          <a:bodyPr/>
          <a:lstStyle>
            <a:lvl1pPr>
              <a:defRPr/>
            </a:lvl1pPr>
          </a:lstStyle>
          <a:p>
            <a:r>
              <a:rPr lang="en-GB">
                <a:highlight>
                  <a:srgbClr val="FFFF00"/>
                </a:highlight>
              </a:rPr>
              <a:t>REVIEW TOPIC</a:t>
            </a:r>
          </a:p>
        </p:txBody>
      </p:sp>
      <p:grpSp>
        <p:nvGrpSpPr>
          <p:cNvPr id="8" name="Group 7">
            <a:extLst>
              <a:ext uri="{FF2B5EF4-FFF2-40B4-BE49-F238E27FC236}">
                <a16:creationId xmlns:a16="http://schemas.microsoft.com/office/drawing/2014/main" id="{E38D5D52-C2AC-4D22-8669-793E54461611}"/>
              </a:ext>
            </a:extLst>
          </p:cNvPr>
          <p:cNvGrpSpPr/>
          <p:nvPr/>
        </p:nvGrpSpPr>
        <p:grpSpPr>
          <a:xfrm>
            <a:off x="457200" y="1287313"/>
            <a:ext cx="326112" cy="326112"/>
            <a:chOff x="115497" y="1864737"/>
            <a:chExt cx="461744" cy="461744"/>
          </a:xfrm>
          <a:solidFill>
            <a:schemeClr val="tx2"/>
          </a:solidFill>
        </p:grpSpPr>
        <p:sp>
          <p:nvSpPr>
            <p:cNvPr id="9" name="Freeform: Shape 8">
              <a:extLst>
                <a:ext uri="{FF2B5EF4-FFF2-40B4-BE49-F238E27FC236}">
                  <a16:creationId xmlns:a16="http://schemas.microsoft.com/office/drawing/2014/main" id="{B0835B06-2B3C-4CBA-8C30-D2BA7BF6443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7">
              <a:extLst>
                <a:ext uri="{FF2B5EF4-FFF2-40B4-BE49-F238E27FC236}">
                  <a16:creationId xmlns:a16="http://schemas.microsoft.com/office/drawing/2014/main" id="{70021638-8B44-4082-87EC-45BA11C3277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 name="Rectangle 10">
            <a:extLst>
              <a:ext uri="{FF2B5EF4-FFF2-40B4-BE49-F238E27FC236}">
                <a16:creationId xmlns:a16="http://schemas.microsoft.com/office/drawing/2014/main" id="{18C2EFA9-917C-4222-9A71-16F8B08FDF2E}"/>
              </a:ext>
            </a:extLst>
          </p:cNvPr>
          <p:cNvSpPr/>
          <p:nvPr userDrawn="1"/>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p:txBody>
      </p:sp>
      <p:sp>
        <p:nvSpPr>
          <p:cNvPr id="12" name="Rectangle 11">
            <a:extLst>
              <a:ext uri="{FF2B5EF4-FFF2-40B4-BE49-F238E27FC236}">
                <a16:creationId xmlns:a16="http://schemas.microsoft.com/office/drawing/2014/main" id="{4942C1D3-04C3-475F-BA4B-B00CCB1BE2EE}"/>
              </a:ext>
            </a:extLst>
          </p:cNvPr>
          <p:cNvSpPr/>
          <p:nvPr userDrawn="1"/>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3523634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Divider Slide">
    <p:bg>
      <p:bgPr>
        <a:solidFill>
          <a:schemeClr val="accent4"/>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5EDEADA-00A4-4A61-B6F7-7AB4F12D948A}"/>
              </a:ext>
            </a:extLst>
          </p:cNvPr>
          <p:cNvGrpSpPr/>
          <p:nvPr/>
        </p:nvGrpSpPr>
        <p:grpSpPr>
          <a:xfrm>
            <a:off x="4949371" y="2277275"/>
            <a:ext cx="2293258" cy="2303450"/>
            <a:chOff x="6697663" y="4592638"/>
            <a:chExt cx="357188" cy="358775"/>
          </a:xfrm>
          <a:solidFill>
            <a:schemeClr val="accent2"/>
          </a:solidFill>
        </p:grpSpPr>
        <p:sp>
          <p:nvSpPr>
            <p:cNvPr id="8" name="Rectangle 111">
              <a:extLst>
                <a:ext uri="{FF2B5EF4-FFF2-40B4-BE49-F238E27FC236}">
                  <a16:creationId xmlns:a16="http://schemas.microsoft.com/office/drawing/2014/main" id="{D1553FB3-8D36-4451-80F9-126DBB3680A2}"/>
                </a:ext>
              </a:extLst>
            </p:cNvPr>
            <p:cNvSpPr>
              <a:spLocks noChangeArrowheads="1"/>
            </p:cNvSpPr>
            <p:nvPr/>
          </p:nvSpPr>
          <p:spPr bwMode="auto">
            <a:xfrm>
              <a:off x="6967538" y="4592638"/>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3" name="Rectangle 112">
              <a:extLst>
                <a:ext uri="{FF2B5EF4-FFF2-40B4-BE49-F238E27FC236}">
                  <a16:creationId xmlns:a16="http://schemas.microsoft.com/office/drawing/2014/main" id="{F778D167-D5C1-45E4-88A3-CDFE945D90EF}"/>
                </a:ext>
              </a:extLst>
            </p:cNvPr>
            <p:cNvSpPr>
              <a:spLocks noChangeArrowheads="1"/>
            </p:cNvSpPr>
            <p:nvPr/>
          </p:nvSpPr>
          <p:spPr bwMode="auto">
            <a:xfrm>
              <a:off x="6967538" y="4729163"/>
              <a:ext cx="87313" cy="889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5" name="Oval 114">
              <a:extLst>
                <a:ext uri="{FF2B5EF4-FFF2-40B4-BE49-F238E27FC236}">
                  <a16:creationId xmlns:a16="http://schemas.microsoft.com/office/drawing/2014/main" id="{45F60B31-7982-44FA-BA48-233259AB8EB5}"/>
                </a:ext>
              </a:extLst>
            </p:cNvPr>
            <p:cNvSpPr>
              <a:spLocks noChangeArrowheads="1"/>
            </p:cNvSpPr>
            <p:nvPr/>
          </p:nvSpPr>
          <p:spPr bwMode="auto">
            <a:xfrm>
              <a:off x="696753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7" name="Oval 116">
              <a:extLst>
                <a:ext uri="{FF2B5EF4-FFF2-40B4-BE49-F238E27FC236}">
                  <a16:creationId xmlns:a16="http://schemas.microsoft.com/office/drawing/2014/main" id="{0B99C7EB-A6D8-4940-B7C1-C90077CF6998}"/>
                </a:ext>
              </a:extLst>
            </p:cNvPr>
            <p:cNvSpPr>
              <a:spLocks noChangeArrowheads="1"/>
            </p:cNvSpPr>
            <p:nvPr/>
          </p:nvSpPr>
          <p:spPr bwMode="auto">
            <a:xfrm>
              <a:off x="683418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8" name="Oval 117">
              <a:extLst>
                <a:ext uri="{FF2B5EF4-FFF2-40B4-BE49-F238E27FC236}">
                  <a16:creationId xmlns:a16="http://schemas.microsoft.com/office/drawing/2014/main" id="{B0FE87B5-3F11-4310-9F20-252AE750CA70}"/>
                </a:ext>
              </a:extLst>
            </p:cNvPr>
            <p:cNvSpPr>
              <a:spLocks noChangeArrowheads="1"/>
            </p:cNvSpPr>
            <p:nvPr/>
          </p:nvSpPr>
          <p:spPr bwMode="auto">
            <a:xfrm>
              <a:off x="6834188" y="472916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20" name="Oval 119">
              <a:extLst>
                <a:ext uri="{FF2B5EF4-FFF2-40B4-BE49-F238E27FC236}">
                  <a16:creationId xmlns:a16="http://schemas.microsoft.com/office/drawing/2014/main" id="{E16A5D25-8095-4AB2-8825-9C4FA0C8749F}"/>
                </a:ext>
              </a:extLst>
            </p:cNvPr>
            <p:cNvSpPr>
              <a:spLocks noChangeArrowheads="1"/>
            </p:cNvSpPr>
            <p:nvPr/>
          </p:nvSpPr>
          <p:spPr bwMode="auto">
            <a:xfrm>
              <a:off x="6697663" y="4862513"/>
              <a:ext cx="90488"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
        <p:nvSpPr>
          <p:cNvPr id="10" name="Title 1">
            <a:extLst>
              <a:ext uri="{FF2B5EF4-FFF2-40B4-BE49-F238E27FC236}">
                <a16:creationId xmlns:a16="http://schemas.microsoft.com/office/drawing/2014/main" id="{1F55178B-1A46-43C0-90DB-4D5DB64140EC}"/>
              </a:ext>
            </a:extLst>
          </p:cNvPr>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42236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8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234903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622113"/>
            <a:ext cx="11007660" cy="1703429"/>
          </a:xfrm>
        </p:spPr>
        <p:txBody>
          <a:bodyPr anchor="ctr"/>
          <a:lstStyle>
            <a:lvl1pPr>
              <a:defRPr sz="5881">
                <a:solidFill>
                  <a:schemeClr val="tx2"/>
                </a:solidFill>
              </a:defRPr>
            </a:lvl1pPr>
          </a:lstStyle>
          <a:p>
            <a:r>
              <a:rPr lang="en-US"/>
              <a:t>Thank you</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0997" y="482864"/>
            <a:ext cx="1225864" cy="261495"/>
          </a:xfrm>
          <a:prstGeom prst="rect">
            <a:avLst/>
          </a:prstGeom>
        </p:spPr>
      </p:pic>
    </p:spTree>
    <p:extLst>
      <p:ext uri="{BB962C8B-B14F-4D97-AF65-F5344CB8AC3E}">
        <p14:creationId xmlns:p14="http://schemas.microsoft.com/office/powerpoint/2010/main" val="5441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4447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6AD59570-D98B-4F7B-80B6-9471B2041BB8}"/>
              </a:ext>
            </a:extLst>
          </p:cNvPr>
          <p:cNvGrpSpPr/>
          <p:nvPr/>
        </p:nvGrpSpPr>
        <p:grpSpPr>
          <a:xfrm rot="5400000">
            <a:off x="10042168" y="2339070"/>
            <a:ext cx="5409049" cy="730911"/>
            <a:chOff x="3184538" y="0"/>
            <a:chExt cx="9389529" cy="1461567"/>
          </a:xfrm>
        </p:grpSpPr>
        <p:sp>
          <p:nvSpPr>
            <p:cNvPr id="25" name="Shape 4961">
              <a:extLst>
                <a:ext uri="{FF2B5EF4-FFF2-40B4-BE49-F238E27FC236}">
                  <a16:creationId xmlns:a16="http://schemas.microsoft.com/office/drawing/2014/main" id="{2E9321FE-8B80-4A65-A4F1-0A9A645DC267}"/>
                </a:ext>
              </a:extLst>
            </p:cNvPr>
            <p:cNvSpPr/>
            <p:nvPr userDrawn="1"/>
          </p:nvSpPr>
          <p:spPr>
            <a:xfrm>
              <a:off x="4189057" y="0"/>
              <a:ext cx="2006917" cy="881533"/>
            </a:xfrm>
            <a:custGeom>
              <a:avLst/>
              <a:gdLst/>
              <a:ahLst/>
              <a:cxnLst/>
              <a:rect l="0" t="0" r="0" b="0"/>
              <a:pathLst>
                <a:path w="2006917" h="881533">
                  <a:moveTo>
                    <a:pt x="0" y="881533"/>
                  </a:moveTo>
                  <a:lnTo>
                    <a:pt x="2006917" y="881533"/>
                  </a:lnTo>
                  <a:lnTo>
                    <a:pt x="2006917"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26" name="Shape 34744">
              <a:extLst>
                <a:ext uri="{FF2B5EF4-FFF2-40B4-BE49-F238E27FC236}">
                  <a16:creationId xmlns:a16="http://schemas.microsoft.com/office/drawing/2014/main" id="{2A233076-34B9-428C-BA8D-CDA63AA548EE}"/>
                </a:ext>
              </a:extLst>
            </p:cNvPr>
            <p:cNvSpPr/>
            <p:nvPr userDrawn="1"/>
          </p:nvSpPr>
          <p:spPr>
            <a:xfrm>
              <a:off x="7381545"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7" name="Shape 34745">
              <a:extLst>
                <a:ext uri="{FF2B5EF4-FFF2-40B4-BE49-F238E27FC236}">
                  <a16:creationId xmlns:a16="http://schemas.microsoft.com/office/drawing/2014/main" id="{E534E280-234A-4D24-8D84-2EF3AE4ABD87}"/>
                </a:ext>
              </a:extLst>
            </p:cNvPr>
            <p:cNvSpPr/>
            <p:nvPr userDrawn="1"/>
          </p:nvSpPr>
          <p:spPr>
            <a:xfrm>
              <a:off x="10566082"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28" name="Shape 34746">
              <a:extLst>
                <a:ext uri="{FF2B5EF4-FFF2-40B4-BE49-F238E27FC236}">
                  <a16:creationId xmlns:a16="http://schemas.microsoft.com/office/drawing/2014/main" id="{D6C72A1A-A69A-4D6B-93DB-F5A42D5DC3A4}"/>
                </a:ext>
              </a:extLst>
            </p:cNvPr>
            <p:cNvSpPr/>
            <p:nvPr userDrawn="1"/>
          </p:nvSpPr>
          <p:spPr>
            <a:xfrm>
              <a:off x="3184538"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9" name="Shape 34747">
              <a:extLst>
                <a:ext uri="{FF2B5EF4-FFF2-40B4-BE49-F238E27FC236}">
                  <a16:creationId xmlns:a16="http://schemas.microsoft.com/office/drawing/2014/main" id="{DFCB0D70-8AB5-4852-A6CD-D0898F48DC48}"/>
                </a:ext>
              </a:extLst>
            </p:cNvPr>
            <p:cNvSpPr/>
            <p:nvPr userDrawn="1"/>
          </p:nvSpPr>
          <p:spPr>
            <a:xfrm>
              <a:off x="3184538"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30" name="Shape 34748">
              <a:extLst>
                <a:ext uri="{FF2B5EF4-FFF2-40B4-BE49-F238E27FC236}">
                  <a16:creationId xmlns:a16="http://schemas.microsoft.com/office/drawing/2014/main" id="{FF3E8AEE-5EB8-4FCB-9345-7436A01B5037}"/>
                </a:ext>
              </a:extLst>
            </p:cNvPr>
            <p:cNvSpPr/>
            <p:nvPr userDrawn="1"/>
          </p:nvSpPr>
          <p:spPr>
            <a:xfrm>
              <a:off x="418746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1" name="Shape 34749">
              <a:extLst>
                <a:ext uri="{FF2B5EF4-FFF2-40B4-BE49-F238E27FC236}">
                  <a16:creationId xmlns:a16="http://schemas.microsoft.com/office/drawing/2014/main" id="{0F6F9298-4267-424F-9DE8-A04E5D92C3F2}"/>
                </a:ext>
              </a:extLst>
            </p:cNvPr>
            <p:cNvSpPr/>
            <p:nvPr userDrawn="1"/>
          </p:nvSpPr>
          <p:spPr>
            <a:xfrm>
              <a:off x="7378370"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2" name="Shape 34750">
              <a:extLst>
                <a:ext uri="{FF2B5EF4-FFF2-40B4-BE49-F238E27FC236}">
                  <a16:creationId xmlns:a16="http://schemas.microsoft.com/office/drawing/2014/main" id="{F3A82740-A27D-419A-9071-C99151F8EC7A}"/>
                </a:ext>
              </a:extLst>
            </p:cNvPr>
            <p:cNvSpPr/>
            <p:nvPr userDrawn="1"/>
          </p:nvSpPr>
          <p:spPr>
            <a:xfrm>
              <a:off x="10569257"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75757A"/>
            </a:fillRef>
            <a:effectRef idx="0">
              <a:scrgbClr r="0" g="0" b="0"/>
            </a:effectRef>
            <a:fontRef idx="none"/>
          </p:style>
          <p:txBody>
            <a:bodyPr/>
            <a:lstStyle/>
            <a:p>
              <a:endParaRPr lang="en-US"/>
            </a:p>
          </p:txBody>
        </p:sp>
        <p:sp>
          <p:nvSpPr>
            <p:cNvPr id="33" name="Shape 34751">
              <a:extLst>
                <a:ext uri="{FF2B5EF4-FFF2-40B4-BE49-F238E27FC236}">
                  <a16:creationId xmlns:a16="http://schemas.microsoft.com/office/drawing/2014/main" id="{C6EC78F6-2F73-4674-9D1F-BAAF8641F52B}"/>
                </a:ext>
              </a:extLst>
            </p:cNvPr>
            <p:cNvSpPr/>
            <p:nvPr userDrawn="1"/>
          </p:nvSpPr>
          <p:spPr>
            <a:xfrm>
              <a:off x="5189347"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4" name="Shape 34752">
              <a:extLst>
                <a:ext uri="{FF2B5EF4-FFF2-40B4-BE49-F238E27FC236}">
                  <a16:creationId xmlns:a16="http://schemas.microsoft.com/office/drawing/2014/main" id="{61B8BD4B-7E5A-4D1B-A617-35C9B0BB9FFB}"/>
                </a:ext>
              </a:extLst>
            </p:cNvPr>
            <p:cNvSpPr/>
            <p:nvPr userDrawn="1"/>
          </p:nvSpPr>
          <p:spPr>
            <a:xfrm>
              <a:off x="8380235"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5" name="Shape 34753">
              <a:extLst>
                <a:ext uri="{FF2B5EF4-FFF2-40B4-BE49-F238E27FC236}">
                  <a16:creationId xmlns:a16="http://schemas.microsoft.com/office/drawing/2014/main" id="{CDF8ED96-44E3-4FF9-BD37-088F4E4B7590}"/>
                </a:ext>
              </a:extLst>
            </p:cNvPr>
            <p:cNvSpPr/>
            <p:nvPr userDrawn="1"/>
          </p:nvSpPr>
          <p:spPr>
            <a:xfrm>
              <a:off x="9567380"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6" name="Shape 34754">
              <a:extLst>
                <a:ext uri="{FF2B5EF4-FFF2-40B4-BE49-F238E27FC236}">
                  <a16:creationId xmlns:a16="http://schemas.microsoft.com/office/drawing/2014/main" id="{33639B97-4EC8-4A96-8674-EC0CA6D35CCB}"/>
                </a:ext>
              </a:extLst>
            </p:cNvPr>
            <p:cNvSpPr/>
            <p:nvPr userDrawn="1"/>
          </p:nvSpPr>
          <p:spPr>
            <a:xfrm>
              <a:off x="9561564"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7" name="Shape 4980">
              <a:extLst>
                <a:ext uri="{FF2B5EF4-FFF2-40B4-BE49-F238E27FC236}">
                  <a16:creationId xmlns:a16="http://schemas.microsoft.com/office/drawing/2014/main" id="{7FEE606F-FA83-4898-9AAC-BAFFAA27B3D5}"/>
                </a:ext>
              </a:extLst>
            </p:cNvPr>
            <p:cNvSpPr/>
            <p:nvPr userDrawn="1"/>
          </p:nvSpPr>
          <p:spPr>
            <a:xfrm>
              <a:off x="6375438" y="1061517"/>
              <a:ext cx="1001878" cy="400050"/>
            </a:xfrm>
            <a:custGeom>
              <a:avLst/>
              <a:gdLst/>
              <a:ahLst/>
              <a:cxnLst/>
              <a:rect l="0" t="0" r="0" b="0"/>
              <a:pathLst>
                <a:path w="1001878" h="400050">
                  <a:moveTo>
                    <a:pt x="0" y="400050"/>
                  </a:moveTo>
                  <a:lnTo>
                    <a:pt x="1001878" y="400050"/>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38" name="Shape 34755">
              <a:extLst>
                <a:ext uri="{FF2B5EF4-FFF2-40B4-BE49-F238E27FC236}">
                  <a16:creationId xmlns:a16="http://schemas.microsoft.com/office/drawing/2014/main" id="{AB6B6F4D-58DB-4DC8-BF07-D5A6F9C97644}"/>
                </a:ext>
              </a:extLst>
            </p:cNvPr>
            <p:cNvSpPr/>
            <p:nvPr userDrawn="1"/>
          </p:nvSpPr>
          <p:spPr>
            <a:xfrm>
              <a:off x="1157218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3175" cap="flat">
              <a:noFill/>
              <a:miter lim="100000"/>
            </a:ln>
          </p:spPr>
          <p:style>
            <a:lnRef idx="1">
              <a:srgbClr val="3C3C41"/>
            </a:lnRef>
            <a:fillRef idx="1">
              <a:srgbClr val="3C3C41"/>
            </a:fillRef>
            <a:effectRef idx="0">
              <a:scrgbClr r="0" g="0" b="0"/>
            </a:effectRef>
            <a:fontRef idx="none"/>
          </p:style>
          <p:txBody>
            <a:bodyPr/>
            <a:lstStyle/>
            <a:p>
              <a:endParaRPr lang="en-US"/>
            </a:p>
          </p:txBody>
        </p:sp>
        <p:sp>
          <p:nvSpPr>
            <p:cNvPr id="39" name="Shape 4982">
              <a:extLst>
                <a:ext uri="{FF2B5EF4-FFF2-40B4-BE49-F238E27FC236}">
                  <a16:creationId xmlns:a16="http://schemas.microsoft.com/office/drawing/2014/main" id="{AC2E100E-184C-4DCF-9EDC-71E58BA5A30A}"/>
                </a:ext>
              </a:extLst>
            </p:cNvPr>
            <p:cNvSpPr/>
            <p:nvPr userDrawn="1"/>
          </p:nvSpPr>
          <p:spPr>
            <a:xfrm>
              <a:off x="6377026" y="0"/>
              <a:ext cx="1001878" cy="881533"/>
            </a:xfrm>
            <a:custGeom>
              <a:avLst/>
              <a:gdLst/>
              <a:ahLst/>
              <a:cxnLst/>
              <a:rect l="0" t="0" r="0" b="0"/>
              <a:pathLst>
                <a:path w="1001878" h="881533">
                  <a:moveTo>
                    <a:pt x="0" y="881533"/>
                  </a:moveTo>
                  <a:lnTo>
                    <a:pt x="1001878" y="881533"/>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grpSp>
      <p:graphicFrame>
        <p:nvGraphicFramePr>
          <p:cNvPr id="40" name="Table 39">
            <a:extLst>
              <a:ext uri="{FF2B5EF4-FFF2-40B4-BE49-F238E27FC236}">
                <a16:creationId xmlns:a16="http://schemas.microsoft.com/office/drawing/2014/main" id="{61EF8645-8B66-48E7-B17B-6F3D48D699CB}"/>
              </a:ext>
            </a:extLst>
          </p:cNvPr>
          <p:cNvGraphicFramePr>
            <a:graphicFrameLocks noGrp="1"/>
          </p:cNvGraphicFramePr>
          <p:nvPr/>
        </p:nvGraphicFramePr>
        <p:xfrm>
          <a:off x="13397218" y="-16936"/>
          <a:ext cx="2500652" cy="5416206"/>
        </p:xfrm>
        <a:graphic>
          <a:graphicData uri="http://schemas.openxmlformats.org/drawingml/2006/table">
            <a:tbl>
              <a:tblPr firstRow="1" firstCol="1" bandRow="1"/>
              <a:tblGrid>
                <a:gridCol w="2500652">
                  <a:extLst>
                    <a:ext uri="{9D8B030D-6E8A-4147-A177-3AD203B41FA5}">
                      <a16:colId xmlns:a16="http://schemas.microsoft.com/office/drawing/2014/main" val="2676493096"/>
                    </a:ext>
                  </a:extLst>
                </a:gridCol>
              </a:tblGrid>
              <a:tr h="1805402">
                <a:tc>
                  <a:txBody>
                    <a:bodyPr/>
                    <a:lstStyle/>
                    <a:p>
                      <a:pPr marL="0" marR="0" algn="l">
                        <a:lnSpc>
                          <a:spcPct val="107000"/>
                        </a:lnSpc>
                        <a:spcBef>
                          <a:spcPts val="0"/>
                        </a:spcBef>
                        <a:spcAft>
                          <a:spcPts val="0"/>
                        </a:spcAft>
                      </a:pPr>
                      <a:r>
                        <a:rPr lang="en-US" sz="3500" b="1">
                          <a:solidFill>
                            <a:srgbClr val="008272"/>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10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7119204"/>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FFFEFD"/>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FFFEFD"/>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1359116892"/>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30E5D0"/>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30E5D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C3C41"/>
                    </a:solidFill>
                  </a:tcPr>
                </a:tc>
                <a:extLst>
                  <a:ext uri="{0D108BD9-81ED-4DB2-BD59-A6C34878D82A}">
                    <a16:rowId xmlns:a16="http://schemas.microsoft.com/office/drawing/2014/main" val="103630878"/>
                  </a:ext>
                </a:extLst>
              </a:tr>
            </a:tbl>
          </a:graphicData>
        </a:graphic>
      </p:graphicFrame>
      <p:graphicFrame>
        <p:nvGraphicFramePr>
          <p:cNvPr id="41" name="Table 40">
            <a:extLst>
              <a:ext uri="{FF2B5EF4-FFF2-40B4-BE49-F238E27FC236}">
                <a16:creationId xmlns:a16="http://schemas.microsoft.com/office/drawing/2014/main" id="{A0E4FBD6-C58B-4E81-8469-3BF05ED5AE18}"/>
              </a:ext>
            </a:extLst>
          </p:cNvPr>
          <p:cNvGraphicFramePr>
            <a:graphicFrameLocks noGrp="1"/>
          </p:cNvGraphicFramePr>
          <p:nvPr/>
        </p:nvGraphicFramePr>
        <p:xfrm>
          <a:off x="12381237" y="5495708"/>
          <a:ext cx="3968905" cy="1316153"/>
        </p:xfrm>
        <a:graphic>
          <a:graphicData uri="http://schemas.openxmlformats.org/drawingml/2006/table">
            <a:tbl>
              <a:tblPr firstRow="1" firstCol="1" bandRow="1"/>
              <a:tblGrid>
                <a:gridCol w="839668">
                  <a:extLst>
                    <a:ext uri="{9D8B030D-6E8A-4147-A177-3AD203B41FA5}">
                      <a16:colId xmlns:a16="http://schemas.microsoft.com/office/drawing/2014/main" val="1609752180"/>
                    </a:ext>
                  </a:extLst>
                </a:gridCol>
                <a:gridCol w="828447">
                  <a:extLst>
                    <a:ext uri="{9D8B030D-6E8A-4147-A177-3AD203B41FA5}">
                      <a16:colId xmlns:a16="http://schemas.microsoft.com/office/drawing/2014/main" val="1258621652"/>
                    </a:ext>
                  </a:extLst>
                </a:gridCol>
                <a:gridCol w="730561">
                  <a:extLst>
                    <a:ext uri="{9D8B030D-6E8A-4147-A177-3AD203B41FA5}">
                      <a16:colId xmlns:a16="http://schemas.microsoft.com/office/drawing/2014/main" val="1939155094"/>
                    </a:ext>
                  </a:extLst>
                </a:gridCol>
                <a:gridCol w="730561">
                  <a:extLst>
                    <a:ext uri="{9D8B030D-6E8A-4147-A177-3AD203B41FA5}">
                      <a16:colId xmlns:a16="http://schemas.microsoft.com/office/drawing/2014/main" val="1921586234"/>
                    </a:ext>
                  </a:extLst>
                </a:gridCol>
                <a:gridCol w="839668">
                  <a:extLst>
                    <a:ext uri="{9D8B030D-6E8A-4147-A177-3AD203B41FA5}">
                      <a16:colId xmlns:a16="http://schemas.microsoft.com/office/drawing/2014/main" val="1402456235"/>
                    </a:ext>
                  </a:extLst>
                </a:gridCol>
              </a:tblGrid>
              <a:tr h="105690">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nchor="b">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2689791449"/>
                  </a:ext>
                </a:extLst>
              </a:tr>
              <a:tr h="214610">
                <a:tc rowSpan="5">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412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3281177611"/>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30E5D0"/>
                    </a:solidFill>
                  </a:tcPr>
                </a:tc>
                <a:extLst>
                  <a:ext uri="{0D108BD9-81ED-4DB2-BD59-A6C34878D82A}">
                    <a16:rowId xmlns:a16="http://schemas.microsoft.com/office/drawing/2014/main" val="3605322679"/>
                  </a:ext>
                </a:extLst>
              </a:tr>
              <a:tr h="283465">
                <a:tc vMerge="1">
                  <a:txBody>
                    <a:bodyPr/>
                    <a:lstStyle/>
                    <a:p>
                      <a:endParaRPr lang="en-US"/>
                    </a:p>
                  </a:txBody>
                  <a:tcPr/>
                </a:tc>
                <a:tc vMerge="1">
                  <a:txBody>
                    <a:bodyPr/>
                    <a:lstStyle/>
                    <a:p>
                      <a:endParaRPr lang="en-US"/>
                    </a:p>
                  </a:txBody>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75757A"/>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75757A"/>
                    </a:solidFill>
                  </a:tcPr>
                </a:tc>
                <a:tc vMerge="1">
                  <a:txBody>
                    <a:bodyPr/>
                    <a:lstStyle/>
                    <a:p>
                      <a:endParaRPr lang="en-US"/>
                    </a:p>
                  </a:txBody>
                  <a:tcPr/>
                </a:tc>
                <a:extLst>
                  <a:ext uri="{0D108BD9-81ED-4DB2-BD59-A6C34878D82A}">
                    <a16:rowId xmlns:a16="http://schemas.microsoft.com/office/drawing/2014/main" val="2317867007"/>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447092800"/>
                  </a:ext>
                </a:extLst>
              </a:tr>
              <a:tr h="606656">
                <a:tc vMerge="1">
                  <a:txBody>
                    <a:bodyPr/>
                    <a:lstStyle/>
                    <a:p>
                      <a:endParaRPr lang="en-US"/>
                    </a:p>
                  </a:txBody>
                  <a:tcPr/>
                </a:tc>
                <a:tc vMerge="1">
                  <a:txBody>
                    <a:bodyPr/>
                    <a:lstStyle/>
                    <a:p>
                      <a:endParaRPr lang="en-US"/>
                    </a:p>
                  </a:txBody>
                  <a:tcPr/>
                </a:tc>
                <a:tc>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3C3C41"/>
                    </a:solidFill>
                  </a:tcPr>
                </a:tc>
                <a:tc>
                  <a:txBody>
                    <a:bodyPr/>
                    <a:lstStyle/>
                    <a:p>
                      <a:pPr marL="0" marR="8540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3C3C41"/>
                    </a:solidFill>
                  </a:tcPr>
                </a:tc>
                <a:tc vMerge="1">
                  <a:txBody>
                    <a:bodyPr/>
                    <a:lstStyle/>
                    <a:p>
                      <a:endParaRPr lang="en-US"/>
                    </a:p>
                  </a:txBody>
                  <a:tcPr/>
                </a:tc>
                <a:extLst>
                  <a:ext uri="{0D108BD9-81ED-4DB2-BD59-A6C34878D82A}">
                    <a16:rowId xmlns:a16="http://schemas.microsoft.com/office/drawing/2014/main" val="1907068851"/>
                  </a:ext>
                </a:extLst>
              </a:tr>
            </a:tbl>
          </a:graphicData>
        </a:graphic>
      </p:graphicFrame>
      <p:pic>
        <p:nvPicPr>
          <p:cNvPr id="22" name="Picture 21">
            <a:extLst>
              <a:ext uri="{FF2B5EF4-FFF2-40B4-BE49-F238E27FC236}">
                <a16:creationId xmlns:a16="http://schemas.microsoft.com/office/drawing/2014/main" id="{2F3AEAC4-DC44-4D3F-BF46-3339379DD5D9}"/>
              </a:ext>
            </a:extLst>
          </p:cNvPr>
          <p:cNvPicPr>
            <a:picLocks noChangeAspect="1"/>
          </p:cNvPicPr>
          <p:nvPr/>
        </p:nvPicPr>
        <p:blipFill>
          <a:blip r:embed="rId15"/>
          <a:stretch>
            <a:fillRect/>
          </a:stretch>
        </p:blipFill>
        <p:spPr>
          <a:xfrm>
            <a:off x="12279377" y="189356"/>
            <a:ext cx="1203358" cy="5903533"/>
          </a:xfrm>
          <a:prstGeom prst="rect">
            <a:avLst/>
          </a:prstGeom>
        </p:spPr>
      </p:pic>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4" r:id="rId3"/>
    <p:sldLayoutId id="2147483696" r:id="rId4"/>
    <p:sldLayoutId id="2147483680" r:id="rId5"/>
    <p:sldLayoutId id="2147483681" r:id="rId6"/>
    <p:sldLayoutId id="2147483682" r:id="rId7"/>
    <p:sldLayoutId id="2147483683" r:id="rId8"/>
    <p:sldLayoutId id="2147483684" r:id="rId9"/>
    <p:sldLayoutId id="2147483685" r:id="rId10"/>
    <p:sldLayoutId id="2147483686" r:id="rId11"/>
    <p:sldLayoutId id="2147483707" r:id="rId12"/>
    <p:sldLayoutId id="2147483708"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microsoft.sharepoint.com/teams/Dynamics365FastTrack/Shared%20Documents/Success%20by%20Design/F%26O%20Specific%20Apps%20Workshops/_draft/Business%20Intelligence%20and%20Analytics%20Design/40%20Samples/ReportingRequirements.xlsx?web=1"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fasttrack/?rtc=1"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microsoft.sharepoint.com/teams/Dynamics365FastTrack/Shared%20Documents/Success%20by%20Design/F%26O%20Specific%20Apps%20Workshops/_draft/Business%20Intelligence%20and%20Analytics%20Design/40%20Samples/ReportingRequirements.xlsx?web=1"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AB675F-0E53-4F4A-8014-781B09191E9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1AAB675F-0E53-4F4A-8014-781B09191E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C688989-C678-4EEB-A04D-D19F3B124FD8}"/>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2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11" name="Title 1">
            <a:extLst>
              <a:ext uri="{FF2B5EF4-FFF2-40B4-BE49-F238E27FC236}">
                <a16:creationId xmlns:a16="http://schemas.microsoft.com/office/drawing/2014/main" id="{E5BCFD79-ACCF-4415-ABDE-04E18E58FD42}"/>
              </a:ext>
            </a:extLst>
          </p:cNvPr>
          <p:cNvSpPr txBox="1">
            <a:spLocks/>
          </p:cNvSpPr>
          <p:nvPr/>
        </p:nvSpPr>
        <p:spPr bwMode="auto">
          <a:xfrm>
            <a:off x="269303" y="1436913"/>
            <a:ext cx="5237645" cy="2433979"/>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800" b="0" kern="1200" cap="none" spc="-98" baseline="0">
                <a:ln w="3175">
                  <a:noFill/>
                </a:ln>
                <a:solidFill>
                  <a:schemeClr val="bg1"/>
                </a:solidFill>
                <a:effectLst/>
                <a:latin typeface="+mj-lt"/>
                <a:ea typeface="+mn-ea"/>
                <a:cs typeface="Segoe UI" pitchFamily="34" charset="0"/>
              </a:defRPr>
            </a:lvl1pPr>
          </a:lstStyle>
          <a:p>
            <a:r>
              <a:rPr lang="en-US" sz="4200">
                <a:cs typeface="Segoe UI"/>
              </a:rPr>
              <a:t>FastTrack for Dynamics 365</a:t>
            </a:r>
            <a:endParaRPr lang="en-US" sz="4200"/>
          </a:p>
        </p:txBody>
      </p:sp>
      <p:sp>
        <p:nvSpPr>
          <p:cNvPr id="12" name="Text Placeholder 2">
            <a:extLst>
              <a:ext uri="{FF2B5EF4-FFF2-40B4-BE49-F238E27FC236}">
                <a16:creationId xmlns:a16="http://schemas.microsoft.com/office/drawing/2014/main" id="{48E052C0-54A6-4E53-A82E-17201AAB42C3}"/>
              </a:ext>
            </a:extLst>
          </p:cNvPr>
          <p:cNvSpPr>
            <a:spLocks noGrp="1"/>
          </p:cNvSpPr>
          <p:nvPr>
            <p:ph type="body" sz="quarter" idx="14"/>
          </p:nvPr>
        </p:nvSpPr>
        <p:spPr>
          <a:xfrm>
            <a:off x="267684" y="3927231"/>
            <a:ext cx="4651558" cy="715107"/>
          </a:xfrm>
        </p:spPr>
        <p:txBody>
          <a:bodyPr/>
          <a:lstStyle/>
          <a:p>
            <a:r>
              <a:rPr lang="en-US" sz="3000">
                <a:latin typeface="Segoe UI Semibold" panose="020B0702040204020203" pitchFamily="34" charset="0"/>
              </a:rPr>
              <a:t>Business Intelligence and Analytics Design Workshop</a:t>
            </a:r>
          </a:p>
        </p:txBody>
      </p:sp>
      <p:sp>
        <p:nvSpPr>
          <p:cNvPr id="13" name="Text Placeholder 2">
            <a:extLst>
              <a:ext uri="{FF2B5EF4-FFF2-40B4-BE49-F238E27FC236}">
                <a16:creationId xmlns:a16="http://schemas.microsoft.com/office/drawing/2014/main" id="{5865844A-B378-4D24-B7F0-B5D3709F5455}"/>
              </a:ext>
            </a:extLst>
          </p:cNvPr>
          <p:cNvSpPr txBox="1">
            <a:spLocks/>
          </p:cNvSpPr>
          <p:nvPr/>
        </p:nvSpPr>
        <p:spPr bwMode="auto">
          <a:xfrm>
            <a:off x="267683" y="5640745"/>
            <a:ext cx="4677342" cy="617302"/>
          </a:xfrm>
          <a:prstGeom prst="rect">
            <a:avLst/>
          </a:prstGeom>
        </p:spPr>
        <p:txBody>
          <a:bodyPr vert="horz" wrap="square" lIns="146304" tIns="109728" rIns="146304" bIns="109728" rtlCol="0" anchor="t">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200" kern="1200" spc="0" baseline="0">
                <a:solidFill>
                  <a:schemeClr val="bg1"/>
                </a:solidFill>
                <a:latin typeface="+mn-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a:ea typeface="+mn-lt"/>
                <a:cs typeface="+mn-lt"/>
              </a:rPr>
              <a:t>Workshop date: YYYY-MM-DD</a:t>
            </a:r>
            <a:endParaRPr lang="en-US"/>
          </a:p>
          <a:p>
            <a:endParaRPr lang="en-US" sz="2400">
              <a:cs typeface="Segoe UI Light" panose="020B0502040204020203" pitchFamily="34" charset="0"/>
            </a:endParaRPr>
          </a:p>
        </p:txBody>
      </p:sp>
    </p:spTree>
    <p:extLst>
      <p:ext uri="{BB962C8B-B14F-4D97-AF65-F5344CB8AC3E}">
        <p14:creationId xmlns:p14="http://schemas.microsoft.com/office/powerpoint/2010/main" val="330035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BI &amp; Reporting Project Plan </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BI &amp; reporting project activities with respect to overall implementation of project plan.</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a:solidFill>
                  <a:srgbClr val="505050"/>
                </a:solidFill>
                <a:highlight>
                  <a:srgbClr val="FFFF00"/>
                </a:highlight>
                <a:latin typeface="Segoe UI" panose="020B0502040204020203" pitchFamily="34" charset="0"/>
              </a:rPr>
              <a:t>Please provide task details for reporting and BI related items. Please describe here or provide detailed project plan as relevant.  </a:t>
            </a:r>
            <a:r>
              <a:rPr lang="en-GB" sz="1600" b="0" i="0" u="none" strike="noStrike">
                <a:solidFill>
                  <a:srgbClr val="505050"/>
                </a:solidFill>
                <a:effectLst/>
                <a:highlight>
                  <a:srgbClr val="FFFF00"/>
                </a:highlight>
                <a:latin typeface="Segoe UI" panose="020B0502040204020203" pitchFamily="34" charset="0"/>
              </a:rPr>
              <a:t>​</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120263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Requirements and Fit Gaps</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reporting requirement and fit gaps. </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hlinkClick r:id="rId3"/>
            <a:extLst>
              <a:ext uri="{FF2B5EF4-FFF2-40B4-BE49-F238E27FC236}">
                <a16:creationId xmlns:a16="http://schemas.microsoft.com/office/drawing/2014/main" id="{9A3A42AD-9245-4AFB-9483-C03A6B5A9A5C}"/>
              </a:ext>
            </a:extLst>
          </p:cNvPr>
          <p:cNvSpPr/>
          <p:nvPr/>
        </p:nvSpPr>
        <p:spPr>
          <a:xfrm>
            <a:off x="457200" y="2260290"/>
            <a:ext cx="11277600" cy="39322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a:solidFill>
                  <a:srgbClr val="505050"/>
                </a:solidFill>
                <a:highlight>
                  <a:srgbClr val="FFFF00"/>
                </a:highlight>
                <a:latin typeface="Segoe UI" panose="020B0502040204020203" pitchFamily="34" charset="0"/>
              </a:rPr>
              <a:t>Please provide the detailed list of BI and reporting requirements and fit gap analysis. You can use sample bellow to prepare and provide the details.</a:t>
            </a: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graphicFrame>
        <p:nvGraphicFramePr>
          <p:cNvPr id="4" name="Object 3">
            <a:extLst>
              <a:ext uri="{FF2B5EF4-FFF2-40B4-BE49-F238E27FC236}">
                <a16:creationId xmlns:a16="http://schemas.microsoft.com/office/drawing/2014/main" id="{0A129B0B-4A50-4C77-8DD0-1DD687A08358}"/>
              </a:ext>
            </a:extLst>
          </p:cNvPr>
          <p:cNvGraphicFramePr>
            <a:graphicFrameLocks noChangeAspect="1"/>
          </p:cNvGraphicFramePr>
          <p:nvPr>
            <p:extLst>
              <p:ext uri="{D42A27DB-BD31-4B8C-83A1-F6EECF244321}">
                <p14:modId xmlns:p14="http://schemas.microsoft.com/office/powerpoint/2010/main" val="3193802697"/>
              </p:ext>
            </p:extLst>
          </p:nvPr>
        </p:nvGraphicFramePr>
        <p:xfrm>
          <a:off x="5894388" y="3405188"/>
          <a:ext cx="1179512" cy="2389187"/>
        </p:xfrm>
        <a:graphic>
          <a:graphicData uri="http://schemas.openxmlformats.org/presentationml/2006/ole">
            <mc:AlternateContent xmlns:mc="http://schemas.openxmlformats.org/markup-compatibility/2006">
              <mc:Choice xmlns:v="urn:schemas-microsoft-com:vml" Requires="v">
                <p:oleObj name="Worksheet" showAsIcon="1" r:id="rId4" imgW="388440" imgH="787320" progId="Excel.Sheet.12">
                  <p:embed/>
                </p:oleObj>
              </mc:Choice>
              <mc:Fallback>
                <p:oleObj name="Worksheet" showAsIcon="1" r:id="rId4" imgW="388440" imgH="787320" progId="Excel.Sheet.12">
                  <p:embed/>
                  <p:pic>
                    <p:nvPicPr>
                      <p:cNvPr id="4" name="Object 3">
                        <a:extLst>
                          <a:ext uri="{FF2B5EF4-FFF2-40B4-BE49-F238E27FC236}">
                            <a16:creationId xmlns:a16="http://schemas.microsoft.com/office/drawing/2014/main" id="{0A129B0B-4A50-4C77-8DD0-1DD687A08358}"/>
                          </a:ext>
                        </a:extLst>
                      </p:cNvPr>
                      <p:cNvPicPr/>
                      <p:nvPr/>
                    </p:nvPicPr>
                    <p:blipFill>
                      <a:blip r:embed="rId5"/>
                      <a:stretch>
                        <a:fillRect/>
                      </a:stretch>
                    </p:blipFill>
                    <p:spPr>
                      <a:xfrm>
                        <a:off x="5894388" y="3405188"/>
                        <a:ext cx="1179512" cy="2389187"/>
                      </a:xfrm>
                      <a:prstGeom prst="rect">
                        <a:avLst/>
                      </a:prstGeom>
                    </p:spPr>
                  </p:pic>
                </p:oleObj>
              </mc:Fallback>
            </mc:AlternateContent>
          </a:graphicData>
        </a:graphic>
      </p:graphicFrame>
    </p:spTree>
    <p:extLst>
      <p:ext uri="{BB962C8B-B14F-4D97-AF65-F5344CB8AC3E}">
        <p14:creationId xmlns:p14="http://schemas.microsoft.com/office/powerpoint/2010/main" val="101873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2179058"/>
          </a:xfrm>
        </p:spPr>
        <p:txBody>
          <a:bodyPr/>
          <a:lstStyle/>
          <a:p>
            <a:r>
              <a:rPr lang="en-US" sz="7200">
                <a:solidFill>
                  <a:schemeClr val="tx1"/>
                </a:solidFill>
                <a:latin typeface="Segoe UI" panose="020B0502040204020203" pitchFamily="34" charset="0"/>
                <a:cs typeface="Times New Roman" panose="02020603050405020304" pitchFamily="18" charset="0"/>
              </a:rPr>
              <a:t>BI &amp; Reporting Solution Strategy</a:t>
            </a:r>
          </a:p>
        </p:txBody>
      </p:sp>
    </p:spTree>
    <p:extLst>
      <p:ext uri="{BB962C8B-B14F-4D97-AF65-F5344CB8AC3E}">
        <p14:creationId xmlns:p14="http://schemas.microsoft.com/office/powerpoint/2010/main" val="37446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Self-Serve Reporting</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solution strategies for self-serve reporting requirements.</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fontAlgn="base"/>
            <a:r>
              <a:rPr lang="en-GB" sz="1600">
                <a:solidFill>
                  <a:srgbClr val="505050"/>
                </a:solidFill>
                <a:highlight>
                  <a:srgbClr val="FFFF00"/>
                </a:highlight>
                <a:latin typeface="Segoe UI" panose="020B0502040204020203" pitchFamily="34" charset="0"/>
              </a:rPr>
              <a:t>Solution strategy to solve self-serve reporting requirements. </a:t>
            </a:r>
            <a:r>
              <a:rPr lang="en-US" sz="1600">
                <a:solidFill>
                  <a:srgbClr val="505050"/>
                </a:solidFill>
                <a:highlight>
                  <a:srgbClr val="FFFF00"/>
                </a:highlight>
                <a:latin typeface="Segoe UI" panose="020B0502040204020203" pitchFamily="34" charset="0"/>
              </a:rPr>
              <a:t>Native Controls (Dashboards, views, charts, embedded PBI, etc.)</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309594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Operational Reporting</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solution strategies for operational reporting requirements.</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b="0" i="0" u="none" strike="noStrike">
                <a:solidFill>
                  <a:srgbClr val="505050"/>
                </a:solidFill>
                <a:effectLst/>
                <a:highlight>
                  <a:srgbClr val="FFFF00"/>
                </a:highlight>
                <a:latin typeface="Segoe UI" panose="020B0502040204020203" pitchFamily="34" charset="0"/>
              </a:rPr>
              <a:t>Provide details related to operational reporting solution strategy for operational reports that are identified as gap..​</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197370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dirty="0">
                <a:solidFill>
                  <a:schemeClr val="tx1"/>
                </a:solidFill>
              </a:rPr>
              <a:t>Regulatory and Financial Reporting (F&amp;O)</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578639"/>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solution strategies for operational reporting requirements related to business documents, regulatory reporting and financial reporting.</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p>
          <a:p>
            <a:pPr algn="ctr"/>
            <a:r>
              <a:rPr lang="en-US" sz="1600" i="1">
                <a:solidFill>
                  <a:schemeClr val="tx1"/>
                </a:solidFill>
                <a:highlight>
                  <a:srgbClr val="FFFF00"/>
                </a:highlight>
              </a:rPr>
              <a:t>Provide details around solution strategy to solve Finance and Operations Apps specific operational reporting such as  regulatory and financial reporting requirements.  </a:t>
            </a:r>
            <a:endParaRPr lang="en-GB" sz="1600">
              <a:solidFill>
                <a:schemeClr val="tx1"/>
              </a:solidFill>
            </a:endParaRP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87519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dirty="0">
                <a:solidFill>
                  <a:schemeClr val="tx1"/>
                </a:solidFill>
              </a:rPr>
              <a:t>Printing Strategy (F&amp;O)</a:t>
            </a:r>
            <a:endParaRPr lang="en-US" sz="4000" dirty="0">
              <a:solidFill>
                <a:schemeClr val="tx1"/>
              </a:solidFill>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requirement and solution strategies for printing.</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a:solidFill>
                  <a:srgbClr val="505050"/>
                </a:solidFill>
                <a:highlight>
                  <a:srgbClr val="FFFF00"/>
                </a:highlight>
                <a:latin typeface="Segoe UI" panose="020B0502040204020203" pitchFamily="34" charset="0"/>
              </a:rPr>
              <a:t>Provide details on requirement and solution strategies related to business documents,  warehouse and production execution label printing and other printing requirements. </a:t>
            </a: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265368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a:solidFill>
                  <a:schemeClr val="tx1"/>
                </a:solidFill>
              </a:rPr>
              <a:t>Strategic</a:t>
            </a:r>
            <a:r>
              <a:rPr lang="en-US" sz="4000">
                <a:solidFill>
                  <a:schemeClr val="tx1"/>
                </a:solidFill>
              </a:rPr>
              <a:t> Reporting</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solution strategies for strategic reporting requirements.</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b="0" i="0" u="none" strike="noStrike">
                <a:solidFill>
                  <a:srgbClr val="505050"/>
                </a:solidFill>
                <a:effectLst/>
                <a:highlight>
                  <a:srgbClr val="FFFF00"/>
                </a:highlight>
                <a:latin typeface="Segoe UI" panose="020B0502040204020203" pitchFamily="34" charset="0"/>
              </a:rPr>
              <a:t>Provide details related to </a:t>
            </a:r>
            <a:r>
              <a:rPr lang="en-GB" sz="1600">
                <a:solidFill>
                  <a:srgbClr val="505050"/>
                </a:solidFill>
                <a:highlight>
                  <a:srgbClr val="FFFF00"/>
                </a:highlight>
                <a:latin typeface="Segoe UI" panose="020B0502040204020203" pitchFamily="34" charset="0"/>
              </a:rPr>
              <a:t>strategic</a:t>
            </a:r>
            <a:r>
              <a:rPr lang="en-GB" sz="1600" b="0" i="0" u="none" strike="noStrike">
                <a:solidFill>
                  <a:srgbClr val="505050"/>
                </a:solidFill>
                <a:effectLst/>
                <a:highlight>
                  <a:srgbClr val="FFFF00"/>
                </a:highlight>
                <a:latin typeface="Segoe UI" panose="020B0502040204020203" pitchFamily="34" charset="0"/>
              </a:rPr>
              <a:t> reporting solution strategy for </a:t>
            </a:r>
            <a:r>
              <a:rPr lang="en-GB" sz="1600">
                <a:solidFill>
                  <a:srgbClr val="505050"/>
                </a:solidFill>
                <a:highlight>
                  <a:srgbClr val="FFFF00"/>
                </a:highlight>
                <a:latin typeface="Segoe UI" panose="020B0502040204020203" pitchFamily="34" charset="0"/>
              </a:rPr>
              <a:t>example KPIs, trends or in-depth data analysis</a:t>
            </a:r>
            <a:r>
              <a:rPr lang="en-GB" sz="1600" b="0" i="0" u="none" strike="noStrike">
                <a:solidFill>
                  <a:srgbClr val="505050"/>
                </a:solidFill>
                <a:effectLst/>
                <a:highlight>
                  <a:srgbClr val="FFFF00"/>
                </a:highlight>
                <a:latin typeface="Segoe UI" panose="020B0502040204020203" pitchFamily="34" charset="0"/>
              </a:rPr>
              <a:t>. </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77020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Data Security</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cs typeface="Segoe UI"/>
              </a:rPr>
              <a:t>Data security requirements and solution strategy.</a:t>
            </a:r>
            <a:endParaRPr lang="en-US" sz="1600">
              <a:solidFill>
                <a:schemeClr val="tx1"/>
              </a:solidFill>
              <a:highlight>
                <a:srgbClr val="FFFF00"/>
              </a:highlight>
              <a:cs typeface="Segoe UI"/>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b="0" i="0" u="none" strike="noStrike">
                <a:solidFill>
                  <a:srgbClr val="505050"/>
                </a:solidFill>
                <a:effectLst/>
                <a:highlight>
                  <a:srgbClr val="FFFF00"/>
                </a:highlight>
                <a:latin typeface="Segoe UI" panose="020B0502040204020203" pitchFamily="34" charset="0"/>
              </a:rPr>
              <a:t>Provide </a:t>
            </a:r>
            <a:r>
              <a:rPr lang="en-GB" sz="1600">
                <a:solidFill>
                  <a:srgbClr val="505050"/>
                </a:solidFill>
                <a:highlight>
                  <a:srgbClr val="FFFF00"/>
                </a:highlight>
                <a:latin typeface="Segoe UI" panose="020B0502040204020203" pitchFamily="34" charset="0"/>
              </a:rPr>
              <a:t>requirements and solution approach towards data security related requirements</a:t>
            </a:r>
            <a:r>
              <a:rPr lang="en-GB" sz="1600" b="0" i="0" u="none" strike="noStrike">
                <a:solidFill>
                  <a:srgbClr val="505050"/>
                </a:solidFill>
                <a:effectLst/>
                <a:highlight>
                  <a:srgbClr val="FFFF00"/>
                </a:highlight>
                <a:latin typeface="Segoe UI" panose="020B0502040204020203" pitchFamily="34" charset="0"/>
              </a:rPr>
              <a:t>.​</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151641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
        <p:nvSpPr>
          <p:cNvPr id="9" name="Rectangle 8">
            <a:extLst>
              <a:ext uri="{FF2B5EF4-FFF2-40B4-BE49-F238E27FC236}">
                <a16:creationId xmlns:a16="http://schemas.microsoft.com/office/drawing/2014/main" id="{7BCE2C40-90DB-4FC2-953D-507B8E0183F5}"/>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Introductions</a:t>
            </a:r>
          </a:p>
        </p:txBody>
      </p:sp>
    </p:spTree>
    <p:extLst>
      <p:ext uri="{BB962C8B-B14F-4D97-AF65-F5344CB8AC3E}">
        <p14:creationId xmlns:p14="http://schemas.microsoft.com/office/powerpoint/2010/main" val="18572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Next Steps</a:t>
            </a:r>
          </a:p>
        </p:txBody>
      </p:sp>
      <p:sp>
        <p:nvSpPr>
          <p:cNvPr id="26" name="Rectangle 25">
            <a:extLst>
              <a:ext uri="{FF2B5EF4-FFF2-40B4-BE49-F238E27FC236}">
                <a16:creationId xmlns:a16="http://schemas.microsoft.com/office/drawing/2014/main" id="{3EE3908A-E7B2-4491-9919-73E1BE3FA993}"/>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Discuss next steps and action items.</a:t>
            </a:r>
          </a:p>
        </p:txBody>
      </p:sp>
      <p:grpSp>
        <p:nvGrpSpPr>
          <p:cNvPr id="28" name="Group 27">
            <a:extLst>
              <a:ext uri="{FF2B5EF4-FFF2-40B4-BE49-F238E27FC236}">
                <a16:creationId xmlns:a16="http://schemas.microsoft.com/office/drawing/2014/main" id="{5EB24ABA-7791-4106-98DF-BC19E22E4C94}"/>
              </a:ext>
            </a:extLst>
          </p:cNvPr>
          <p:cNvGrpSpPr/>
          <p:nvPr/>
        </p:nvGrpSpPr>
        <p:grpSpPr>
          <a:xfrm>
            <a:off x="457200" y="1993398"/>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D6BC7BB6-3E3D-4013-9223-2902E1AC58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7945BD11-124E-4F10-9642-9099F23D22A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A35E9EE8-3792-4935-BDF4-3CC3B6FBB0A0}"/>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next steps and action items</a:t>
            </a:r>
          </a:p>
        </p:txBody>
      </p:sp>
      <p:sp>
        <p:nvSpPr>
          <p:cNvPr id="9" name="Rectangle 8">
            <a:extLst>
              <a:ext uri="{FF2B5EF4-FFF2-40B4-BE49-F238E27FC236}">
                <a16:creationId xmlns:a16="http://schemas.microsoft.com/office/drawing/2014/main" id="{87A46D8A-4DC1-4337-8C6F-46DCD83BAF11}"/>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Success by Design</a:t>
            </a:r>
          </a:p>
        </p:txBody>
      </p:sp>
      <p:sp>
        <p:nvSpPr>
          <p:cNvPr id="51" name="Rectangle 50">
            <a:extLst>
              <a:ext uri="{FF2B5EF4-FFF2-40B4-BE49-F238E27FC236}">
                <a16:creationId xmlns:a16="http://schemas.microsoft.com/office/drawing/2014/main" id="{45E8027B-C103-4522-8B97-572E1A99FAF9}"/>
              </a:ext>
            </a:extLst>
          </p:cNvPr>
          <p:cNvSpPr/>
          <p:nvPr/>
        </p:nvSpPr>
        <p:spPr>
          <a:xfrm>
            <a:off x="435763" y="6183201"/>
            <a:ext cx="4717453" cy="307777"/>
          </a:xfrm>
          <a:prstGeom prst="rect">
            <a:avLst/>
          </a:prstGeom>
          <a:noFill/>
        </p:spPr>
        <p:txBody>
          <a:bodyPr wrap="square" lIns="0">
            <a:spAutoFit/>
          </a:bodyPr>
          <a:lstStyle/>
          <a:p>
            <a:pPr defTabSz="895698">
              <a:defRPr/>
            </a:pPr>
            <a:r>
              <a:rPr lang="en-US" sz="1400" kern="0">
                <a:solidFill>
                  <a:schemeClr val="accent2"/>
                </a:solidFill>
                <a:latin typeface="Segoe UI Semibold" panose="020B0702040204020203" pitchFamily="34" charset="0"/>
                <a:cs typeface="Segoe UI Semibold" panose="020B0702040204020203" pitchFamily="34" charset="0"/>
                <a:hlinkClick r:id="rId3">
                  <a:extLst>
                    <a:ext uri="{A12FA001-AC4F-418D-AE19-62706E023703}">
                      <ahyp:hlinkClr xmlns:ahyp="http://schemas.microsoft.com/office/drawing/2018/hyperlinkcolor" val="tx"/>
                    </a:ext>
                  </a:extLst>
                </a:hlinkClick>
              </a:rPr>
              <a:t>FastTrack.microsoft.com</a:t>
            </a:r>
            <a:endParaRPr lang="en-US" sz="1400" kern="0">
              <a:solidFill>
                <a:schemeClr val="accent2"/>
              </a:solidFill>
              <a:latin typeface="Segoe UI Semibold" panose="020B0702040204020203" pitchFamily="34" charset="0"/>
              <a:cs typeface="Segoe UI Semibold" panose="020B0702040204020203" pitchFamily="34" charset="0"/>
            </a:endParaRPr>
          </a:p>
        </p:txBody>
      </p:sp>
      <p:sp>
        <p:nvSpPr>
          <p:cNvPr id="21" name="Rectangle 20">
            <a:extLst>
              <a:ext uri="{FF2B5EF4-FFF2-40B4-BE49-F238E27FC236}">
                <a16:creationId xmlns:a16="http://schemas.microsoft.com/office/drawing/2014/main" id="{15247862-C2AD-40E7-960A-592F6E2A2B27}"/>
              </a:ext>
            </a:extLst>
          </p:cNvPr>
          <p:cNvSpPr/>
          <p:nvPr/>
        </p:nvSpPr>
        <p:spPr>
          <a:xfrm>
            <a:off x="321594" y="919470"/>
            <a:ext cx="11431531" cy="461665"/>
          </a:xfrm>
          <a:prstGeom prst="rect">
            <a:avLst/>
          </a:prstGeom>
        </p:spPr>
        <p:txBody>
          <a:bodyPr wrap="square">
            <a:spAutoFit/>
          </a:bodyPr>
          <a:lstStyle/>
          <a:p>
            <a:r>
              <a:rPr lang="en-US" sz="2400">
                <a:ln w="3175">
                  <a:noFill/>
                </a:ln>
                <a:cs typeface="Segoe UI" pitchFamily="34" charset="0"/>
              </a:rPr>
              <a:t>Our success framework</a:t>
            </a:r>
          </a:p>
        </p:txBody>
      </p:sp>
      <p:cxnSp>
        <p:nvCxnSpPr>
          <p:cNvPr id="108" name="Straight Connector 107">
            <a:extLst>
              <a:ext uri="{FF2B5EF4-FFF2-40B4-BE49-F238E27FC236}">
                <a16:creationId xmlns:a16="http://schemas.microsoft.com/office/drawing/2014/main" id="{940BDD52-E2E4-4BED-B0C7-A59AAC352D97}"/>
              </a:ext>
            </a:extLst>
          </p:cNvPr>
          <p:cNvCxnSpPr>
            <a:cxnSpLocks/>
          </p:cNvCxnSpPr>
          <p:nvPr/>
        </p:nvCxnSpPr>
        <p:spPr>
          <a:xfrm>
            <a:off x="1471632" y="2527636"/>
            <a:ext cx="5538304" cy="0"/>
          </a:xfrm>
          <a:prstGeom prst="line">
            <a:avLst/>
          </a:prstGeom>
          <a:noFill/>
          <a:ln w="3175">
            <a:solidFill>
              <a:schemeClr val="bg1">
                <a:lumMod val="85000"/>
              </a:schemeClr>
            </a:solidFill>
            <a:prstDash val="dash"/>
          </a:ln>
        </p:spPr>
      </p:cxnSp>
      <p:cxnSp>
        <p:nvCxnSpPr>
          <p:cNvPr id="110" name="Straight Connector 109">
            <a:extLst>
              <a:ext uri="{FF2B5EF4-FFF2-40B4-BE49-F238E27FC236}">
                <a16:creationId xmlns:a16="http://schemas.microsoft.com/office/drawing/2014/main" id="{5620C0C8-DA0B-4BA3-AC09-84734C8E8B5C}"/>
              </a:ext>
            </a:extLst>
          </p:cNvPr>
          <p:cNvCxnSpPr>
            <a:cxnSpLocks/>
          </p:cNvCxnSpPr>
          <p:nvPr/>
        </p:nvCxnSpPr>
        <p:spPr>
          <a:xfrm>
            <a:off x="1471632" y="4541454"/>
            <a:ext cx="5538304" cy="0"/>
          </a:xfrm>
          <a:prstGeom prst="line">
            <a:avLst/>
          </a:prstGeom>
          <a:noFill/>
          <a:ln w="3175">
            <a:solidFill>
              <a:schemeClr val="bg1">
                <a:lumMod val="85000"/>
              </a:schemeClr>
            </a:solidFill>
            <a:prstDash val="dash"/>
          </a:ln>
        </p:spPr>
      </p:cxnSp>
      <p:grpSp>
        <p:nvGrpSpPr>
          <p:cNvPr id="18" name="Group 17">
            <a:extLst>
              <a:ext uri="{FF2B5EF4-FFF2-40B4-BE49-F238E27FC236}">
                <a16:creationId xmlns:a16="http://schemas.microsoft.com/office/drawing/2014/main" id="{D93D151E-1C7E-41D3-B466-850E279D563C}"/>
              </a:ext>
            </a:extLst>
          </p:cNvPr>
          <p:cNvGrpSpPr/>
          <p:nvPr/>
        </p:nvGrpSpPr>
        <p:grpSpPr>
          <a:xfrm>
            <a:off x="1438293" y="2678397"/>
            <a:ext cx="5514791" cy="1689296"/>
            <a:chOff x="1501140" y="2848018"/>
            <a:chExt cx="5775960" cy="1723170"/>
          </a:xfrm>
        </p:grpSpPr>
        <p:sp>
          <p:nvSpPr>
            <p:cNvPr id="13" name="Rectangle 12">
              <a:extLst>
                <a:ext uri="{FF2B5EF4-FFF2-40B4-BE49-F238E27FC236}">
                  <a16:creationId xmlns:a16="http://schemas.microsoft.com/office/drawing/2014/main" id="{DF55EDC2-5401-438D-A6F5-08071D2628F2}"/>
                </a:ext>
              </a:extLst>
            </p:cNvPr>
            <p:cNvSpPr/>
            <p:nvPr/>
          </p:nvSpPr>
          <p:spPr>
            <a:xfrm>
              <a:off x="1501140" y="2848018"/>
              <a:ext cx="5775960" cy="7316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The framework is designed around three core principles </a:t>
              </a:r>
            </a:p>
          </p:txBody>
        </p:sp>
        <p:sp>
          <p:nvSpPr>
            <p:cNvPr id="14" name="Rectangle 13">
              <a:extLst>
                <a:ext uri="{FF2B5EF4-FFF2-40B4-BE49-F238E27FC236}">
                  <a16:creationId xmlns:a16="http://schemas.microsoft.com/office/drawing/2014/main" id="{37575196-25AE-42C2-A5B1-7F6C4F348016}"/>
                </a:ext>
              </a:extLst>
            </p:cNvPr>
            <p:cNvSpPr/>
            <p:nvPr/>
          </p:nvSpPr>
          <p:spPr>
            <a:xfrm>
              <a:off x="1592580" y="3581201"/>
              <a:ext cx="5684520" cy="989987"/>
            </a:xfrm>
            <a:prstGeom prst="rect">
              <a:avLst/>
            </a:pr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224097" lvl="1" indent="-224097" defTabSz="610041">
                <a:spcBef>
                  <a:spcPct val="0"/>
                </a:spcBef>
                <a:spcAft>
                  <a:spcPts val="588"/>
                </a:spcAft>
                <a:buChar char="•"/>
              </a:pPr>
              <a:r>
                <a:rPr lang="en-US" sz="1765">
                  <a:solidFill>
                    <a:schemeClr val="tx1"/>
                  </a:solidFill>
                </a:rPr>
                <a:t>Early Discovery</a:t>
              </a:r>
            </a:p>
            <a:p>
              <a:pPr marL="224097" lvl="1" indent="-224097" defTabSz="610041">
                <a:spcBef>
                  <a:spcPct val="0"/>
                </a:spcBef>
                <a:spcAft>
                  <a:spcPts val="588"/>
                </a:spcAft>
                <a:buChar char="•"/>
              </a:pPr>
              <a:r>
                <a:rPr lang="en-US" sz="1765">
                  <a:solidFill>
                    <a:schemeClr val="tx1"/>
                  </a:solidFill>
                </a:rPr>
                <a:t>Proactive Guidance </a:t>
              </a:r>
            </a:p>
            <a:p>
              <a:pPr marL="224097" lvl="1" indent="-224097" defTabSz="610041">
                <a:spcBef>
                  <a:spcPct val="0"/>
                </a:spcBef>
                <a:spcAft>
                  <a:spcPts val="588"/>
                </a:spcAft>
                <a:buChar char="•"/>
              </a:pPr>
              <a:r>
                <a:rPr lang="en-US" sz="1765">
                  <a:solidFill>
                    <a:schemeClr val="tx1"/>
                  </a:solidFill>
                </a:rPr>
                <a:t>Predictable Success</a:t>
              </a:r>
            </a:p>
          </p:txBody>
        </p:sp>
      </p:grpSp>
      <p:sp>
        <p:nvSpPr>
          <p:cNvPr id="52" name="Oval 51">
            <a:extLst>
              <a:ext uri="{FF2B5EF4-FFF2-40B4-BE49-F238E27FC236}">
                <a16:creationId xmlns:a16="http://schemas.microsoft.com/office/drawing/2014/main" id="{66D22106-37EB-4F14-A05E-8100125726E7}"/>
              </a:ext>
            </a:extLst>
          </p:cNvPr>
          <p:cNvSpPr/>
          <p:nvPr/>
        </p:nvSpPr>
        <p:spPr>
          <a:xfrm>
            <a:off x="443399" y="2677217"/>
            <a:ext cx="780599" cy="780599"/>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sp>
        <p:nvSpPr>
          <p:cNvPr id="15" name="Rectangle 14">
            <a:extLst>
              <a:ext uri="{FF2B5EF4-FFF2-40B4-BE49-F238E27FC236}">
                <a16:creationId xmlns:a16="http://schemas.microsoft.com/office/drawing/2014/main" id="{8B788170-FA75-4EF9-B4A8-4BC93CC9CDEA}"/>
              </a:ext>
            </a:extLst>
          </p:cNvPr>
          <p:cNvSpPr/>
          <p:nvPr/>
        </p:nvSpPr>
        <p:spPr>
          <a:xfrm>
            <a:off x="1471631" y="4693436"/>
            <a:ext cx="5514791" cy="105036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Success by Design brings you the learnings and experiences from thousands of customer cloud deployments to make your journey to cloud smoother, faster and successful</a:t>
            </a:r>
          </a:p>
        </p:txBody>
      </p:sp>
      <p:sp>
        <p:nvSpPr>
          <p:cNvPr id="53" name="Oval 52">
            <a:extLst>
              <a:ext uri="{FF2B5EF4-FFF2-40B4-BE49-F238E27FC236}">
                <a16:creationId xmlns:a16="http://schemas.microsoft.com/office/drawing/2014/main" id="{319C0DD1-70F5-4A9E-8D10-39FA7EC07DAF}"/>
              </a:ext>
            </a:extLst>
          </p:cNvPr>
          <p:cNvSpPr/>
          <p:nvPr/>
        </p:nvSpPr>
        <p:spPr>
          <a:xfrm>
            <a:off x="443399" y="4628345"/>
            <a:ext cx="780599" cy="780600"/>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sp>
        <p:nvSpPr>
          <p:cNvPr id="12" name="Rectangle 11">
            <a:extLst>
              <a:ext uri="{FF2B5EF4-FFF2-40B4-BE49-F238E27FC236}">
                <a16:creationId xmlns:a16="http://schemas.microsoft.com/office/drawing/2014/main" id="{0C040E89-E4CA-4171-90DC-ACB6421550B6}"/>
              </a:ext>
            </a:extLst>
          </p:cNvPr>
          <p:cNvSpPr/>
          <p:nvPr/>
        </p:nvSpPr>
        <p:spPr>
          <a:xfrm>
            <a:off x="1471631" y="1652557"/>
            <a:ext cx="5514792" cy="7172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Success by Design is our FastTrack framework for service delivery</a:t>
            </a:r>
          </a:p>
        </p:txBody>
      </p:sp>
      <p:sp>
        <p:nvSpPr>
          <p:cNvPr id="19" name="Oval 18">
            <a:extLst>
              <a:ext uri="{FF2B5EF4-FFF2-40B4-BE49-F238E27FC236}">
                <a16:creationId xmlns:a16="http://schemas.microsoft.com/office/drawing/2014/main" id="{86EEF643-7D0B-4E1A-B09B-36E89847D64E}"/>
              </a:ext>
            </a:extLst>
          </p:cNvPr>
          <p:cNvSpPr/>
          <p:nvPr/>
        </p:nvSpPr>
        <p:spPr>
          <a:xfrm>
            <a:off x="443399" y="1599046"/>
            <a:ext cx="780599" cy="780599"/>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grpSp>
        <p:nvGrpSpPr>
          <p:cNvPr id="3" name="Group 2">
            <a:extLst>
              <a:ext uri="{FF2B5EF4-FFF2-40B4-BE49-F238E27FC236}">
                <a16:creationId xmlns:a16="http://schemas.microsoft.com/office/drawing/2014/main" id="{65A60699-AF40-4C95-89AA-365867D09A84}"/>
              </a:ext>
            </a:extLst>
          </p:cNvPr>
          <p:cNvGrpSpPr/>
          <p:nvPr/>
        </p:nvGrpSpPr>
        <p:grpSpPr>
          <a:xfrm>
            <a:off x="7406640" y="1379091"/>
            <a:ext cx="4324922" cy="4292412"/>
            <a:chOff x="7451471" y="6064989"/>
            <a:chExt cx="4324922" cy="4292412"/>
          </a:xfrm>
        </p:grpSpPr>
        <p:sp>
          <p:nvSpPr>
            <p:cNvPr id="61" name="Freeform 5">
              <a:extLst>
                <a:ext uri="{FF2B5EF4-FFF2-40B4-BE49-F238E27FC236}">
                  <a16:creationId xmlns:a16="http://schemas.microsoft.com/office/drawing/2014/main" id="{8958E916-F0A4-476B-BF89-FFAACBECE388}"/>
                </a:ext>
              </a:extLst>
            </p:cNvPr>
            <p:cNvSpPr>
              <a:spLocks/>
            </p:cNvSpPr>
            <p:nvPr/>
          </p:nvSpPr>
          <p:spPr bwMode="auto">
            <a:xfrm>
              <a:off x="7451471" y="7182657"/>
              <a:ext cx="2114697" cy="3174744"/>
            </a:xfrm>
            <a:custGeom>
              <a:avLst/>
              <a:gdLst>
                <a:gd name="T0" fmla="*/ 165 w 330"/>
                <a:gd name="T1" fmla="*/ 166 h 496"/>
                <a:gd name="T2" fmla="*/ 187 w 330"/>
                <a:gd name="T3" fmla="*/ 83 h 496"/>
                <a:gd name="T4" fmla="*/ 44 w 330"/>
                <a:gd name="T5" fmla="*/ 0 h 496"/>
                <a:gd name="T6" fmla="*/ 0 w 330"/>
                <a:gd name="T7" fmla="*/ 166 h 496"/>
                <a:gd name="T8" fmla="*/ 330 w 330"/>
                <a:gd name="T9" fmla="*/ 496 h 496"/>
                <a:gd name="T10" fmla="*/ 330 w 330"/>
                <a:gd name="T11" fmla="*/ 331 h 496"/>
                <a:gd name="T12" fmla="*/ 165 w 330"/>
                <a:gd name="T13" fmla="*/ 166 h 496"/>
              </a:gdLst>
              <a:ahLst/>
              <a:cxnLst>
                <a:cxn ang="0">
                  <a:pos x="T0" y="T1"/>
                </a:cxn>
                <a:cxn ang="0">
                  <a:pos x="T2" y="T3"/>
                </a:cxn>
                <a:cxn ang="0">
                  <a:pos x="T4" y="T5"/>
                </a:cxn>
                <a:cxn ang="0">
                  <a:pos x="T6" y="T7"/>
                </a:cxn>
                <a:cxn ang="0">
                  <a:pos x="T8" y="T9"/>
                </a:cxn>
                <a:cxn ang="0">
                  <a:pos x="T10" y="T11"/>
                </a:cxn>
                <a:cxn ang="0">
                  <a:pos x="T12" y="T13"/>
                </a:cxn>
              </a:cxnLst>
              <a:rect l="0" t="0" r="r" b="b"/>
              <a:pathLst>
                <a:path w="330" h="496">
                  <a:moveTo>
                    <a:pt x="165" y="166"/>
                  </a:moveTo>
                  <a:cubicBezTo>
                    <a:pt x="165" y="135"/>
                    <a:pt x="173" y="107"/>
                    <a:pt x="187" y="83"/>
                  </a:cubicBezTo>
                  <a:cubicBezTo>
                    <a:pt x="44" y="0"/>
                    <a:pt x="44" y="0"/>
                    <a:pt x="44" y="0"/>
                  </a:cubicBezTo>
                  <a:cubicBezTo>
                    <a:pt x="16" y="49"/>
                    <a:pt x="0" y="105"/>
                    <a:pt x="0" y="166"/>
                  </a:cubicBezTo>
                  <a:cubicBezTo>
                    <a:pt x="0" y="348"/>
                    <a:pt x="148" y="496"/>
                    <a:pt x="330" y="496"/>
                  </a:cubicBezTo>
                  <a:cubicBezTo>
                    <a:pt x="330" y="331"/>
                    <a:pt x="330" y="331"/>
                    <a:pt x="330" y="331"/>
                  </a:cubicBezTo>
                  <a:cubicBezTo>
                    <a:pt x="239" y="331"/>
                    <a:pt x="165" y="257"/>
                    <a:pt x="165" y="166"/>
                  </a:cubicBez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6">
              <a:extLst>
                <a:ext uri="{FF2B5EF4-FFF2-40B4-BE49-F238E27FC236}">
                  <a16:creationId xmlns:a16="http://schemas.microsoft.com/office/drawing/2014/main" id="{3FA3E279-7720-455A-81CE-B4F00DB1DE49}"/>
                </a:ext>
              </a:extLst>
            </p:cNvPr>
            <p:cNvSpPr>
              <a:spLocks/>
            </p:cNvSpPr>
            <p:nvPr/>
          </p:nvSpPr>
          <p:spPr bwMode="auto">
            <a:xfrm>
              <a:off x="9656303" y="7182657"/>
              <a:ext cx="2120090" cy="3174744"/>
            </a:xfrm>
            <a:custGeom>
              <a:avLst/>
              <a:gdLst>
                <a:gd name="T0" fmla="*/ 144 w 331"/>
                <a:gd name="T1" fmla="*/ 83 h 496"/>
                <a:gd name="T2" fmla="*/ 166 w 331"/>
                <a:gd name="T3" fmla="*/ 166 h 496"/>
                <a:gd name="T4" fmla="*/ 0 w 331"/>
                <a:gd name="T5" fmla="*/ 331 h 496"/>
                <a:gd name="T6" fmla="*/ 0 w 331"/>
                <a:gd name="T7" fmla="*/ 496 h 496"/>
                <a:gd name="T8" fmla="*/ 331 w 331"/>
                <a:gd name="T9" fmla="*/ 166 h 496"/>
                <a:gd name="T10" fmla="*/ 287 w 331"/>
                <a:gd name="T11" fmla="*/ 0 h 496"/>
                <a:gd name="T12" fmla="*/ 144 w 331"/>
                <a:gd name="T13" fmla="*/ 83 h 496"/>
              </a:gdLst>
              <a:ahLst/>
              <a:cxnLst>
                <a:cxn ang="0">
                  <a:pos x="T0" y="T1"/>
                </a:cxn>
                <a:cxn ang="0">
                  <a:pos x="T2" y="T3"/>
                </a:cxn>
                <a:cxn ang="0">
                  <a:pos x="T4" y="T5"/>
                </a:cxn>
                <a:cxn ang="0">
                  <a:pos x="T6" y="T7"/>
                </a:cxn>
                <a:cxn ang="0">
                  <a:pos x="T8" y="T9"/>
                </a:cxn>
                <a:cxn ang="0">
                  <a:pos x="T10" y="T11"/>
                </a:cxn>
                <a:cxn ang="0">
                  <a:pos x="T12" y="T13"/>
                </a:cxn>
              </a:cxnLst>
              <a:rect l="0" t="0" r="r" b="b"/>
              <a:pathLst>
                <a:path w="331" h="496">
                  <a:moveTo>
                    <a:pt x="144" y="83"/>
                  </a:moveTo>
                  <a:cubicBezTo>
                    <a:pt x="158" y="107"/>
                    <a:pt x="166" y="135"/>
                    <a:pt x="166" y="166"/>
                  </a:cubicBezTo>
                  <a:cubicBezTo>
                    <a:pt x="166" y="257"/>
                    <a:pt x="92" y="331"/>
                    <a:pt x="0" y="331"/>
                  </a:cubicBezTo>
                  <a:cubicBezTo>
                    <a:pt x="0" y="496"/>
                    <a:pt x="0" y="496"/>
                    <a:pt x="0" y="496"/>
                  </a:cubicBezTo>
                  <a:cubicBezTo>
                    <a:pt x="183" y="496"/>
                    <a:pt x="331" y="348"/>
                    <a:pt x="331" y="166"/>
                  </a:cubicBezTo>
                  <a:cubicBezTo>
                    <a:pt x="331" y="105"/>
                    <a:pt x="315" y="49"/>
                    <a:pt x="287" y="0"/>
                  </a:cubicBezTo>
                  <a:lnTo>
                    <a:pt x="144" y="83"/>
                  </a:ln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4" name="Freeform 7">
              <a:extLst>
                <a:ext uri="{FF2B5EF4-FFF2-40B4-BE49-F238E27FC236}">
                  <a16:creationId xmlns:a16="http://schemas.microsoft.com/office/drawing/2014/main" id="{4A8373E1-7AF6-41AA-A8EB-CC0E25A87A26}"/>
                </a:ext>
              </a:extLst>
            </p:cNvPr>
            <p:cNvSpPr>
              <a:spLocks/>
            </p:cNvSpPr>
            <p:nvPr/>
          </p:nvSpPr>
          <p:spPr bwMode="auto">
            <a:xfrm>
              <a:off x="7779758" y="6064989"/>
              <a:ext cx="3668350" cy="1586022"/>
            </a:xfrm>
            <a:custGeom>
              <a:avLst/>
              <a:gdLst>
                <a:gd name="T0" fmla="*/ 286 w 573"/>
                <a:gd name="T1" fmla="*/ 165 h 248"/>
                <a:gd name="T2" fmla="*/ 430 w 573"/>
                <a:gd name="T3" fmla="*/ 248 h 248"/>
                <a:gd name="T4" fmla="*/ 573 w 573"/>
                <a:gd name="T5" fmla="*/ 165 h 248"/>
                <a:gd name="T6" fmla="*/ 286 w 573"/>
                <a:gd name="T7" fmla="*/ 0 h 248"/>
                <a:gd name="T8" fmla="*/ 0 w 573"/>
                <a:gd name="T9" fmla="*/ 165 h 248"/>
                <a:gd name="T10" fmla="*/ 143 w 573"/>
                <a:gd name="T11" fmla="*/ 248 h 248"/>
                <a:gd name="T12" fmla="*/ 286 w 573"/>
                <a:gd name="T13" fmla="*/ 165 h 248"/>
              </a:gdLst>
              <a:ahLst/>
              <a:cxnLst>
                <a:cxn ang="0">
                  <a:pos x="T0" y="T1"/>
                </a:cxn>
                <a:cxn ang="0">
                  <a:pos x="T2" y="T3"/>
                </a:cxn>
                <a:cxn ang="0">
                  <a:pos x="T4" y="T5"/>
                </a:cxn>
                <a:cxn ang="0">
                  <a:pos x="T6" y="T7"/>
                </a:cxn>
                <a:cxn ang="0">
                  <a:pos x="T8" y="T9"/>
                </a:cxn>
                <a:cxn ang="0">
                  <a:pos x="T10" y="T11"/>
                </a:cxn>
                <a:cxn ang="0">
                  <a:pos x="T12" y="T13"/>
                </a:cxn>
              </a:cxnLst>
              <a:rect l="0" t="0" r="r" b="b"/>
              <a:pathLst>
                <a:path w="573" h="248">
                  <a:moveTo>
                    <a:pt x="286" y="165"/>
                  </a:moveTo>
                  <a:cubicBezTo>
                    <a:pt x="348" y="165"/>
                    <a:pt x="401" y="198"/>
                    <a:pt x="430" y="248"/>
                  </a:cubicBezTo>
                  <a:cubicBezTo>
                    <a:pt x="573" y="165"/>
                    <a:pt x="573" y="165"/>
                    <a:pt x="573" y="165"/>
                  </a:cubicBezTo>
                  <a:cubicBezTo>
                    <a:pt x="515" y="67"/>
                    <a:pt x="409" y="0"/>
                    <a:pt x="286" y="0"/>
                  </a:cubicBezTo>
                  <a:cubicBezTo>
                    <a:pt x="164" y="0"/>
                    <a:pt x="57" y="67"/>
                    <a:pt x="0" y="165"/>
                  </a:cubicBezTo>
                  <a:cubicBezTo>
                    <a:pt x="143" y="248"/>
                    <a:pt x="143" y="248"/>
                    <a:pt x="143" y="248"/>
                  </a:cubicBezTo>
                  <a:cubicBezTo>
                    <a:pt x="171" y="198"/>
                    <a:pt x="225" y="165"/>
                    <a:pt x="286" y="165"/>
                  </a:cubicBez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a:extLst>
              <a:ext uri="{FF2B5EF4-FFF2-40B4-BE49-F238E27FC236}">
                <a16:creationId xmlns:a16="http://schemas.microsoft.com/office/drawing/2014/main" id="{34262F06-2160-47A5-896D-445702066946}"/>
              </a:ext>
            </a:extLst>
          </p:cNvPr>
          <p:cNvGrpSpPr/>
          <p:nvPr/>
        </p:nvGrpSpPr>
        <p:grpSpPr>
          <a:xfrm rot="19957037">
            <a:off x="10825741" y="2531620"/>
            <a:ext cx="335420" cy="334063"/>
            <a:chOff x="11181976" y="2925955"/>
            <a:chExt cx="335420" cy="334063"/>
          </a:xfrm>
        </p:grpSpPr>
        <p:sp>
          <p:nvSpPr>
            <p:cNvPr id="4" name="Oval 3">
              <a:extLst>
                <a:ext uri="{FF2B5EF4-FFF2-40B4-BE49-F238E27FC236}">
                  <a16:creationId xmlns:a16="http://schemas.microsoft.com/office/drawing/2014/main" id="{8A2898D3-D143-45BC-8911-CFCA84F2749B}"/>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3" name="Freeform 9">
              <a:extLst>
                <a:ext uri="{FF2B5EF4-FFF2-40B4-BE49-F238E27FC236}">
                  <a16:creationId xmlns:a16="http://schemas.microsoft.com/office/drawing/2014/main" id="{7FB5EA02-0569-4B17-A102-63C420934535}"/>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67" name="Group 66">
            <a:extLst>
              <a:ext uri="{FF2B5EF4-FFF2-40B4-BE49-F238E27FC236}">
                <a16:creationId xmlns:a16="http://schemas.microsoft.com/office/drawing/2014/main" id="{294E6E6F-8115-4BAA-A37D-2342C7797B52}"/>
              </a:ext>
            </a:extLst>
          </p:cNvPr>
          <p:cNvGrpSpPr/>
          <p:nvPr/>
        </p:nvGrpSpPr>
        <p:grpSpPr>
          <a:xfrm rot="5400000">
            <a:off x="9393182" y="4981451"/>
            <a:ext cx="335420" cy="334063"/>
            <a:chOff x="11181976" y="2925955"/>
            <a:chExt cx="335420" cy="334063"/>
          </a:xfrm>
        </p:grpSpPr>
        <p:sp>
          <p:nvSpPr>
            <p:cNvPr id="68" name="Oval 67">
              <a:extLst>
                <a:ext uri="{FF2B5EF4-FFF2-40B4-BE49-F238E27FC236}">
                  <a16:creationId xmlns:a16="http://schemas.microsoft.com/office/drawing/2014/main" id="{FDF78BC7-6AF6-4C1A-B07C-3D7A13CE3BE1}"/>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Freeform 9">
              <a:extLst>
                <a:ext uri="{FF2B5EF4-FFF2-40B4-BE49-F238E27FC236}">
                  <a16:creationId xmlns:a16="http://schemas.microsoft.com/office/drawing/2014/main" id="{ED526EE6-2DB8-49F8-9AC0-FCF85E6048A1}"/>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a:extLst>
              <a:ext uri="{FF2B5EF4-FFF2-40B4-BE49-F238E27FC236}">
                <a16:creationId xmlns:a16="http://schemas.microsoft.com/office/drawing/2014/main" id="{9E331BFB-6D6B-4A72-8340-B9B745B6DEE9}"/>
              </a:ext>
            </a:extLst>
          </p:cNvPr>
          <p:cNvGrpSpPr/>
          <p:nvPr/>
        </p:nvGrpSpPr>
        <p:grpSpPr>
          <a:xfrm rot="12412206">
            <a:off x="8008882" y="2576071"/>
            <a:ext cx="335420" cy="334063"/>
            <a:chOff x="11181976" y="2925955"/>
            <a:chExt cx="335420" cy="334063"/>
          </a:xfrm>
        </p:grpSpPr>
        <p:sp>
          <p:nvSpPr>
            <p:cNvPr id="71" name="Oval 70">
              <a:extLst>
                <a:ext uri="{FF2B5EF4-FFF2-40B4-BE49-F238E27FC236}">
                  <a16:creationId xmlns:a16="http://schemas.microsoft.com/office/drawing/2014/main" id="{F4BFE7F4-B69B-4AE7-860E-CA9120103C3A}"/>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2" name="Freeform 9">
              <a:extLst>
                <a:ext uri="{FF2B5EF4-FFF2-40B4-BE49-F238E27FC236}">
                  <a16:creationId xmlns:a16="http://schemas.microsoft.com/office/drawing/2014/main" id="{C37AE835-8F65-404B-BD7F-FEAB6D178740}"/>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911A84D5-D13C-4E37-8C45-0A2C78B54FF8}"/>
              </a:ext>
            </a:extLst>
          </p:cNvPr>
          <p:cNvGrpSpPr/>
          <p:nvPr/>
        </p:nvGrpSpPr>
        <p:grpSpPr>
          <a:xfrm>
            <a:off x="9266511" y="2218362"/>
            <a:ext cx="582827" cy="582825"/>
            <a:chOff x="9322520" y="8310813"/>
            <a:chExt cx="582827" cy="582825"/>
          </a:xfrm>
        </p:grpSpPr>
        <p:sp>
          <p:nvSpPr>
            <p:cNvPr id="100" name="Oval 99">
              <a:extLst>
                <a:ext uri="{FF2B5EF4-FFF2-40B4-BE49-F238E27FC236}">
                  <a16:creationId xmlns:a16="http://schemas.microsoft.com/office/drawing/2014/main" id="{DC845E3A-D25F-470B-A7AB-7A6D6BA35B22}"/>
                </a:ext>
              </a:extLst>
            </p:cNvPr>
            <p:cNvSpPr/>
            <p:nvPr/>
          </p:nvSpPr>
          <p:spPr>
            <a:xfrm>
              <a:off x="9322520" y="8310813"/>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101" name="send" title="Icon of a paper airplane">
              <a:extLst>
                <a:ext uri="{FF2B5EF4-FFF2-40B4-BE49-F238E27FC236}">
                  <a16:creationId xmlns:a16="http://schemas.microsoft.com/office/drawing/2014/main" id="{6D602A2F-7B58-42B6-A515-9D7452B0B02F}"/>
                </a:ext>
              </a:extLst>
            </p:cNvPr>
            <p:cNvSpPr>
              <a:spLocks noChangeAspect="1" noEditPoints="1"/>
            </p:cNvSpPr>
            <p:nvPr/>
          </p:nvSpPr>
          <p:spPr bwMode="auto">
            <a:xfrm rot="19573410">
              <a:off x="9427004" y="8477057"/>
              <a:ext cx="373858" cy="250336"/>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grpSp>
      <p:sp>
        <p:nvSpPr>
          <p:cNvPr id="75" name="Oval 74">
            <a:extLst>
              <a:ext uri="{FF2B5EF4-FFF2-40B4-BE49-F238E27FC236}">
                <a16:creationId xmlns:a16="http://schemas.microsoft.com/office/drawing/2014/main" id="{E1AC9BB9-EEDE-4DA1-B1AE-61F87D31B4BF}"/>
              </a:ext>
            </a:extLst>
          </p:cNvPr>
          <p:cNvSpPr/>
          <p:nvPr/>
        </p:nvSpPr>
        <p:spPr>
          <a:xfrm>
            <a:off x="10170185" y="3664284"/>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85" name="Oval 84">
            <a:extLst>
              <a:ext uri="{FF2B5EF4-FFF2-40B4-BE49-F238E27FC236}">
                <a16:creationId xmlns:a16="http://schemas.microsoft.com/office/drawing/2014/main" id="{D33E0761-F102-47D8-8E08-F5D0927A9A56}"/>
              </a:ext>
            </a:extLst>
          </p:cNvPr>
          <p:cNvSpPr/>
          <p:nvPr/>
        </p:nvSpPr>
        <p:spPr>
          <a:xfrm>
            <a:off x="8352164" y="3664284"/>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87" name="Chart_E999" title="Icon of a line graph with an arrow at the end pointing up">
            <a:extLst>
              <a:ext uri="{FF2B5EF4-FFF2-40B4-BE49-F238E27FC236}">
                <a16:creationId xmlns:a16="http://schemas.microsoft.com/office/drawing/2014/main" id="{AD2CB0F0-7CB4-44A3-9CD8-37CFF6BFE636}"/>
              </a:ext>
            </a:extLst>
          </p:cNvPr>
          <p:cNvSpPr>
            <a:spLocks noChangeAspect="1" noEditPoints="1"/>
          </p:cNvSpPr>
          <p:nvPr/>
        </p:nvSpPr>
        <p:spPr bwMode="auto">
          <a:xfrm>
            <a:off x="10311957" y="3805949"/>
            <a:ext cx="299283" cy="299495"/>
          </a:xfrm>
          <a:custGeom>
            <a:avLst/>
            <a:gdLst>
              <a:gd name="T0" fmla="*/ 0 w 4245"/>
              <a:gd name="T1" fmla="*/ 0 h 4248"/>
              <a:gd name="T2" fmla="*/ 0 w 4245"/>
              <a:gd name="T3" fmla="*/ 4248 h 4248"/>
              <a:gd name="T4" fmla="*/ 4245 w 4245"/>
              <a:gd name="T5" fmla="*/ 4248 h 4248"/>
              <a:gd name="T6" fmla="*/ 4088 w 4245"/>
              <a:gd name="T7" fmla="*/ 1101 h 4248"/>
              <a:gd name="T8" fmla="*/ 2515 w 4245"/>
              <a:gd name="T9" fmla="*/ 2675 h 4248"/>
              <a:gd name="T10" fmla="*/ 1886 w 4245"/>
              <a:gd name="T11" fmla="*/ 2045 h 4248"/>
              <a:gd name="T12" fmla="*/ 0 w 4245"/>
              <a:gd name="T13" fmla="*/ 3933 h 4248"/>
              <a:gd name="T14" fmla="*/ 4088 w 4245"/>
              <a:gd name="T15" fmla="*/ 2203 h 4248"/>
              <a:gd name="T16" fmla="*/ 4088 w 4245"/>
              <a:gd name="T17" fmla="*/ 1101 h 4248"/>
              <a:gd name="T18" fmla="*/ 2987 w 4245"/>
              <a:gd name="T19" fmla="*/ 1101 h 4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5" h="4248">
                <a:moveTo>
                  <a:pt x="0" y="0"/>
                </a:moveTo>
                <a:lnTo>
                  <a:pt x="0" y="4248"/>
                </a:lnTo>
                <a:lnTo>
                  <a:pt x="4245" y="4248"/>
                </a:lnTo>
                <a:moveTo>
                  <a:pt x="4088" y="1101"/>
                </a:moveTo>
                <a:lnTo>
                  <a:pt x="2515" y="2675"/>
                </a:lnTo>
                <a:lnTo>
                  <a:pt x="1886" y="2045"/>
                </a:lnTo>
                <a:lnTo>
                  <a:pt x="0" y="3933"/>
                </a:lnTo>
                <a:moveTo>
                  <a:pt x="4088" y="2203"/>
                </a:moveTo>
                <a:lnTo>
                  <a:pt x="4088" y="1101"/>
                </a:lnTo>
                <a:lnTo>
                  <a:pt x="2987" y="1101"/>
                </a:lnTo>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106" name="Financial_E7BB" title="Icon of a chart made of vertical lines with a line tracing the top of each, turning into an arrow pointing up">
            <a:extLst>
              <a:ext uri="{FF2B5EF4-FFF2-40B4-BE49-F238E27FC236}">
                <a16:creationId xmlns:a16="http://schemas.microsoft.com/office/drawing/2014/main" id="{AC7B08C0-309B-4E31-9522-AAE3B57E7109}"/>
              </a:ext>
            </a:extLst>
          </p:cNvPr>
          <p:cNvSpPr>
            <a:spLocks noChangeAspect="1" noEditPoints="1"/>
          </p:cNvSpPr>
          <p:nvPr/>
        </p:nvSpPr>
        <p:spPr bwMode="auto">
          <a:xfrm>
            <a:off x="8470755" y="3801534"/>
            <a:ext cx="345644" cy="308325"/>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flat">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112" name="TextBox 111">
            <a:extLst>
              <a:ext uri="{FF2B5EF4-FFF2-40B4-BE49-F238E27FC236}">
                <a16:creationId xmlns:a16="http://schemas.microsoft.com/office/drawing/2014/main" id="{B5404789-7E08-4B5D-9800-A1057A86C8F6}"/>
              </a:ext>
            </a:extLst>
          </p:cNvPr>
          <p:cNvSpPr txBox="1"/>
          <p:nvPr/>
        </p:nvSpPr>
        <p:spPr>
          <a:xfrm>
            <a:off x="8345456" y="2059180"/>
            <a:ext cx="2606994" cy="1985742"/>
          </a:xfrm>
          <a:prstGeom prst="rect">
            <a:avLst/>
          </a:prstGeom>
          <a:noFill/>
        </p:spPr>
        <p:txBody>
          <a:bodyPr spcFirstLastPara="1" wrap="none" lIns="44813" tIns="44813" rIns="44813" bIns="44813" numCol="1" rtlCol="0">
            <a:prstTxWarp prst="textArchUp">
              <a:avLst/>
            </a:prstTxWarp>
            <a:spAutoFit/>
          </a:bodyPr>
          <a:lstStyle/>
          <a:p>
            <a:pPr algn="ctr" defTabSz="914180"/>
            <a:r>
              <a:rPr lang="en-US" sz="1961" spc="-29">
                <a:solidFill>
                  <a:schemeClr val="bg1"/>
                </a:solidFill>
              </a:rPr>
              <a:t>Faster</a:t>
            </a:r>
            <a:br>
              <a:rPr lang="en-US" sz="1961" spc="-29">
                <a:solidFill>
                  <a:schemeClr val="bg1"/>
                </a:solidFill>
              </a:rPr>
            </a:br>
            <a:r>
              <a:rPr lang="en-US" sz="1961" spc="-29">
                <a:solidFill>
                  <a:schemeClr val="bg1"/>
                </a:solidFill>
              </a:rPr>
              <a:t>Deployment</a:t>
            </a:r>
          </a:p>
        </p:txBody>
      </p:sp>
      <p:sp>
        <p:nvSpPr>
          <p:cNvPr id="113" name="TextBox 112">
            <a:extLst>
              <a:ext uri="{FF2B5EF4-FFF2-40B4-BE49-F238E27FC236}">
                <a16:creationId xmlns:a16="http://schemas.microsoft.com/office/drawing/2014/main" id="{889D21FB-8BCC-4741-9AFF-52D79A343816}"/>
              </a:ext>
            </a:extLst>
          </p:cNvPr>
          <p:cNvSpPr txBox="1"/>
          <p:nvPr/>
        </p:nvSpPr>
        <p:spPr>
          <a:xfrm rot="17965387">
            <a:off x="9655487" y="3644715"/>
            <a:ext cx="1856586" cy="754488"/>
          </a:xfrm>
          <a:prstGeom prst="rect">
            <a:avLst/>
          </a:prstGeom>
          <a:noFill/>
        </p:spPr>
        <p:txBody>
          <a:bodyPr spcFirstLastPara="1" wrap="none" lIns="44813" tIns="44813" rIns="44813" bIns="44813" numCol="1" rtlCol="0">
            <a:prstTxWarp prst="textArchDown">
              <a:avLst/>
            </a:prstTxWarp>
            <a:spAutoFit/>
          </a:bodyPr>
          <a:lstStyle/>
          <a:p>
            <a:pPr algn="ctr" defTabSz="914180"/>
            <a:r>
              <a:rPr lang="en-US" sz="1961" spc="-29">
                <a:solidFill>
                  <a:schemeClr val="bg1"/>
                </a:solidFill>
              </a:rPr>
              <a:t>Higher</a:t>
            </a:r>
            <a:br>
              <a:rPr lang="en-US" sz="1961" spc="-29">
                <a:solidFill>
                  <a:schemeClr val="bg1"/>
                </a:solidFill>
              </a:rPr>
            </a:br>
            <a:r>
              <a:rPr lang="en-US" sz="1961" spc="-29">
                <a:solidFill>
                  <a:schemeClr val="bg1"/>
                </a:solidFill>
              </a:rPr>
              <a:t>Adoption</a:t>
            </a:r>
          </a:p>
        </p:txBody>
      </p:sp>
      <p:sp>
        <p:nvSpPr>
          <p:cNvPr id="114" name="TextBox 113">
            <a:extLst>
              <a:ext uri="{FF2B5EF4-FFF2-40B4-BE49-F238E27FC236}">
                <a16:creationId xmlns:a16="http://schemas.microsoft.com/office/drawing/2014/main" id="{D185724B-90BE-4AEA-8B66-35F1D501CF07}"/>
              </a:ext>
            </a:extLst>
          </p:cNvPr>
          <p:cNvSpPr txBox="1"/>
          <p:nvPr/>
        </p:nvSpPr>
        <p:spPr>
          <a:xfrm rot="3474637">
            <a:off x="7739383" y="3674293"/>
            <a:ext cx="1701916" cy="829667"/>
          </a:xfrm>
          <a:prstGeom prst="rect">
            <a:avLst/>
          </a:prstGeom>
          <a:noFill/>
        </p:spPr>
        <p:txBody>
          <a:bodyPr spcFirstLastPara="1" wrap="none" lIns="44813" tIns="44813" rIns="44813" bIns="44813" numCol="1" rtlCol="0">
            <a:prstTxWarp prst="textArchDown">
              <a:avLst>
                <a:gd name="adj" fmla="val 473164"/>
              </a:avLst>
            </a:prstTxWarp>
            <a:spAutoFit/>
          </a:bodyPr>
          <a:lstStyle/>
          <a:p>
            <a:pPr algn="ctr" defTabSz="914180"/>
            <a:r>
              <a:rPr lang="en-US" sz="1961" spc="-29">
                <a:solidFill>
                  <a:schemeClr val="bg1"/>
                </a:solidFill>
              </a:rPr>
              <a:t>Maximized </a:t>
            </a:r>
            <a:br>
              <a:rPr lang="en-US" sz="1961" spc="-29">
                <a:solidFill>
                  <a:schemeClr val="bg1"/>
                </a:solidFill>
              </a:rPr>
            </a:br>
            <a:r>
              <a:rPr lang="en-US" sz="1961" spc="-29">
                <a:solidFill>
                  <a:schemeClr val="bg1"/>
                </a:solidFill>
              </a:rPr>
              <a:t>ROI</a:t>
            </a:r>
          </a:p>
        </p:txBody>
      </p:sp>
      <p:grpSp>
        <p:nvGrpSpPr>
          <p:cNvPr id="17" name="Group 16">
            <a:extLst>
              <a:ext uri="{FF2B5EF4-FFF2-40B4-BE49-F238E27FC236}">
                <a16:creationId xmlns:a16="http://schemas.microsoft.com/office/drawing/2014/main" id="{7CA9523E-2DB7-484E-8650-7348B904C503}"/>
              </a:ext>
            </a:extLst>
          </p:cNvPr>
          <p:cNvGrpSpPr/>
          <p:nvPr/>
        </p:nvGrpSpPr>
        <p:grpSpPr>
          <a:xfrm>
            <a:off x="559695" y="1796416"/>
            <a:ext cx="537684" cy="373606"/>
            <a:chOff x="-2966560" y="2206485"/>
            <a:chExt cx="1426628" cy="991288"/>
          </a:xfrm>
        </p:grpSpPr>
        <p:grpSp>
          <p:nvGrpSpPr>
            <p:cNvPr id="128" name="Group 127">
              <a:extLst>
                <a:ext uri="{FF2B5EF4-FFF2-40B4-BE49-F238E27FC236}">
                  <a16:creationId xmlns:a16="http://schemas.microsoft.com/office/drawing/2014/main" id="{6291253E-F40A-4B02-B9B4-B632A94B9CD6}"/>
                </a:ext>
              </a:extLst>
            </p:cNvPr>
            <p:cNvGrpSpPr/>
            <p:nvPr/>
          </p:nvGrpSpPr>
          <p:grpSpPr>
            <a:xfrm>
              <a:off x="-2966560" y="2538064"/>
              <a:ext cx="637277" cy="659709"/>
              <a:chOff x="5769769" y="3088481"/>
              <a:chExt cx="647700" cy="674370"/>
            </a:xfrm>
          </p:grpSpPr>
          <p:sp>
            <p:nvSpPr>
              <p:cNvPr id="129" name="Freeform: Shape 128">
                <a:extLst>
                  <a:ext uri="{FF2B5EF4-FFF2-40B4-BE49-F238E27FC236}">
                    <a16:creationId xmlns:a16="http://schemas.microsoft.com/office/drawing/2014/main" id="{F9EC5390-57A9-4D1F-8F14-754886EBDA43}"/>
                  </a:ext>
                </a:extLst>
              </p:cNvPr>
              <p:cNvSpPr/>
              <p:nvPr/>
            </p:nvSpPr>
            <p:spPr>
              <a:xfrm>
                <a:off x="5938361" y="3088481"/>
                <a:ext cx="314325" cy="314325"/>
              </a:xfrm>
              <a:custGeom>
                <a:avLst/>
                <a:gdLst>
                  <a:gd name="connsiteX0" fmla="*/ 308134 w 314325"/>
                  <a:gd name="connsiteY0" fmla="*/ 157639 h 314325"/>
                  <a:gd name="connsiteX1" fmla="*/ 157639 w 314325"/>
                  <a:gd name="connsiteY1" fmla="*/ 308134 h 314325"/>
                  <a:gd name="connsiteX2" fmla="*/ 7144 w 314325"/>
                  <a:gd name="connsiteY2" fmla="*/ 157639 h 314325"/>
                  <a:gd name="connsiteX3" fmla="*/ 157639 w 314325"/>
                  <a:gd name="connsiteY3" fmla="*/ 7144 h 314325"/>
                  <a:gd name="connsiteX4" fmla="*/ 308134 w 314325"/>
                  <a:gd name="connsiteY4" fmla="*/ 157639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314325">
                    <a:moveTo>
                      <a:pt x="308134" y="157639"/>
                    </a:moveTo>
                    <a:cubicBezTo>
                      <a:pt x="308134" y="240755"/>
                      <a:pt x="240755" y="308134"/>
                      <a:pt x="157639" y="308134"/>
                    </a:cubicBezTo>
                    <a:cubicBezTo>
                      <a:pt x="74523" y="308134"/>
                      <a:pt x="7144" y="240755"/>
                      <a:pt x="7144" y="157639"/>
                    </a:cubicBezTo>
                    <a:cubicBezTo>
                      <a:pt x="7144" y="74523"/>
                      <a:pt x="74523" y="7144"/>
                      <a:pt x="157639" y="7144"/>
                    </a:cubicBezTo>
                    <a:cubicBezTo>
                      <a:pt x="240755" y="7144"/>
                      <a:pt x="308134" y="74523"/>
                      <a:pt x="308134" y="157639"/>
                    </a:cubicBezTo>
                    <a:close/>
                  </a:path>
                </a:pathLst>
              </a:custGeom>
              <a:solidFill>
                <a:schemeClr val="bg1"/>
              </a:solid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7F240053-51A9-4B5D-B7E4-BEDDDA226B26}"/>
                  </a:ext>
                </a:extLst>
              </p:cNvPr>
              <p:cNvSpPr/>
              <p:nvPr/>
            </p:nvSpPr>
            <p:spPr>
              <a:xfrm>
                <a:off x="5769769" y="3410426"/>
                <a:ext cx="647700" cy="352425"/>
              </a:xfrm>
              <a:custGeom>
                <a:avLst/>
                <a:gdLst>
                  <a:gd name="connsiteX0" fmla="*/ 436721 w 647700"/>
                  <a:gd name="connsiteY0" fmla="*/ 7144 h 352425"/>
                  <a:gd name="connsiteX1" fmla="*/ 215741 w 647700"/>
                  <a:gd name="connsiteY1" fmla="*/ 7144 h 352425"/>
                  <a:gd name="connsiteX2" fmla="*/ 7144 w 647700"/>
                  <a:gd name="connsiteY2" fmla="*/ 215741 h 352425"/>
                  <a:gd name="connsiteX3" fmla="*/ 7144 w 647700"/>
                  <a:gd name="connsiteY3" fmla="*/ 351949 h 352425"/>
                  <a:gd name="connsiteX4" fmla="*/ 644366 w 647700"/>
                  <a:gd name="connsiteY4" fmla="*/ 351949 h 352425"/>
                  <a:gd name="connsiteX5" fmla="*/ 644366 w 647700"/>
                  <a:gd name="connsiteY5" fmla="*/ 214789 h 352425"/>
                  <a:gd name="connsiteX6" fmla="*/ 436721 w 647700"/>
                  <a:gd name="connsiteY6" fmla="*/ 7144 h 352425"/>
                  <a:gd name="connsiteX7" fmla="*/ 326231 w 647700"/>
                  <a:gd name="connsiteY7" fmla="*/ 290989 h 352425"/>
                  <a:gd name="connsiteX8" fmla="*/ 302419 w 647700"/>
                  <a:gd name="connsiteY8" fmla="*/ 208121 h 352425"/>
                  <a:gd name="connsiteX9" fmla="*/ 310991 w 647700"/>
                  <a:gd name="connsiteY9" fmla="*/ 77629 h 352425"/>
                  <a:gd name="connsiteX10" fmla="*/ 341471 w 647700"/>
                  <a:gd name="connsiteY10" fmla="*/ 77629 h 352425"/>
                  <a:gd name="connsiteX11" fmla="*/ 350044 w 647700"/>
                  <a:gd name="connsiteY11" fmla="*/ 208121 h 352425"/>
                  <a:gd name="connsiteX12" fmla="*/ 326231 w 647700"/>
                  <a:gd name="connsiteY12" fmla="*/ 290989 h 352425"/>
                  <a:gd name="connsiteX13" fmla="*/ 341471 w 647700"/>
                  <a:gd name="connsiteY13" fmla="*/ 72866 h 352425"/>
                  <a:gd name="connsiteX14" fmla="*/ 341471 w 647700"/>
                  <a:gd name="connsiteY14" fmla="*/ 72866 h 352425"/>
                  <a:gd name="connsiteX15" fmla="*/ 311944 w 647700"/>
                  <a:gd name="connsiteY15" fmla="*/ 72866 h 352425"/>
                  <a:gd name="connsiteX16" fmla="*/ 290989 w 647700"/>
                  <a:gd name="connsiteY16" fmla="*/ 36671 h 352425"/>
                  <a:gd name="connsiteX17" fmla="*/ 363379 w 647700"/>
                  <a:gd name="connsiteY17" fmla="*/ 36671 h 352425"/>
                  <a:gd name="connsiteX18" fmla="*/ 341471 w 647700"/>
                  <a:gd name="connsiteY18" fmla="*/ 7286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7700" h="352425">
                    <a:moveTo>
                      <a:pt x="436721" y="7144"/>
                    </a:moveTo>
                    <a:lnTo>
                      <a:pt x="215741" y="7144"/>
                    </a:lnTo>
                    <a:cubicBezTo>
                      <a:pt x="101441" y="7144"/>
                      <a:pt x="7144" y="100489"/>
                      <a:pt x="7144" y="215741"/>
                    </a:cubicBezTo>
                    <a:lnTo>
                      <a:pt x="7144" y="351949"/>
                    </a:lnTo>
                    <a:lnTo>
                      <a:pt x="644366" y="351949"/>
                    </a:lnTo>
                    <a:lnTo>
                      <a:pt x="644366" y="214789"/>
                    </a:lnTo>
                    <a:cubicBezTo>
                      <a:pt x="645319" y="100489"/>
                      <a:pt x="551021" y="7144"/>
                      <a:pt x="436721" y="7144"/>
                    </a:cubicBezTo>
                    <a:close/>
                    <a:moveTo>
                      <a:pt x="326231" y="290989"/>
                    </a:moveTo>
                    <a:lnTo>
                      <a:pt x="302419" y="208121"/>
                    </a:lnTo>
                    <a:lnTo>
                      <a:pt x="310991" y="77629"/>
                    </a:lnTo>
                    <a:lnTo>
                      <a:pt x="341471" y="77629"/>
                    </a:lnTo>
                    <a:lnTo>
                      <a:pt x="350044" y="208121"/>
                    </a:lnTo>
                    <a:lnTo>
                      <a:pt x="326231" y="290989"/>
                    </a:lnTo>
                    <a:close/>
                    <a:moveTo>
                      <a:pt x="341471" y="72866"/>
                    </a:moveTo>
                    <a:lnTo>
                      <a:pt x="341471" y="72866"/>
                    </a:lnTo>
                    <a:lnTo>
                      <a:pt x="311944" y="72866"/>
                    </a:lnTo>
                    <a:lnTo>
                      <a:pt x="290989" y="36671"/>
                    </a:lnTo>
                    <a:lnTo>
                      <a:pt x="363379" y="36671"/>
                    </a:lnTo>
                    <a:lnTo>
                      <a:pt x="341471" y="72866"/>
                    </a:lnTo>
                    <a:close/>
                  </a:path>
                </a:pathLst>
              </a:custGeom>
              <a:solidFill>
                <a:srgbClr val="00E7CF"/>
              </a:solidFill>
              <a:ln w="9525" cap="flat">
                <a:noFill/>
                <a:prstDash val="solid"/>
                <a:miter/>
              </a:ln>
            </p:spPr>
            <p:txBody>
              <a:bodyPr rtlCol="0" anchor="ctr"/>
              <a:lstStyle/>
              <a:p>
                <a:endParaRPr lang="en-IN"/>
              </a:p>
            </p:txBody>
          </p:sp>
        </p:grpSp>
        <p:sp>
          <p:nvSpPr>
            <p:cNvPr id="137" name="Freeform: Shape 136">
              <a:extLst>
                <a:ext uri="{FF2B5EF4-FFF2-40B4-BE49-F238E27FC236}">
                  <a16:creationId xmlns:a16="http://schemas.microsoft.com/office/drawing/2014/main" id="{83B5B691-A172-46FF-B04B-08C63F01AC35}"/>
                </a:ext>
              </a:extLst>
            </p:cNvPr>
            <p:cNvSpPr/>
            <p:nvPr/>
          </p:nvSpPr>
          <p:spPr bwMode="auto">
            <a:xfrm>
              <a:off x="-2675312" y="2206485"/>
              <a:ext cx="1135380" cy="811499"/>
            </a:xfrm>
            <a:custGeom>
              <a:avLst/>
              <a:gdLst>
                <a:gd name="connsiteX0" fmla="*/ 0 w 1135380"/>
                <a:gd name="connsiteY0" fmla="*/ 0 h 811499"/>
                <a:gd name="connsiteX1" fmla="*/ 1135380 w 1135380"/>
                <a:gd name="connsiteY1" fmla="*/ 0 h 811499"/>
                <a:gd name="connsiteX2" fmla="*/ 1135380 w 1135380"/>
                <a:gd name="connsiteY2" fmla="*/ 811499 h 811499"/>
                <a:gd name="connsiteX3" fmla="*/ 407670 w 1135380"/>
                <a:gd name="connsiteY3" fmla="*/ 811499 h 811499"/>
                <a:gd name="connsiteX4" fmla="*/ 407670 w 1135380"/>
                <a:gd name="connsiteY4" fmla="*/ 751976 h 811499"/>
                <a:gd name="connsiteX5" fmla="*/ 1075857 w 1135380"/>
                <a:gd name="connsiteY5" fmla="*/ 751976 h 811499"/>
                <a:gd name="connsiteX6" fmla="*/ 1075857 w 1135380"/>
                <a:gd name="connsiteY6" fmla="*/ 59523 h 811499"/>
                <a:gd name="connsiteX7" fmla="*/ 59523 w 1135380"/>
                <a:gd name="connsiteY7" fmla="*/ 59523 h 811499"/>
                <a:gd name="connsiteX8" fmla="*/ 59523 w 1135380"/>
                <a:gd name="connsiteY8" fmla="*/ 278741 h 811499"/>
                <a:gd name="connsiteX9" fmla="*/ 0 w 1135380"/>
                <a:gd name="connsiteY9" fmla="*/ 278741 h 81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380" h="811499">
                  <a:moveTo>
                    <a:pt x="0" y="0"/>
                  </a:moveTo>
                  <a:lnTo>
                    <a:pt x="1135380" y="0"/>
                  </a:lnTo>
                  <a:lnTo>
                    <a:pt x="1135380" y="811499"/>
                  </a:lnTo>
                  <a:lnTo>
                    <a:pt x="407670" y="811499"/>
                  </a:lnTo>
                  <a:lnTo>
                    <a:pt x="407670" y="751976"/>
                  </a:lnTo>
                  <a:lnTo>
                    <a:pt x="1075857" y="751976"/>
                  </a:lnTo>
                  <a:lnTo>
                    <a:pt x="1075857" y="59523"/>
                  </a:lnTo>
                  <a:lnTo>
                    <a:pt x="59523" y="59523"/>
                  </a:lnTo>
                  <a:lnTo>
                    <a:pt x="59523" y="278741"/>
                  </a:lnTo>
                  <a:lnTo>
                    <a:pt x="0" y="278741"/>
                  </a:lnTo>
                  <a:close/>
                </a:path>
              </a:pathLst>
            </a:custGeom>
            <a:solidFill>
              <a:schemeClr val="bg1"/>
            </a:solidFill>
            <a:ln w="9525" cap="flat">
              <a:noFill/>
              <a:prstDash val="solid"/>
              <a:miter/>
            </a:ln>
          </p:spPr>
          <p:txBody>
            <a:bodyPr rtlCol="0" anchor="ctr"/>
            <a:lstStyle/>
            <a:p>
              <a:endParaRPr lang="en-US" err="1">
                <a:solidFill>
                  <a:schemeClr val="tx1"/>
                </a:solidFill>
              </a:endParaRPr>
            </a:p>
          </p:txBody>
        </p:sp>
        <p:grpSp>
          <p:nvGrpSpPr>
            <p:cNvPr id="16" name="Group 15">
              <a:extLst>
                <a:ext uri="{FF2B5EF4-FFF2-40B4-BE49-F238E27FC236}">
                  <a16:creationId xmlns:a16="http://schemas.microsoft.com/office/drawing/2014/main" id="{4BF9EC1F-B8E5-4D6B-B19D-561669EB04D7}"/>
                </a:ext>
              </a:extLst>
            </p:cNvPr>
            <p:cNvGrpSpPr/>
            <p:nvPr/>
          </p:nvGrpSpPr>
          <p:grpSpPr>
            <a:xfrm>
              <a:off x="-2419350" y="2412839"/>
              <a:ext cx="717479" cy="336075"/>
              <a:chOff x="-2419350" y="2412839"/>
              <a:chExt cx="717479" cy="336075"/>
            </a:xfrm>
          </p:grpSpPr>
          <p:sp>
            <p:nvSpPr>
              <p:cNvPr id="10" name="Freeform: Shape 9">
                <a:extLst>
                  <a:ext uri="{FF2B5EF4-FFF2-40B4-BE49-F238E27FC236}">
                    <a16:creationId xmlns:a16="http://schemas.microsoft.com/office/drawing/2014/main" id="{54CD0802-B932-40FF-9D58-0058712AAD31}"/>
                  </a:ext>
                </a:extLst>
              </p:cNvPr>
              <p:cNvSpPr/>
              <p:nvPr/>
            </p:nvSpPr>
            <p:spPr bwMode="auto">
              <a:xfrm>
                <a:off x="-2419350" y="2465069"/>
                <a:ext cx="681990" cy="283845"/>
              </a:xfrm>
              <a:custGeom>
                <a:avLst/>
                <a:gdLst>
                  <a:gd name="connsiteX0" fmla="*/ 0 w 681990"/>
                  <a:gd name="connsiteY0" fmla="*/ 243840 h 304800"/>
                  <a:gd name="connsiteX1" fmla="*/ 266700 w 681990"/>
                  <a:gd name="connsiteY1" fmla="*/ 45720 h 304800"/>
                  <a:gd name="connsiteX2" fmla="*/ 358140 w 681990"/>
                  <a:gd name="connsiteY2" fmla="*/ 201930 h 304800"/>
                  <a:gd name="connsiteX3" fmla="*/ 647700 w 681990"/>
                  <a:gd name="connsiteY3" fmla="*/ 0 h 304800"/>
                  <a:gd name="connsiteX4" fmla="*/ 681990 w 681990"/>
                  <a:gd name="connsiteY4" fmla="*/ 38100 h 304800"/>
                  <a:gd name="connsiteX5" fmla="*/ 346710 w 681990"/>
                  <a:gd name="connsiteY5" fmla="*/ 262890 h 304800"/>
                  <a:gd name="connsiteX6" fmla="*/ 251460 w 681990"/>
                  <a:gd name="connsiteY6" fmla="*/ 106680 h 304800"/>
                  <a:gd name="connsiteX7" fmla="*/ 26670 w 681990"/>
                  <a:gd name="connsiteY7" fmla="*/ 304800 h 304800"/>
                  <a:gd name="connsiteX8" fmla="*/ 0 w 681990"/>
                  <a:gd name="connsiteY8" fmla="*/ 243840 h 304800"/>
                  <a:gd name="connsiteX0" fmla="*/ 0 w 681990"/>
                  <a:gd name="connsiteY0" fmla="*/ 243840 h 283845"/>
                  <a:gd name="connsiteX1" fmla="*/ 266700 w 681990"/>
                  <a:gd name="connsiteY1" fmla="*/ 45720 h 283845"/>
                  <a:gd name="connsiteX2" fmla="*/ 358140 w 681990"/>
                  <a:gd name="connsiteY2" fmla="*/ 201930 h 283845"/>
                  <a:gd name="connsiteX3" fmla="*/ 647700 w 681990"/>
                  <a:gd name="connsiteY3" fmla="*/ 0 h 283845"/>
                  <a:gd name="connsiteX4" fmla="*/ 681990 w 681990"/>
                  <a:gd name="connsiteY4" fmla="*/ 38100 h 283845"/>
                  <a:gd name="connsiteX5" fmla="*/ 346710 w 681990"/>
                  <a:gd name="connsiteY5" fmla="*/ 262890 h 283845"/>
                  <a:gd name="connsiteX6" fmla="*/ 251460 w 681990"/>
                  <a:gd name="connsiteY6" fmla="*/ 106680 h 283845"/>
                  <a:gd name="connsiteX7" fmla="*/ 20955 w 681990"/>
                  <a:gd name="connsiteY7" fmla="*/ 283845 h 283845"/>
                  <a:gd name="connsiteX8" fmla="*/ 0 w 681990"/>
                  <a:gd name="connsiteY8" fmla="*/ 243840 h 28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990" h="283845">
                    <a:moveTo>
                      <a:pt x="0" y="243840"/>
                    </a:moveTo>
                    <a:lnTo>
                      <a:pt x="266700" y="45720"/>
                    </a:lnTo>
                    <a:lnTo>
                      <a:pt x="358140" y="201930"/>
                    </a:lnTo>
                    <a:lnTo>
                      <a:pt x="647700" y="0"/>
                    </a:lnTo>
                    <a:lnTo>
                      <a:pt x="681990" y="38100"/>
                    </a:lnTo>
                    <a:lnTo>
                      <a:pt x="346710" y="262890"/>
                    </a:lnTo>
                    <a:lnTo>
                      <a:pt x="251460" y="106680"/>
                    </a:lnTo>
                    <a:lnTo>
                      <a:pt x="20955" y="283845"/>
                    </a:lnTo>
                    <a:lnTo>
                      <a:pt x="0" y="243840"/>
                    </a:lnTo>
                    <a:close/>
                  </a:path>
                </a:pathLst>
              </a:custGeom>
              <a:solidFill>
                <a:srgbClr val="00E7CF"/>
              </a:solidFill>
              <a:ln w="9525" cap="flat">
                <a:noFill/>
                <a:prstDash val="solid"/>
                <a:miter/>
              </a:ln>
            </p:spPr>
            <p:txBody>
              <a:bodyPr rtlCol="0" anchor="ctr"/>
              <a:lstStyle/>
              <a:p>
                <a:endParaRPr lang="en-US" err="1">
                  <a:solidFill>
                    <a:schemeClr val="tx1"/>
                  </a:solidFill>
                </a:endParaRPr>
              </a:p>
            </p:txBody>
          </p:sp>
          <p:sp>
            <p:nvSpPr>
              <p:cNvPr id="11" name="Isosceles Triangle 10">
                <a:extLst>
                  <a:ext uri="{FF2B5EF4-FFF2-40B4-BE49-F238E27FC236}">
                    <a16:creationId xmlns:a16="http://schemas.microsoft.com/office/drawing/2014/main" id="{1B84A075-8044-47EC-A92F-1D4A209E393E}"/>
                  </a:ext>
                </a:extLst>
              </p:cNvPr>
              <p:cNvSpPr/>
              <p:nvPr/>
            </p:nvSpPr>
            <p:spPr bwMode="auto">
              <a:xfrm rot="3192519">
                <a:off x="-1804747" y="2430686"/>
                <a:ext cx="120724" cy="85029"/>
              </a:xfrm>
              <a:prstGeom prst="triangle">
                <a:avLst/>
              </a:prstGeom>
              <a:solidFill>
                <a:srgbClr val="00E7CF"/>
              </a:solidFill>
              <a:ln w="9525" cap="flat">
                <a:noFill/>
                <a:prstDash val="solid"/>
                <a:miter/>
              </a:ln>
            </p:spPr>
            <p:txBody>
              <a:bodyPr rtlCol="0" anchor="ctr"/>
              <a:lstStyle/>
              <a:p>
                <a:endParaRPr lang="en-US" err="1">
                  <a:solidFill>
                    <a:schemeClr val="tx1"/>
                  </a:solidFill>
                </a:endParaRPr>
              </a:p>
            </p:txBody>
          </p:sp>
        </p:grpSp>
      </p:grpSp>
      <p:grpSp>
        <p:nvGrpSpPr>
          <p:cNvPr id="138" name="Group 137">
            <a:extLst>
              <a:ext uri="{FF2B5EF4-FFF2-40B4-BE49-F238E27FC236}">
                <a16:creationId xmlns:a16="http://schemas.microsoft.com/office/drawing/2014/main" id="{8B3CE1C8-1EE3-4407-9407-502C4150EF09}"/>
              </a:ext>
            </a:extLst>
          </p:cNvPr>
          <p:cNvGrpSpPr/>
          <p:nvPr/>
        </p:nvGrpSpPr>
        <p:grpSpPr>
          <a:xfrm>
            <a:off x="623458" y="4825449"/>
            <a:ext cx="420482" cy="386394"/>
            <a:chOff x="3848315" y="2854269"/>
            <a:chExt cx="180212" cy="166560"/>
          </a:xfrm>
        </p:grpSpPr>
        <p:sp>
          <p:nvSpPr>
            <p:cNvPr id="139" name="Freeform: Shape 138">
              <a:extLst>
                <a:ext uri="{FF2B5EF4-FFF2-40B4-BE49-F238E27FC236}">
                  <a16:creationId xmlns:a16="http://schemas.microsoft.com/office/drawing/2014/main" id="{D344B84B-1C86-48BE-B4CF-00FF96A28A73}"/>
                </a:ext>
              </a:extLst>
            </p:cNvPr>
            <p:cNvSpPr/>
            <p:nvPr/>
          </p:nvSpPr>
          <p:spPr>
            <a:xfrm>
              <a:off x="3848315" y="2854269"/>
              <a:ext cx="121450" cy="166560"/>
            </a:xfrm>
            <a:custGeom>
              <a:avLst/>
              <a:gdLst>
                <a:gd name="connsiteX0" fmla="*/ 241548 w 333375"/>
                <a:gd name="connsiteY0" fmla="*/ 144730 h 457200"/>
                <a:gd name="connsiteX1" fmla="*/ 190110 w 333375"/>
                <a:gd name="connsiteY1" fmla="*/ 93296 h 457200"/>
                <a:gd name="connsiteX2" fmla="*/ 190110 w 333375"/>
                <a:gd name="connsiteY2" fmla="*/ 16715 h 457200"/>
                <a:gd name="connsiteX3" fmla="*/ 191819 w 333375"/>
                <a:gd name="connsiteY3" fmla="*/ 7144 h 457200"/>
                <a:gd name="connsiteX4" fmla="*/ 39495 w 333375"/>
                <a:gd name="connsiteY4" fmla="*/ 7144 h 457200"/>
                <a:gd name="connsiteX5" fmla="*/ 7144 w 333375"/>
                <a:gd name="connsiteY5" fmla="*/ 39486 h 457200"/>
                <a:gd name="connsiteX6" fmla="*/ 7144 w 333375"/>
                <a:gd name="connsiteY6" fmla="*/ 421258 h 457200"/>
                <a:gd name="connsiteX7" fmla="*/ 39495 w 333375"/>
                <a:gd name="connsiteY7" fmla="*/ 453605 h 457200"/>
                <a:gd name="connsiteX8" fmla="*/ 295340 w 333375"/>
                <a:gd name="connsiteY8" fmla="*/ 453605 h 457200"/>
                <a:gd name="connsiteX9" fmla="*/ 327682 w 333375"/>
                <a:gd name="connsiteY9" fmla="*/ 421258 h 457200"/>
                <a:gd name="connsiteX10" fmla="*/ 327682 w 333375"/>
                <a:gd name="connsiteY10" fmla="*/ 143010 h 457200"/>
                <a:gd name="connsiteX11" fmla="*/ 318130 w 333375"/>
                <a:gd name="connsiteY11" fmla="*/ 144730 h 457200"/>
                <a:gd name="connsiteX12" fmla="*/ 241548 w 333375"/>
                <a:gd name="connsiteY12" fmla="*/ 144730 h 457200"/>
                <a:gd name="connsiteX13" fmla="*/ 68545 w 333375"/>
                <a:gd name="connsiteY13" fmla="*/ 88325 h 457200"/>
                <a:gd name="connsiteX14" fmla="*/ 166399 w 333375"/>
                <a:gd name="connsiteY14" fmla="*/ 88325 h 457200"/>
                <a:gd name="connsiteX15" fmla="*/ 175924 w 333375"/>
                <a:gd name="connsiteY15" fmla="*/ 97850 h 457200"/>
                <a:gd name="connsiteX16" fmla="*/ 166399 w 333375"/>
                <a:gd name="connsiteY16" fmla="*/ 107375 h 457200"/>
                <a:gd name="connsiteX17" fmla="*/ 68545 w 333375"/>
                <a:gd name="connsiteY17" fmla="*/ 107375 h 457200"/>
                <a:gd name="connsiteX18" fmla="*/ 59020 w 333375"/>
                <a:gd name="connsiteY18" fmla="*/ 97850 h 457200"/>
                <a:gd name="connsiteX19" fmla="*/ 68545 w 333375"/>
                <a:gd name="connsiteY19" fmla="*/ 88325 h 457200"/>
                <a:gd name="connsiteX20" fmla="*/ 254422 w 333375"/>
                <a:gd name="connsiteY20" fmla="*/ 389809 h 457200"/>
                <a:gd name="connsiteX21" fmla="*/ 68545 w 333375"/>
                <a:gd name="connsiteY21" fmla="*/ 389809 h 457200"/>
                <a:gd name="connsiteX22" fmla="*/ 59020 w 333375"/>
                <a:gd name="connsiteY22" fmla="*/ 380284 h 457200"/>
                <a:gd name="connsiteX23" fmla="*/ 68545 w 333375"/>
                <a:gd name="connsiteY23" fmla="*/ 370759 h 457200"/>
                <a:gd name="connsiteX24" fmla="*/ 254422 w 333375"/>
                <a:gd name="connsiteY24" fmla="*/ 370759 h 457200"/>
                <a:gd name="connsiteX25" fmla="*/ 263947 w 333375"/>
                <a:gd name="connsiteY25" fmla="*/ 380284 h 457200"/>
                <a:gd name="connsiteX26" fmla="*/ 254422 w 333375"/>
                <a:gd name="connsiteY26" fmla="*/ 389809 h 457200"/>
                <a:gd name="connsiteX27" fmla="*/ 254422 w 333375"/>
                <a:gd name="connsiteY27" fmla="*/ 315451 h 457200"/>
                <a:gd name="connsiteX28" fmla="*/ 68545 w 333375"/>
                <a:gd name="connsiteY28" fmla="*/ 315451 h 457200"/>
                <a:gd name="connsiteX29" fmla="*/ 59020 w 333375"/>
                <a:gd name="connsiteY29" fmla="*/ 305926 h 457200"/>
                <a:gd name="connsiteX30" fmla="*/ 68545 w 333375"/>
                <a:gd name="connsiteY30" fmla="*/ 296401 h 457200"/>
                <a:gd name="connsiteX31" fmla="*/ 254422 w 333375"/>
                <a:gd name="connsiteY31" fmla="*/ 296401 h 457200"/>
                <a:gd name="connsiteX32" fmla="*/ 263947 w 333375"/>
                <a:gd name="connsiteY32" fmla="*/ 305926 h 457200"/>
                <a:gd name="connsiteX33" fmla="*/ 254422 w 333375"/>
                <a:gd name="connsiteY33" fmla="*/ 315451 h 457200"/>
                <a:gd name="connsiteX34" fmla="*/ 254422 w 333375"/>
                <a:gd name="connsiteY34" fmla="*/ 241097 h 457200"/>
                <a:gd name="connsiteX35" fmla="*/ 68545 w 333375"/>
                <a:gd name="connsiteY35" fmla="*/ 241097 h 457200"/>
                <a:gd name="connsiteX36" fmla="*/ 59020 w 333375"/>
                <a:gd name="connsiteY36" fmla="*/ 231572 h 457200"/>
                <a:gd name="connsiteX37" fmla="*/ 68545 w 333375"/>
                <a:gd name="connsiteY37" fmla="*/ 222047 h 457200"/>
                <a:gd name="connsiteX38" fmla="*/ 254422 w 333375"/>
                <a:gd name="connsiteY38" fmla="*/ 222047 h 457200"/>
                <a:gd name="connsiteX39" fmla="*/ 263947 w 333375"/>
                <a:gd name="connsiteY39" fmla="*/ 231572 h 457200"/>
                <a:gd name="connsiteX40" fmla="*/ 254422 w 333375"/>
                <a:gd name="connsiteY40" fmla="*/ 241097 h 457200"/>
                <a:gd name="connsiteX41" fmla="*/ 254422 w 333375"/>
                <a:gd name="connsiteY41" fmla="*/ 166744 h 457200"/>
                <a:gd name="connsiteX42" fmla="*/ 68545 w 333375"/>
                <a:gd name="connsiteY42" fmla="*/ 166744 h 457200"/>
                <a:gd name="connsiteX43" fmla="*/ 59020 w 333375"/>
                <a:gd name="connsiteY43" fmla="*/ 157219 h 457200"/>
                <a:gd name="connsiteX44" fmla="*/ 68545 w 333375"/>
                <a:gd name="connsiteY44" fmla="*/ 147694 h 457200"/>
                <a:gd name="connsiteX45" fmla="*/ 254422 w 333375"/>
                <a:gd name="connsiteY45" fmla="*/ 147694 h 457200"/>
                <a:gd name="connsiteX46" fmla="*/ 263947 w 333375"/>
                <a:gd name="connsiteY46" fmla="*/ 157219 h 457200"/>
                <a:gd name="connsiteX47" fmla="*/ 254422 w 333375"/>
                <a:gd name="connsiteY47" fmla="*/ 16674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3375" h="457200">
                  <a:moveTo>
                    <a:pt x="241548" y="144730"/>
                  </a:moveTo>
                  <a:cubicBezTo>
                    <a:pt x="213187" y="144730"/>
                    <a:pt x="190110" y="121658"/>
                    <a:pt x="190110" y="93296"/>
                  </a:cubicBezTo>
                  <a:lnTo>
                    <a:pt x="190110" y="16715"/>
                  </a:lnTo>
                  <a:cubicBezTo>
                    <a:pt x="190110" y="13380"/>
                    <a:pt x="190744" y="10169"/>
                    <a:pt x="191819" y="7144"/>
                  </a:cubicBezTo>
                  <a:lnTo>
                    <a:pt x="39495" y="7144"/>
                  </a:lnTo>
                  <a:cubicBezTo>
                    <a:pt x="21655" y="7144"/>
                    <a:pt x="7144" y="21655"/>
                    <a:pt x="7144" y="39486"/>
                  </a:cubicBezTo>
                  <a:lnTo>
                    <a:pt x="7144" y="421258"/>
                  </a:lnTo>
                  <a:cubicBezTo>
                    <a:pt x="7144" y="439094"/>
                    <a:pt x="21655" y="453605"/>
                    <a:pt x="39495" y="453605"/>
                  </a:cubicBezTo>
                  <a:lnTo>
                    <a:pt x="295340" y="453605"/>
                  </a:lnTo>
                  <a:cubicBezTo>
                    <a:pt x="313172" y="453605"/>
                    <a:pt x="327682" y="439094"/>
                    <a:pt x="327682" y="421258"/>
                  </a:cubicBezTo>
                  <a:lnTo>
                    <a:pt x="327682" y="143010"/>
                  </a:lnTo>
                  <a:cubicBezTo>
                    <a:pt x="324657" y="144094"/>
                    <a:pt x="321453" y="144730"/>
                    <a:pt x="318130" y="144730"/>
                  </a:cubicBezTo>
                  <a:lnTo>
                    <a:pt x="241548" y="144730"/>
                  </a:lnTo>
                  <a:close/>
                  <a:moveTo>
                    <a:pt x="68545" y="88325"/>
                  </a:moveTo>
                  <a:lnTo>
                    <a:pt x="166399" y="88325"/>
                  </a:lnTo>
                  <a:cubicBezTo>
                    <a:pt x="171664" y="88325"/>
                    <a:pt x="175924" y="92589"/>
                    <a:pt x="175924" y="97850"/>
                  </a:cubicBezTo>
                  <a:cubicBezTo>
                    <a:pt x="175924" y="103110"/>
                    <a:pt x="171664" y="107375"/>
                    <a:pt x="166399" y="107375"/>
                  </a:cubicBezTo>
                  <a:lnTo>
                    <a:pt x="68545" y="107375"/>
                  </a:lnTo>
                  <a:cubicBezTo>
                    <a:pt x="63280" y="107375"/>
                    <a:pt x="59020" y="103110"/>
                    <a:pt x="59020" y="97850"/>
                  </a:cubicBezTo>
                  <a:cubicBezTo>
                    <a:pt x="59020" y="92589"/>
                    <a:pt x="63280" y="88325"/>
                    <a:pt x="68545" y="88325"/>
                  </a:cubicBezTo>
                  <a:close/>
                  <a:moveTo>
                    <a:pt x="254422" y="389809"/>
                  </a:moveTo>
                  <a:lnTo>
                    <a:pt x="68545" y="389809"/>
                  </a:lnTo>
                  <a:cubicBezTo>
                    <a:pt x="63280" y="389809"/>
                    <a:pt x="59020" y="385544"/>
                    <a:pt x="59020" y="380284"/>
                  </a:cubicBezTo>
                  <a:cubicBezTo>
                    <a:pt x="59020" y="375024"/>
                    <a:pt x="63280" y="370759"/>
                    <a:pt x="68545" y="370759"/>
                  </a:cubicBezTo>
                  <a:lnTo>
                    <a:pt x="254422" y="370759"/>
                  </a:lnTo>
                  <a:cubicBezTo>
                    <a:pt x="259686" y="370759"/>
                    <a:pt x="263947" y="375024"/>
                    <a:pt x="263947" y="380284"/>
                  </a:cubicBezTo>
                  <a:cubicBezTo>
                    <a:pt x="263947" y="385544"/>
                    <a:pt x="259686" y="389809"/>
                    <a:pt x="254422" y="389809"/>
                  </a:cubicBezTo>
                  <a:close/>
                  <a:moveTo>
                    <a:pt x="254422" y="315451"/>
                  </a:moveTo>
                  <a:lnTo>
                    <a:pt x="68545" y="315451"/>
                  </a:lnTo>
                  <a:cubicBezTo>
                    <a:pt x="63280" y="315451"/>
                    <a:pt x="59020" y="311185"/>
                    <a:pt x="59020" y="305926"/>
                  </a:cubicBezTo>
                  <a:cubicBezTo>
                    <a:pt x="59020" y="300665"/>
                    <a:pt x="63280" y="296401"/>
                    <a:pt x="68545" y="296401"/>
                  </a:cubicBezTo>
                  <a:lnTo>
                    <a:pt x="254422" y="296401"/>
                  </a:lnTo>
                  <a:cubicBezTo>
                    <a:pt x="259686" y="296401"/>
                    <a:pt x="263947" y="300665"/>
                    <a:pt x="263947" y="305926"/>
                  </a:cubicBezTo>
                  <a:cubicBezTo>
                    <a:pt x="263947" y="311185"/>
                    <a:pt x="259686" y="315451"/>
                    <a:pt x="254422" y="315451"/>
                  </a:cubicBezTo>
                  <a:close/>
                  <a:moveTo>
                    <a:pt x="254422" y="241097"/>
                  </a:moveTo>
                  <a:lnTo>
                    <a:pt x="68545" y="241097"/>
                  </a:lnTo>
                  <a:cubicBezTo>
                    <a:pt x="63280" y="241097"/>
                    <a:pt x="59020" y="236832"/>
                    <a:pt x="59020" y="231572"/>
                  </a:cubicBezTo>
                  <a:cubicBezTo>
                    <a:pt x="59020" y="226312"/>
                    <a:pt x="63280" y="222047"/>
                    <a:pt x="68545" y="222047"/>
                  </a:cubicBezTo>
                  <a:lnTo>
                    <a:pt x="254422" y="222047"/>
                  </a:lnTo>
                  <a:cubicBezTo>
                    <a:pt x="259686" y="222047"/>
                    <a:pt x="263947" y="226312"/>
                    <a:pt x="263947" y="231572"/>
                  </a:cubicBezTo>
                  <a:cubicBezTo>
                    <a:pt x="263947" y="236832"/>
                    <a:pt x="259686" y="241097"/>
                    <a:pt x="254422" y="241097"/>
                  </a:cubicBezTo>
                  <a:close/>
                  <a:moveTo>
                    <a:pt x="254422" y="166744"/>
                  </a:moveTo>
                  <a:lnTo>
                    <a:pt x="68545" y="166744"/>
                  </a:lnTo>
                  <a:cubicBezTo>
                    <a:pt x="63280" y="166744"/>
                    <a:pt x="59020" y="162478"/>
                    <a:pt x="59020" y="157219"/>
                  </a:cubicBezTo>
                  <a:cubicBezTo>
                    <a:pt x="59020" y="151958"/>
                    <a:pt x="63280" y="147694"/>
                    <a:pt x="68545" y="147694"/>
                  </a:cubicBezTo>
                  <a:lnTo>
                    <a:pt x="254422" y="147694"/>
                  </a:lnTo>
                  <a:cubicBezTo>
                    <a:pt x="259686" y="147694"/>
                    <a:pt x="263947" y="151958"/>
                    <a:pt x="263947" y="157219"/>
                  </a:cubicBezTo>
                  <a:cubicBezTo>
                    <a:pt x="263947" y="162478"/>
                    <a:pt x="259686" y="166744"/>
                    <a:pt x="254422" y="166744"/>
                  </a:cubicBezTo>
                  <a:close/>
                </a:path>
              </a:pathLst>
            </a:custGeom>
            <a:solidFill>
              <a:schemeClr val="bg1"/>
            </a:solid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687441F1-26E8-4301-A143-819A6CB0DEE9}"/>
                </a:ext>
              </a:extLst>
            </p:cNvPr>
            <p:cNvSpPr/>
            <p:nvPr/>
          </p:nvSpPr>
          <p:spPr>
            <a:xfrm>
              <a:off x="3921911" y="2854272"/>
              <a:ext cx="45110" cy="45110"/>
            </a:xfrm>
            <a:custGeom>
              <a:avLst/>
              <a:gdLst>
                <a:gd name="connsiteX0" fmla="*/ 39529 w 123825"/>
                <a:gd name="connsiteY0" fmla="*/ 125674 h 123825"/>
                <a:gd name="connsiteX1" fmla="*/ 116110 w 123825"/>
                <a:gd name="connsiteY1" fmla="*/ 125674 h 123825"/>
                <a:gd name="connsiteX2" fmla="*/ 124968 w 123825"/>
                <a:gd name="connsiteY2" fmla="*/ 119768 h 123825"/>
                <a:gd name="connsiteX3" fmla="*/ 122873 w 123825"/>
                <a:gd name="connsiteY3" fmla="*/ 109386 h 123825"/>
                <a:gd name="connsiteX4" fmla="*/ 23432 w 123825"/>
                <a:gd name="connsiteY4" fmla="*/ 9945 h 123825"/>
                <a:gd name="connsiteX5" fmla="*/ 13049 w 123825"/>
                <a:gd name="connsiteY5" fmla="*/ 7849 h 123825"/>
                <a:gd name="connsiteX6" fmla="*/ 7144 w 123825"/>
                <a:gd name="connsiteY6" fmla="*/ 16708 h 123825"/>
                <a:gd name="connsiteX7" fmla="*/ 7144 w 123825"/>
                <a:gd name="connsiteY7" fmla="*/ 93289 h 123825"/>
                <a:gd name="connsiteX8" fmla="*/ 39529 w 123825"/>
                <a:gd name="connsiteY8" fmla="*/ 12567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 h="123825">
                  <a:moveTo>
                    <a:pt x="39529" y="125674"/>
                  </a:moveTo>
                  <a:lnTo>
                    <a:pt x="116110" y="125674"/>
                  </a:lnTo>
                  <a:cubicBezTo>
                    <a:pt x="120015" y="125674"/>
                    <a:pt x="123444" y="123292"/>
                    <a:pt x="124968" y="119768"/>
                  </a:cubicBezTo>
                  <a:cubicBezTo>
                    <a:pt x="126397" y="116244"/>
                    <a:pt x="125635" y="112148"/>
                    <a:pt x="122873" y="109386"/>
                  </a:cubicBezTo>
                  <a:lnTo>
                    <a:pt x="23432" y="9945"/>
                  </a:lnTo>
                  <a:cubicBezTo>
                    <a:pt x="20669" y="7183"/>
                    <a:pt x="16573" y="6421"/>
                    <a:pt x="13049" y="7849"/>
                  </a:cubicBezTo>
                  <a:cubicBezTo>
                    <a:pt x="9430" y="9373"/>
                    <a:pt x="7144" y="12802"/>
                    <a:pt x="7144" y="16708"/>
                  </a:cubicBezTo>
                  <a:lnTo>
                    <a:pt x="7144" y="93289"/>
                  </a:lnTo>
                  <a:cubicBezTo>
                    <a:pt x="7144" y="111100"/>
                    <a:pt x="21622" y="125674"/>
                    <a:pt x="39529" y="125674"/>
                  </a:cubicBezTo>
                  <a:close/>
                </a:path>
              </a:pathLst>
            </a:custGeom>
            <a:solidFill>
              <a:schemeClr val="bg1"/>
            </a:solid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8A6F87F5-EC2F-48A4-8745-5F74CF37A33A}"/>
                </a:ext>
              </a:extLst>
            </p:cNvPr>
            <p:cNvSpPr/>
            <p:nvPr/>
          </p:nvSpPr>
          <p:spPr>
            <a:xfrm>
              <a:off x="3982792" y="2866188"/>
              <a:ext cx="34700" cy="27760"/>
            </a:xfrm>
            <a:custGeom>
              <a:avLst/>
              <a:gdLst>
                <a:gd name="connsiteX0" fmla="*/ 72962 w 95250"/>
                <a:gd name="connsiteY0" fmla="*/ 7144 h 76200"/>
                <a:gd name="connsiteX1" fmla="*/ 28670 w 95250"/>
                <a:gd name="connsiteY1" fmla="*/ 7144 h 76200"/>
                <a:gd name="connsiteX2" fmla="*/ 7144 w 95250"/>
                <a:gd name="connsiteY2" fmla="*/ 32385 h 76200"/>
                <a:gd name="connsiteX3" fmla="*/ 7144 w 95250"/>
                <a:gd name="connsiteY3" fmla="*/ 69913 h 76200"/>
                <a:gd name="connsiteX4" fmla="*/ 94583 w 95250"/>
                <a:gd name="connsiteY4" fmla="*/ 69913 h 76200"/>
                <a:gd name="connsiteX5" fmla="*/ 94583 w 95250"/>
                <a:gd name="connsiteY5" fmla="*/ 32385 h 76200"/>
                <a:gd name="connsiteX6" fmla="*/ 72962 w 95250"/>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76200">
                  <a:moveTo>
                    <a:pt x="72962" y="7144"/>
                  </a:moveTo>
                  <a:lnTo>
                    <a:pt x="28670" y="7144"/>
                  </a:lnTo>
                  <a:cubicBezTo>
                    <a:pt x="16573" y="7144"/>
                    <a:pt x="7144" y="18288"/>
                    <a:pt x="7144" y="32385"/>
                  </a:cubicBezTo>
                  <a:lnTo>
                    <a:pt x="7144" y="69913"/>
                  </a:lnTo>
                  <a:lnTo>
                    <a:pt x="94583" y="69913"/>
                  </a:lnTo>
                  <a:lnTo>
                    <a:pt x="94583" y="32385"/>
                  </a:lnTo>
                  <a:cubicBezTo>
                    <a:pt x="94583" y="18288"/>
                    <a:pt x="85058" y="7144"/>
                    <a:pt x="72962" y="7144"/>
                  </a:cubicBezTo>
                  <a:close/>
                </a:path>
              </a:pathLst>
            </a:custGeom>
            <a:solidFill>
              <a:srgbClr val="00E7CF"/>
            </a:solid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BF3D1771-BD53-40ED-B384-7C24B85ED477}"/>
                </a:ext>
              </a:extLst>
            </p:cNvPr>
            <p:cNvSpPr/>
            <p:nvPr/>
          </p:nvSpPr>
          <p:spPr>
            <a:xfrm>
              <a:off x="3982792" y="2895995"/>
              <a:ext cx="34700" cy="117980"/>
            </a:xfrm>
            <a:custGeom>
              <a:avLst/>
              <a:gdLst>
                <a:gd name="connsiteX0" fmla="*/ 7144 w 95250"/>
                <a:gd name="connsiteY0" fmla="*/ 7144 h 323850"/>
                <a:gd name="connsiteX1" fmla="*/ 7144 w 95250"/>
                <a:gd name="connsiteY1" fmla="*/ 102584 h 323850"/>
                <a:gd name="connsiteX2" fmla="*/ 41815 w 95250"/>
                <a:gd name="connsiteY2" fmla="*/ 311277 h 323850"/>
                <a:gd name="connsiteX3" fmla="*/ 50864 w 95250"/>
                <a:gd name="connsiteY3" fmla="*/ 317659 h 323850"/>
                <a:gd name="connsiteX4" fmla="*/ 59817 w 95250"/>
                <a:gd name="connsiteY4" fmla="*/ 311277 h 323850"/>
                <a:gd name="connsiteX5" fmla="*/ 94583 w 95250"/>
                <a:gd name="connsiteY5" fmla="*/ 102584 h 323850"/>
                <a:gd name="connsiteX6" fmla="*/ 94583 w 95250"/>
                <a:gd name="connsiteY6" fmla="*/ 7144 h 323850"/>
                <a:gd name="connsiteX7" fmla="*/ 16669 w 95250"/>
                <a:gd name="connsiteY7" fmla="*/ 7144 h 323850"/>
                <a:gd name="connsiteX8" fmla="*/ 7144 w 95250"/>
                <a:gd name="connsiteY8" fmla="*/ 714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323850">
                  <a:moveTo>
                    <a:pt x="7144" y="7144"/>
                  </a:moveTo>
                  <a:lnTo>
                    <a:pt x="7144" y="102584"/>
                  </a:lnTo>
                  <a:cubicBezTo>
                    <a:pt x="7144" y="175070"/>
                    <a:pt x="18859" y="245269"/>
                    <a:pt x="41815" y="311277"/>
                  </a:cubicBezTo>
                  <a:cubicBezTo>
                    <a:pt x="43148" y="315087"/>
                    <a:pt x="46768" y="317659"/>
                    <a:pt x="50864" y="317659"/>
                  </a:cubicBezTo>
                  <a:cubicBezTo>
                    <a:pt x="54864" y="317659"/>
                    <a:pt x="58483" y="315087"/>
                    <a:pt x="59817" y="311277"/>
                  </a:cubicBezTo>
                  <a:cubicBezTo>
                    <a:pt x="82868" y="245269"/>
                    <a:pt x="94583" y="175070"/>
                    <a:pt x="94583" y="102584"/>
                  </a:cubicBezTo>
                  <a:lnTo>
                    <a:pt x="94583" y="7144"/>
                  </a:lnTo>
                  <a:lnTo>
                    <a:pt x="16669" y="7144"/>
                  </a:lnTo>
                  <a:lnTo>
                    <a:pt x="7144" y="7144"/>
                  </a:lnTo>
                  <a:close/>
                </a:path>
              </a:pathLst>
            </a:custGeom>
            <a:solidFill>
              <a:srgbClr val="00E7CF"/>
            </a:solid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607BFB50-025B-4ED5-8D89-E93C57F026C0}"/>
                </a:ext>
              </a:extLst>
            </p:cNvPr>
            <p:cNvSpPr/>
            <p:nvPr/>
          </p:nvSpPr>
          <p:spPr>
            <a:xfrm>
              <a:off x="4014647" y="2889055"/>
              <a:ext cx="13880" cy="58990"/>
            </a:xfrm>
            <a:custGeom>
              <a:avLst/>
              <a:gdLst>
                <a:gd name="connsiteX0" fmla="*/ 30194 w 38100"/>
                <a:gd name="connsiteY0" fmla="*/ 9144 h 161925"/>
                <a:gd name="connsiteX1" fmla="*/ 24384 w 38100"/>
                <a:gd name="connsiteY1" fmla="*/ 7144 h 161925"/>
                <a:gd name="connsiteX2" fmla="*/ 7144 w 38100"/>
                <a:gd name="connsiteY2" fmla="*/ 7144 h 161925"/>
                <a:gd name="connsiteX3" fmla="*/ 7144 w 38100"/>
                <a:gd name="connsiteY3" fmla="*/ 26194 h 161925"/>
                <a:gd name="connsiteX4" fmla="*/ 14859 w 38100"/>
                <a:gd name="connsiteY4" fmla="*/ 26194 h 161925"/>
                <a:gd name="connsiteX5" fmla="*/ 14859 w 38100"/>
                <a:gd name="connsiteY5" fmla="*/ 149828 h 161925"/>
                <a:gd name="connsiteX6" fmla="*/ 24384 w 38100"/>
                <a:gd name="connsiteY6" fmla="*/ 159353 h 161925"/>
                <a:gd name="connsiteX7" fmla="*/ 33909 w 38100"/>
                <a:gd name="connsiteY7" fmla="*/ 149828 h 161925"/>
                <a:gd name="connsiteX8" fmla="*/ 33909 w 38100"/>
                <a:gd name="connsiteY8" fmla="*/ 16669 h 161925"/>
                <a:gd name="connsiteX9" fmla="*/ 30194 w 38100"/>
                <a:gd name="connsiteY9" fmla="*/ 9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61925">
                  <a:moveTo>
                    <a:pt x="30194" y="9144"/>
                  </a:moveTo>
                  <a:cubicBezTo>
                    <a:pt x="28575" y="7906"/>
                    <a:pt x="26575" y="7144"/>
                    <a:pt x="24384" y="7144"/>
                  </a:cubicBezTo>
                  <a:lnTo>
                    <a:pt x="7144" y="7144"/>
                  </a:lnTo>
                  <a:lnTo>
                    <a:pt x="7144" y="26194"/>
                  </a:lnTo>
                  <a:lnTo>
                    <a:pt x="14859" y="26194"/>
                  </a:lnTo>
                  <a:lnTo>
                    <a:pt x="14859" y="149828"/>
                  </a:lnTo>
                  <a:cubicBezTo>
                    <a:pt x="14859" y="155162"/>
                    <a:pt x="19145" y="159353"/>
                    <a:pt x="24384" y="159353"/>
                  </a:cubicBezTo>
                  <a:cubicBezTo>
                    <a:pt x="29623" y="159353"/>
                    <a:pt x="33909" y="155162"/>
                    <a:pt x="33909" y="149828"/>
                  </a:cubicBezTo>
                  <a:lnTo>
                    <a:pt x="33909" y="16669"/>
                  </a:lnTo>
                  <a:cubicBezTo>
                    <a:pt x="33909" y="13621"/>
                    <a:pt x="32480" y="10858"/>
                    <a:pt x="30194" y="9144"/>
                  </a:cubicBezTo>
                  <a:close/>
                </a:path>
              </a:pathLst>
            </a:custGeom>
            <a:solidFill>
              <a:srgbClr val="00E7CF"/>
            </a:solidFill>
            <a:ln w="9525" cap="flat">
              <a:noFill/>
              <a:prstDash val="solid"/>
              <a:miter/>
            </a:ln>
          </p:spPr>
          <p:txBody>
            <a:bodyPr rtlCol="0" anchor="ctr"/>
            <a:lstStyle/>
            <a:p>
              <a:endParaRPr lang="en-IN"/>
            </a:p>
          </p:txBody>
        </p:sp>
      </p:grpSp>
      <p:grpSp>
        <p:nvGrpSpPr>
          <p:cNvPr id="144" name="Group 143">
            <a:extLst>
              <a:ext uri="{FF2B5EF4-FFF2-40B4-BE49-F238E27FC236}">
                <a16:creationId xmlns:a16="http://schemas.microsoft.com/office/drawing/2014/main" id="{75E6C490-27C5-464E-B9AA-68C06DC5E379}"/>
              </a:ext>
            </a:extLst>
          </p:cNvPr>
          <p:cNvGrpSpPr/>
          <p:nvPr/>
        </p:nvGrpSpPr>
        <p:grpSpPr>
          <a:xfrm>
            <a:off x="634546" y="2802255"/>
            <a:ext cx="398304" cy="530522"/>
            <a:chOff x="2203659" y="2819574"/>
            <a:chExt cx="179394" cy="240325"/>
          </a:xfrm>
        </p:grpSpPr>
        <p:sp>
          <p:nvSpPr>
            <p:cNvPr id="145" name="Freeform: Shape 144">
              <a:extLst>
                <a:ext uri="{FF2B5EF4-FFF2-40B4-BE49-F238E27FC236}">
                  <a16:creationId xmlns:a16="http://schemas.microsoft.com/office/drawing/2014/main" id="{4148AD17-2C83-4C7B-8A22-FE43EC4A8D03}"/>
                </a:ext>
              </a:extLst>
            </p:cNvPr>
            <p:cNvSpPr/>
            <p:nvPr/>
          </p:nvSpPr>
          <p:spPr>
            <a:xfrm>
              <a:off x="2203659" y="2819574"/>
              <a:ext cx="178206" cy="240325"/>
            </a:xfrm>
            <a:custGeom>
              <a:avLst/>
              <a:gdLst>
                <a:gd name="connsiteX0" fmla="*/ 13688 w 199099"/>
                <a:gd name="connsiteY0" fmla="*/ 13688 h 278739"/>
                <a:gd name="connsiteX1" fmla="*/ 13688 w 199099"/>
                <a:gd name="connsiteY1" fmla="*/ 265881 h 278739"/>
                <a:gd name="connsiteX2" fmla="*/ 195532 w 199099"/>
                <a:gd name="connsiteY2" fmla="*/ 265881 h 278739"/>
                <a:gd name="connsiteX3" fmla="*/ 195532 w 199099"/>
                <a:gd name="connsiteY3" fmla="*/ 93328 h 278739"/>
                <a:gd name="connsiteX4" fmla="*/ 119875 w 199099"/>
                <a:gd name="connsiteY4" fmla="*/ 93328 h 278739"/>
                <a:gd name="connsiteX5" fmla="*/ 119875 w 199099"/>
                <a:gd name="connsiteY5" fmla="*/ 13688 h 278739"/>
                <a:gd name="connsiteX6" fmla="*/ 13688 w 199099"/>
                <a:gd name="connsiteY6" fmla="*/ 13688 h 278739"/>
                <a:gd name="connsiteX7" fmla="*/ 13688 w 199099"/>
                <a:gd name="connsiteY7" fmla="*/ 13688 h 27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99" h="278739">
                  <a:moveTo>
                    <a:pt x="13688" y="13688"/>
                  </a:moveTo>
                  <a:lnTo>
                    <a:pt x="13688" y="265881"/>
                  </a:lnTo>
                  <a:lnTo>
                    <a:pt x="195532" y="265881"/>
                  </a:lnTo>
                  <a:lnTo>
                    <a:pt x="195532" y="93328"/>
                  </a:lnTo>
                  <a:lnTo>
                    <a:pt x="119875" y="93328"/>
                  </a:lnTo>
                  <a:lnTo>
                    <a:pt x="119875" y="13688"/>
                  </a:lnTo>
                  <a:lnTo>
                    <a:pt x="13688" y="13688"/>
                  </a:lnTo>
                  <a:lnTo>
                    <a:pt x="13688" y="13688"/>
                  </a:lnTo>
                  <a:close/>
                </a:path>
              </a:pathLst>
            </a:custGeom>
            <a:solidFill>
              <a:schemeClr val="bg1"/>
            </a:solidFill>
            <a:ln w="13097"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3CCCFCDC-9ED3-4409-9D85-9D5412C90E32}"/>
                </a:ext>
              </a:extLst>
            </p:cNvPr>
            <p:cNvSpPr/>
            <p:nvPr/>
          </p:nvSpPr>
          <p:spPr>
            <a:xfrm>
              <a:off x="2311771" y="2819574"/>
              <a:ext cx="71282" cy="68664"/>
            </a:xfrm>
            <a:custGeom>
              <a:avLst/>
              <a:gdLst>
                <a:gd name="connsiteX0" fmla="*/ 13688 w 79639"/>
                <a:gd name="connsiteY0" fmla="*/ 74745 h 79639"/>
                <a:gd name="connsiteX1" fmla="*/ 74745 w 79639"/>
                <a:gd name="connsiteY1" fmla="*/ 74745 h 79639"/>
                <a:gd name="connsiteX2" fmla="*/ 13688 w 79639"/>
                <a:gd name="connsiteY2" fmla="*/ 13688 h 79639"/>
                <a:gd name="connsiteX3" fmla="*/ 13688 w 79639"/>
                <a:gd name="connsiteY3" fmla="*/ 74745 h 79639"/>
                <a:gd name="connsiteX4" fmla="*/ 13688 w 79639"/>
                <a:gd name="connsiteY4" fmla="*/ 74745 h 79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39" h="79639">
                  <a:moveTo>
                    <a:pt x="13688" y="74745"/>
                  </a:moveTo>
                  <a:lnTo>
                    <a:pt x="74745" y="74745"/>
                  </a:lnTo>
                  <a:lnTo>
                    <a:pt x="13688" y="13688"/>
                  </a:lnTo>
                  <a:lnTo>
                    <a:pt x="13688" y="74745"/>
                  </a:lnTo>
                  <a:lnTo>
                    <a:pt x="13688" y="74745"/>
                  </a:lnTo>
                  <a:close/>
                </a:path>
              </a:pathLst>
            </a:custGeom>
            <a:solidFill>
              <a:schemeClr val="bg1"/>
            </a:solidFill>
            <a:ln w="13097"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A6F6003B-5C76-44B4-B306-C9A9885F8EF7}"/>
                </a:ext>
              </a:extLst>
            </p:cNvPr>
            <p:cNvSpPr/>
            <p:nvPr/>
          </p:nvSpPr>
          <p:spPr>
            <a:xfrm>
              <a:off x="2273857" y="2904552"/>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00E7CF"/>
            </a:solidFill>
            <a:ln w="7408"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A4A4023-ED49-4217-BFB9-514090B98547}"/>
                </a:ext>
              </a:extLst>
            </p:cNvPr>
            <p:cNvSpPr/>
            <p:nvPr/>
          </p:nvSpPr>
          <p:spPr>
            <a:xfrm>
              <a:off x="2273857" y="2939737"/>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00E7CF"/>
            </a:solidFill>
            <a:ln w="7408"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5784B0D-8A86-49D4-9734-4B2E3269094A}"/>
                </a:ext>
              </a:extLst>
            </p:cNvPr>
            <p:cNvSpPr/>
            <p:nvPr/>
          </p:nvSpPr>
          <p:spPr>
            <a:xfrm>
              <a:off x="2273857" y="2974282"/>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75757A"/>
            </a:solidFill>
            <a:ln w="7408"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0DD81A2-17B1-4E7D-A406-4CA00F955C5F}"/>
                </a:ext>
              </a:extLst>
            </p:cNvPr>
            <p:cNvSpPr/>
            <p:nvPr/>
          </p:nvSpPr>
          <p:spPr>
            <a:xfrm>
              <a:off x="2273857" y="3008827"/>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75757A"/>
            </a:solidFill>
            <a:ln w="7408"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A4F3173-03CF-42BF-B672-876A09FDD555}"/>
                </a:ext>
              </a:extLst>
            </p:cNvPr>
            <p:cNvSpPr/>
            <p:nvPr/>
          </p:nvSpPr>
          <p:spPr>
            <a:xfrm>
              <a:off x="2221614" y="2898368"/>
              <a:ext cx="44780" cy="38383"/>
            </a:xfrm>
            <a:custGeom>
              <a:avLst/>
              <a:gdLst>
                <a:gd name="connsiteX0" fmla="*/ 22375 w 53093"/>
                <a:gd name="connsiteY0" fmla="*/ 39820 h 45508"/>
                <a:gd name="connsiteX1" fmla="*/ 5689 w 53093"/>
                <a:gd name="connsiteY1" fmla="*/ 19341 h 45508"/>
                <a:gd name="connsiteX2" fmla="*/ 14032 w 53093"/>
                <a:gd name="connsiteY2" fmla="*/ 12515 h 45508"/>
                <a:gd name="connsiteX3" fmla="*/ 23892 w 53093"/>
                <a:gd name="connsiteY3" fmla="*/ 23133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19341"/>
                  </a:lnTo>
                  <a:lnTo>
                    <a:pt x="14032" y="12515"/>
                  </a:lnTo>
                  <a:lnTo>
                    <a:pt x="23892" y="23133"/>
                  </a:lnTo>
                  <a:lnTo>
                    <a:pt x="43612" y="5689"/>
                  </a:lnTo>
                  <a:lnTo>
                    <a:pt x="51197" y="14032"/>
                  </a:lnTo>
                  <a:close/>
                </a:path>
              </a:pathLst>
            </a:custGeom>
            <a:solidFill>
              <a:srgbClr val="00E7CF"/>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609ED8A-8249-48BE-8028-8D58B99093D3}"/>
                </a:ext>
              </a:extLst>
            </p:cNvPr>
            <p:cNvSpPr/>
            <p:nvPr/>
          </p:nvSpPr>
          <p:spPr>
            <a:xfrm>
              <a:off x="2221614" y="2932274"/>
              <a:ext cx="44780" cy="38383"/>
            </a:xfrm>
            <a:custGeom>
              <a:avLst/>
              <a:gdLst>
                <a:gd name="connsiteX0" fmla="*/ 22375 w 53093"/>
                <a:gd name="connsiteY0" fmla="*/ 39820 h 45508"/>
                <a:gd name="connsiteX1" fmla="*/ 5689 w 53093"/>
                <a:gd name="connsiteY1" fmla="*/ 20100 h 45508"/>
                <a:gd name="connsiteX2" fmla="*/ 14032 w 53093"/>
                <a:gd name="connsiteY2" fmla="*/ 12515 h 45508"/>
                <a:gd name="connsiteX3" fmla="*/ 23892 w 53093"/>
                <a:gd name="connsiteY3" fmla="*/ 23892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20100"/>
                  </a:lnTo>
                  <a:lnTo>
                    <a:pt x="14032" y="12515"/>
                  </a:lnTo>
                  <a:lnTo>
                    <a:pt x="23892" y="23892"/>
                  </a:lnTo>
                  <a:lnTo>
                    <a:pt x="43612" y="5689"/>
                  </a:lnTo>
                  <a:lnTo>
                    <a:pt x="51197" y="14032"/>
                  </a:lnTo>
                  <a:close/>
                </a:path>
              </a:pathLst>
            </a:custGeom>
            <a:solidFill>
              <a:srgbClr val="00E7CF"/>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3665710-34CE-45DB-AC20-4E91210725C2}"/>
                </a:ext>
              </a:extLst>
            </p:cNvPr>
            <p:cNvSpPr/>
            <p:nvPr/>
          </p:nvSpPr>
          <p:spPr>
            <a:xfrm>
              <a:off x="2221614" y="2966819"/>
              <a:ext cx="44780" cy="38383"/>
            </a:xfrm>
            <a:custGeom>
              <a:avLst/>
              <a:gdLst>
                <a:gd name="connsiteX0" fmla="*/ 22375 w 53093"/>
                <a:gd name="connsiteY0" fmla="*/ 39820 h 45508"/>
                <a:gd name="connsiteX1" fmla="*/ 5689 w 53093"/>
                <a:gd name="connsiteY1" fmla="*/ 19341 h 45508"/>
                <a:gd name="connsiteX2" fmla="*/ 14032 w 53093"/>
                <a:gd name="connsiteY2" fmla="*/ 12515 h 45508"/>
                <a:gd name="connsiteX3" fmla="*/ 23892 w 53093"/>
                <a:gd name="connsiteY3" fmla="*/ 23133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19341"/>
                  </a:lnTo>
                  <a:lnTo>
                    <a:pt x="14032" y="12515"/>
                  </a:lnTo>
                  <a:lnTo>
                    <a:pt x="23892" y="23133"/>
                  </a:lnTo>
                  <a:lnTo>
                    <a:pt x="43612" y="5689"/>
                  </a:lnTo>
                  <a:lnTo>
                    <a:pt x="51197" y="14032"/>
                  </a:lnTo>
                  <a:close/>
                </a:path>
              </a:pathLst>
            </a:custGeom>
            <a:solidFill>
              <a:srgbClr val="75757A"/>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66F88A0-8827-421D-9C60-2DDA4DE35ECC}"/>
                </a:ext>
              </a:extLst>
            </p:cNvPr>
            <p:cNvSpPr/>
            <p:nvPr/>
          </p:nvSpPr>
          <p:spPr>
            <a:xfrm>
              <a:off x="2221614" y="3000724"/>
              <a:ext cx="44780" cy="38383"/>
            </a:xfrm>
            <a:custGeom>
              <a:avLst/>
              <a:gdLst>
                <a:gd name="connsiteX0" fmla="*/ 22375 w 53093"/>
                <a:gd name="connsiteY0" fmla="*/ 40578 h 45508"/>
                <a:gd name="connsiteX1" fmla="*/ 5689 w 53093"/>
                <a:gd name="connsiteY1" fmla="*/ 20100 h 45508"/>
                <a:gd name="connsiteX2" fmla="*/ 14032 w 53093"/>
                <a:gd name="connsiteY2" fmla="*/ 12515 h 45508"/>
                <a:gd name="connsiteX3" fmla="*/ 23892 w 53093"/>
                <a:gd name="connsiteY3" fmla="*/ 23892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40578"/>
                  </a:moveTo>
                  <a:lnTo>
                    <a:pt x="5689" y="20100"/>
                  </a:lnTo>
                  <a:lnTo>
                    <a:pt x="14032" y="12515"/>
                  </a:lnTo>
                  <a:lnTo>
                    <a:pt x="23892" y="23892"/>
                  </a:lnTo>
                  <a:lnTo>
                    <a:pt x="43612" y="5689"/>
                  </a:lnTo>
                  <a:lnTo>
                    <a:pt x="51197" y="14032"/>
                  </a:lnTo>
                  <a:close/>
                </a:path>
              </a:pathLst>
            </a:custGeom>
            <a:solidFill>
              <a:srgbClr val="75757A"/>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567493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3600"/>
              <a:t>Business Intelligence and Analytics </a:t>
            </a:r>
            <a:r>
              <a:rPr lang="en-GB" sz="3600"/>
              <a:t>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08272"/>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a:solidFill>
                  <a:schemeClr val="tx1"/>
                </a:solidFill>
              </a:rPr>
              <a:t>SHORT DESCRIPTION</a:t>
            </a:r>
            <a:endParaRPr lang="en-US" sz="1600">
              <a:solidFill>
                <a:schemeClr val="tx1"/>
              </a:solidFill>
              <a:cs typeface="Segoe UI"/>
            </a:endParaRP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flipV="1">
            <a:off x="3531476" y="2876881"/>
            <a:ext cx="2589797" cy="641999"/>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Lst>
          </p:cNvPr>
          <p:cNvCxnSpPr>
            <a:cxnSpLocks/>
          </p:cNvCxnSpPr>
          <p:nvPr/>
        </p:nvCxnSpPr>
        <p:spPr>
          <a:xfrm>
            <a:off x="487883" y="4297769"/>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Lst>
          </p:cNvPr>
          <p:cNvCxnSpPr>
            <a:cxnSpLocks/>
          </p:cNvCxnSpPr>
          <p:nvPr/>
        </p:nvCxnSpPr>
        <p:spPr>
          <a:xfrm>
            <a:off x="485657" y="3679130"/>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Lst>
          </p:cNvPr>
          <p:cNvCxnSpPr>
            <a:cxnSpLocks/>
          </p:cNvCxnSpPr>
          <p:nvPr/>
        </p:nvCxnSpPr>
        <p:spPr>
          <a:xfrm>
            <a:off x="457200" y="6486604"/>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Lst>
          </p:cNvPr>
          <p:cNvGrpSpPr/>
          <p:nvPr/>
        </p:nvGrpSpPr>
        <p:grpSpPr>
          <a:xfrm>
            <a:off x="433235" y="2636246"/>
            <a:ext cx="5613527" cy="522386"/>
            <a:chOff x="506805" y="2284149"/>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2284149"/>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latin typeface="Segoe UI" panose="020B0502040204020203" pitchFamily="34" charset="0"/>
                  <a:cs typeface="Times New Roman" panose="02020603050405020304" pitchFamily="18" charset="0"/>
                </a:rPr>
                <a:t>BI &amp; Reporting Solution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2382286"/>
              <a:ext cx="326112" cy="326112"/>
              <a:chOff x="115497" y="2415364"/>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2415364"/>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554884"/>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Lst>
          </p:cNvPr>
          <p:cNvGrpSpPr/>
          <p:nvPr/>
        </p:nvGrpSpPr>
        <p:grpSpPr>
          <a:xfrm>
            <a:off x="524488" y="3690150"/>
            <a:ext cx="5582733" cy="522386"/>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Next Steps</a:t>
              </a:r>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639446" y="5506667"/>
              <a:ext cx="326112" cy="326112"/>
              <a:chOff x="-13791" y="1866389"/>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3791" y="1866389"/>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101508" y="2005910"/>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472302" y="2709126"/>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Format: </a:t>
            </a:r>
            <a:r>
              <a:rPr lang="en-US" sz="1600" kern="0" dirty="0">
                <a:highlight>
                  <a:srgbClr val="FFFF00"/>
                </a:highlight>
                <a:ea typeface="Segoe UI" pitchFamily="34" charset="0"/>
                <a:cs typeface="Segoe UI"/>
              </a:rPr>
              <a:t>90-minute</a:t>
            </a:r>
            <a:r>
              <a:rPr lang="en-US" sz="1600" kern="0" dirty="0">
                <a:ea typeface="Segoe UI" pitchFamily="34" charset="0"/>
                <a:cs typeface="Segoe UI"/>
              </a:rPr>
              <a:t> Microsoft Teams call</a:t>
            </a:r>
          </a:p>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Attendees: </a:t>
            </a:r>
            <a:r>
              <a:rPr lang="en-US" sz="1600" kern="0" dirty="0">
                <a:ea typeface="Segoe UI" pitchFamily="34" charset="0"/>
                <a:cs typeface="Segoe UI"/>
              </a:rPr>
              <a:t>Key stakeholders from the customer and partner teams. Solution architects, functional and technical leads</a:t>
            </a:r>
            <a:br>
              <a:rPr lang="en-US" sz="1600" kern="0" dirty="0">
                <a:ea typeface="Segoe UI" pitchFamily="34" charset="0"/>
                <a:cs typeface="Segoe UI" pitchFamily="34" charset="0"/>
              </a:rPr>
            </a:br>
            <a:r>
              <a:rPr lang="en-US" sz="1600" kern="0" dirty="0">
                <a:ea typeface="Segoe UI" pitchFamily="34" charset="0"/>
                <a:cs typeface="Segoe UI"/>
              </a:rPr>
              <a:t>are mandatory</a:t>
            </a:r>
          </a:p>
        </p:txBody>
      </p:sp>
      <p:sp>
        <p:nvSpPr>
          <p:cNvPr id="3" name="Rectangle 2">
            <a:extLst>
              <a:ext uri="{FF2B5EF4-FFF2-40B4-BE49-F238E27FC236}">
                <a16:creationId xmlns:a16="http://schemas.microsoft.com/office/drawing/2014/main" id="{0F12BD61-EA10-4C09-9375-FB0B3C783110}"/>
              </a:ext>
            </a:extLst>
          </p:cNvPr>
          <p:cNvSpPr/>
          <p:nvPr/>
        </p:nvSpPr>
        <p:spPr>
          <a:xfrm>
            <a:off x="405657" y="2114387"/>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BI</a:t>
            </a:r>
            <a:r>
              <a:rPr lang="en-GB" sz="1600">
                <a:solidFill>
                  <a:schemeClr val="tx1"/>
                </a:solidFill>
                <a:latin typeface="Segoe UI" panose="020B0502040204020203" pitchFamily="34" charset="0"/>
                <a:ea typeface="Calibri" panose="020F0502020204030204" pitchFamily="34" charset="0"/>
                <a:cs typeface="Times New Roman" panose="02020603050405020304" pitchFamily="18" charset="0"/>
              </a:rPr>
              <a:t> &amp; Reporting Planning</a:t>
            </a:r>
            <a:endParaRPr lang="en-US" sz="1800">
              <a:solidFill>
                <a:srgbClr val="505050"/>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Freeform: Shape 3">
            <a:extLst>
              <a:ext uri="{FF2B5EF4-FFF2-40B4-BE49-F238E27FC236}">
                <a16:creationId xmlns:a16="http://schemas.microsoft.com/office/drawing/2014/main" id="{15B77A54-BD3C-48BB-9474-4EB5E96E0399}"/>
              </a:ext>
            </a:extLst>
          </p:cNvPr>
          <p:cNvSpPr/>
          <p:nvPr/>
        </p:nvSpPr>
        <p:spPr bwMode="auto">
          <a:xfrm>
            <a:off x="657187" y="3283839"/>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Graphic 77">
            <a:extLst>
              <a:ext uri="{FF2B5EF4-FFF2-40B4-BE49-F238E27FC236}">
                <a16:creationId xmlns:a16="http://schemas.microsoft.com/office/drawing/2014/main" id="{0968A3D9-EC32-4880-8818-1563455B5AEC}"/>
              </a:ext>
            </a:extLst>
          </p:cNvPr>
          <p:cNvSpPr/>
          <p:nvPr/>
        </p:nvSpPr>
        <p:spPr>
          <a:xfrm>
            <a:off x="706559" y="2282014"/>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sp>
        <p:nvSpPr>
          <p:cNvPr id="9" name="Rectangle 8">
            <a:extLst>
              <a:ext uri="{FF2B5EF4-FFF2-40B4-BE49-F238E27FC236}">
                <a16:creationId xmlns:a16="http://schemas.microsoft.com/office/drawing/2014/main" id="{EFF1701B-5923-44E1-A8E2-5E03BA797C14}"/>
              </a:ext>
            </a:extLst>
          </p:cNvPr>
          <p:cNvSpPr/>
          <p:nvPr/>
        </p:nvSpPr>
        <p:spPr>
          <a:xfrm>
            <a:off x="450505" y="3153650"/>
            <a:ext cx="55827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 Q&amp;A</a:t>
            </a:r>
          </a:p>
        </p:txBody>
      </p:sp>
      <p:sp>
        <p:nvSpPr>
          <p:cNvPr id="7" name="Graphic 77">
            <a:extLst>
              <a:ext uri="{FF2B5EF4-FFF2-40B4-BE49-F238E27FC236}">
                <a16:creationId xmlns:a16="http://schemas.microsoft.com/office/drawing/2014/main" id="{DC1DD928-2EA9-40CC-9A49-EF5953DE0677}"/>
              </a:ext>
            </a:extLst>
          </p:cNvPr>
          <p:cNvSpPr/>
          <p:nvPr/>
        </p:nvSpPr>
        <p:spPr>
          <a:xfrm>
            <a:off x="725568" y="339922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49E04E0-5130-48DD-8760-E8A3A521274D}"/>
              </a:ext>
            </a:extLst>
          </p:cNvPr>
          <p:cNvSpPr/>
          <p:nvPr/>
        </p:nvSpPr>
        <p:spPr bwMode="auto">
          <a:xfrm>
            <a:off x="622042" y="2163084"/>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1197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a:xfrm>
            <a:off x="269241" y="1189176"/>
            <a:ext cx="5378548" cy="4899803"/>
          </a:xfrm>
        </p:spPr>
        <p:txBody>
          <a:bodyPr/>
          <a:lstStyle/>
          <a:p>
            <a:r>
              <a:rPr lang="en-GB" sz="3200"/>
              <a:t>In Scope</a:t>
            </a:r>
          </a:p>
          <a:p>
            <a:pPr marL="571500" indent="-571500">
              <a:buFont typeface="Arial" panose="020B0604020202020204" pitchFamily="34" charset="0"/>
              <a:buChar char="•"/>
            </a:pPr>
            <a:r>
              <a:rPr lang="en-GB" sz="2400">
                <a:solidFill>
                  <a:schemeClr val="tx1"/>
                </a:solidFill>
                <a:latin typeface="+mn-lt"/>
              </a:rPr>
              <a:t>Review the answers provided </a:t>
            </a:r>
          </a:p>
          <a:p>
            <a:pPr marL="571500" indent="-571500">
              <a:buFont typeface="Arial" panose="020B0604020202020204" pitchFamily="34" charset="0"/>
              <a:buChar char="•"/>
            </a:pPr>
            <a:r>
              <a:rPr lang="en-GB" sz="2400">
                <a:solidFill>
                  <a:schemeClr val="tx1"/>
                </a:solidFill>
                <a:latin typeface="+mn-lt"/>
              </a:rPr>
              <a:t>Provide findings and recommendations following the workshop presentation</a:t>
            </a:r>
          </a:p>
          <a:p>
            <a:pPr marL="571500" indent="-571500">
              <a:buFont typeface="Arial" panose="020B0604020202020204" pitchFamily="34" charset="0"/>
              <a:buChar char="•"/>
            </a:pPr>
            <a:r>
              <a:rPr lang="en-GB" sz="2400">
                <a:solidFill>
                  <a:schemeClr val="tx1"/>
                </a:solidFill>
                <a:latin typeface="+mn-lt"/>
              </a:rPr>
              <a:t>Highlight technical and project risks and issues (including unrealistic product expectations)</a:t>
            </a:r>
          </a:p>
          <a:p>
            <a:pPr marL="571500" indent="-571500">
              <a:buFont typeface="Arial" panose="020B0604020202020204" pitchFamily="34" charset="0"/>
              <a:buChar char="•"/>
            </a:pPr>
            <a:r>
              <a:rPr lang="en-GB" sz="2400">
                <a:solidFill>
                  <a:schemeClr val="tx1"/>
                </a:solidFill>
                <a:latin typeface="+mn-lt"/>
              </a:rPr>
              <a:t>Point out gaps in the plan and solution strategy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a:xfrm>
            <a:off x="6544214" y="1189176"/>
            <a:ext cx="5378548" cy="4388894"/>
          </a:xfrm>
        </p:spPr>
        <p:txBody>
          <a:bodyPr/>
          <a:lstStyle/>
          <a:p>
            <a:r>
              <a:rPr lang="en-GB"/>
              <a:t>Out of Scope</a:t>
            </a:r>
          </a:p>
          <a:p>
            <a:pPr marL="571500" indent="-571500">
              <a:buFont typeface="Arial" panose="020B0604020202020204" pitchFamily="34" charset="0"/>
              <a:buChar char="•"/>
            </a:pPr>
            <a:r>
              <a:rPr lang="en-GB" sz="2400">
                <a:solidFill>
                  <a:schemeClr val="tx1"/>
                </a:solidFill>
                <a:latin typeface="+mn-lt"/>
              </a:rPr>
              <a:t>Create a solution architecture based on findings</a:t>
            </a:r>
          </a:p>
          <a:p>
            <a:pPr marL="571500" indent="-571500">
              <a:buFont typeface="Arial" panose="020B0604020202020204" pitchFamily="34" charset="0"/>
              <a:buChar char="•"/>
            </a:pPr>
            <a:r>
              <a:rPr lang="en-GB" sz="2400">
                <a:solidFill>
                  <a:schemeClr val="tx1"/>
                </a:solidFill>
                <a:latin typeface="+mn-lt"/>
              </a:rPr>
              <a:t>Decide on solutions that best fit gaps identified</a:t>
            </a:r>
          </a:p>
          <a:p>
            <a:pPr marL="571500" indent="-571500">
              <a:buFont typeface="Arial" panose="020B0604020202020204" pitchFamily="34" charset="0"/>
              <a:buChar char="•"/>
            </a:pPr>
            <a:r>
              <a:rPr lang="en-GB" sz="2400">
                <a:solidFill>
                  <a:schemeClr val="tx1"/>
                </a:solidFill>
                <a:latin typeface="+mn-lt"/>
              </a:rPr>
              <a:t>Code review</a:t>
            </a:r>
          </a:p>
          <a:p>
            <a:pPr marL="571500" indent="-571500">
              <a:buFont typeface="Arial" panose="020B0604020202020204" pitchFamily="34" charset="0"/>
              <a:buChar char="•"/>
            </a:pPr>
            <a:r>
              <a:rPr lang="en-GB" sz="2400">
                <a:solidFill>
                  <a:schemeClr val="tx1"/>
                </a:solidFill>
                <a:latin typeface="+mn-lt"/>
              </a:rPr>
              <a:t>Provide training on product features (user or administrative)</a:t>
            </a:r>
          </a:p>
          <a:p>
            <a:pPr marL="571500" indent="-571500">
              <a:buFont typeface="Arial" panose="020B0604020202020204" pitchFamily="34" charset="0"/>
              <a:buChar char="•"/>
            </a:pPr>
            <a:r>
              <a:rPr lang="en-GB" sz="2400">
                <a:solidFill>
                  <a:schemeClr val="tx1"/>
                </a:solidFill>
                <a:latin typeface="+mn-lt"/>
              </a:rPr>
              <a:t>Create comparison between ISV solutions</a:t>
            </a:r>
          </a:p>
        </p:txBody>
      </p:sp>
    </p:spTree>
    <p:extLst>
      <p:ext uri="{BB962C8B-B14F-4D97-AF65-F5344CB8AC3E}">
        <p14:creationId xmlns:p14="http://schemas.microsoft.com/office/powerpoint/2010/main" val="2179969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p:txBody>
          <a:bodyPr/>
          <a:lstStyle/>
          <a:p>
            <a:r>
              <a:rPr lang="en-GB"/>
              <a:t>Instructions for Customer and Partner</a:t>
            </a:r>
          </a:p>
        </p:txBody>
      </p:sp>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a:xfrm>
            <a:off x="412751" y="1838325"/>
            <a:ext cx="11309350" cy="3385542"/>
          </a:xfrm>
        </p:spPr>
        <p:txBody>
          <a:bodyPr/>
          <a:lstStyle/>
          <a:p>
            <a:pPr marL="457200" indent="-457200">
              <a:lnSpc>
                <a:spcPct val="100000"/>
              </a:lnSpc>
              <a:spcBef>
                <a:spcPts val="0"/>
              </a:spcBef>
              <a:spcAft>
                <a:spcPts val="1200"/>
              </a:spcAft>
              <a:buFont typeface="+mj-lt"/>
              <a:buAutoNum type="arabicPeriod"/>
            </a:pPr>
            <a:r>
              <a:rPr lang="en-GB" sz="2400"/>
              <a:t>Complete each slide providing the required information</a:t>
            </a:r>
          </a:p>
          <a:p>
            <a:pPr marL="457200" indent="-457200">
              <a:lnSpc>
                <a:spcPct val="100000"/>
              </a:lnSpc>
              <a:spcBef>
                <a:spcPts val="0"/>
              </a:spcBef>
              <a:spcAft>
                <a:spcPts val="1200"/>
              </a:spcAft>
              <a:buFont typeface="+mj-lt"/>
              <a:buAutoNum type="arabicPeriod"/>
            </a:pPr>
            <a:r>
              <a:rPr lang="en-GB" sz="2400"/>
              <a:t>Skip slides that are not applicable to your project</a:t>
            </a:r>
          </a:p>
          <a:p>
            <a:pPr marL="457200" indent="-457200">
              <a:lnSpc>
                <a:spcPct val="100000"/>
              </a:lnSpc>
              <a:spcBef>
                <a:spcPts val="0"/>
              </a:spcBef>
              <a:spcAft>
                <a:spcPts val="1200"/>
              </a:spcAft>
              <a:buFont typeface="+mj-lt"/>
              <a:buAutoNum type="arabicPeriod"/>
            </a:pPr>
            <a:r>
              <a:rPr lang="en-GB" sz="2400"/>
              <a:t>Extend topic area slides to capture the required information if needed. </a:t>
            </a:r>
            <a:br>
              <a:rPr lang="en-GB" sz="2400"/>
            </a:br>
            <a:r>
              <a:rPr lang="en-GB" sz="2400"/>
              <a:t>Do not hesitate to paste your own slides.</a:t>
            </a:r>
          </a:p>
          <a:p>
            <a:pPr marL="457200" indent="-457200">
              <a:lnSpc>
                <a:spcPct val="100000"/>
              </a:lnSpc>
              <a:spcBef>
                <a:spcPts val="0"/>
              </a:spcBef>
              <a:spcAft>
                <a:spcPts val="1200"/>
              </a:spcAft>
              <a:buFont typeface="+mj-lt"/>
              <a:buAutoNum type="arabicPeriod"/>
            </a:pPr>
            <a:r>
              <a:rPr lang="en-GB" sz="2400"/>
              <a:t>Reach out to your FastTrack SA if you have questions on the format or content</a:t>
            </a:r>
          </a:p>
          <a:p>
            <a:pPr marL="457200" indent="-457200">
              <a:lnSpc>
                <a:spcPct val="100000"/>
              </a:lnSpc>
              <a:spcBef>
                <a:spcPts val="0"/>
              </a:spcBef>
              <a:spcAft>
                <a:spcPts val="1200"/>
              </a:spcAft>
              <a:buFont typeface="+mj-lt"/>
              <a:buAutoNum type="arabicPeriod"/>
            </a:pPr>
            <a:r>
              <a:rPr lang="en-GB" sz="2400"/>
              <a:t>Send completed deck back to the FastTrack SA 5 business day before the scheduled Solution Blueprint workshop.</a:t>
            </a:r>
          </a:p>
        </p:txBody>
      </p:sp>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11"/>
          </p:nvPr>
        </p:nvSpPr>
        <p:spPr>
          <a:xfrm>
            <a:off x="269875" y="1189038"/>
            <a:ext cx="11652250" cy="572464"/>
          </a:xfrm>
        </p:spPr>
        <p:txBody>
          <a:bodyPr/>
          <a:lstStyle/>
          <a:p>
            <a:r>
              <a:rPr lang="en-GB" sz="2800"/>
              <a:t>How to fill this PowerPoint document</a:t>
            </a:r>
          </a:p>
        </p:txBody>
      </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BI</a:t>
            </a:r>
            <a:r>
              <a:rPr lang="en-GB" sz="7200">
                <a:solidFill>
                  <a:schemeClr val="tx1"/>
                </a:solidFill>
                <a:latin typeface="Segoe UI" panose="020B0502040204020203" pitchFamily="34" charset="0"/>
                <a:ea typeface="Calibri" panose="020F0502020204030204" pitchFamily="34" charset="0"/>
                <a:cs typeface="Times New Roman" panose="02020603050405020304" pitchFamily="18" charset="0"/>
              </a:rPr>
              <a:t> &amp; Reporting Planning</a:t>
            </a:r>
            <a:endParaRPr lang="en-US" sz="8000">
              <a:solidFill>
                <a:srgbClr val="505050"/>
              </a:solidFill>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721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dirty="0">
                <a:solidFill>
                  <a:schemeClr val="tx1"/>
                </a:solidFill>
              </a:rPr>
              <a:t>BI Design Blueprint</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about overall design, integrations points, involved systems – visual diagram </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hlinkClick r:id="rId3"/>
            <a:extLst>
              <a:ext uri="{FF2B5EF4-FFF2-40B4-BE49-F238E27FC236}">
                <a16:creationId xmlns:a16="http://schemas.microsoft.com/office/drawing/2014/main" id="{9A3A42AD-9245-4AFB-9483-C03A6B5A9A5C}"/>
              </a:ext>
            </a:extLst>
          </p:cNvPr>
          <p:cNvSpPr/>
          <p:nvPr/>
        </p:nvSpPr>
        <p:spPr>
          <a:xfrm>
            <a:off x="457200" y="2260290"/>
            <a:ext cx="11277600" cy="39322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rtl="0" fontAlgn="base"/>
            <a:r>
              <a:rPr lang="en-GB" sz="1600">
                <a:solidFill>
                  <a:srgbClr val="505050"/>
                </a:solidFill>
                <a:highlight>
                  <a:srgbClr val="FFFF00"/>
                </a:highlight>
                <a:latin typeface="Segoe UI" panose="020B0502040204020203" pitchFamily="34" charset="0"/>
              </a:rPr>
              <a:t>Please provide d</a:t>
            </a:r>
            <a:r>
              <a:rPr lang="en-GB" sz="1600" b="0" i="0" u="none" strike="noStrike">
                <a:solidFill>
                  <a:srgbClr val="505050"/>
                </a:solidFill>
                <a:effectLst/>
                <a:highlight>
                  <a:srgbClr val="FFFF00"/>
                </a:highlight>
                <a:latin typeface="Segoe UI" panose="020B0502040204020203" pitchFamily="34" charset="0"/>
              </a:rPr>
              <a:t>iagram showing the BI </a:t>
            </a:r>
            <a:r>
              <a:rPr lang="en-GB" sz="1600">
                <a:solidFill>
                  <a:srgbClr val="505050"/>
                </a:solidFill>
                <a:highlight>
                  <a:srgbClr val="FFFF00"/>
                </a:highlight>
                <a:latin typeface="Segoe UI" panose="020B0502040204020203" pitchFamily="34" charset="0"/>
              </a:rPr>
              <a:t>design </a:t>
            </a:r>
            <a:r>
              <a:rPr lang="en-GB" sz="1600" b="0" i="0" u="none" strike="noStrike">
                <a:solidFill>
                  <a:srgbClr val="505050"/>
                </a:solidFill>
                <a:effectLst/>
                <a:highlight>
                  <a:srgbClr val="FFFF00"/>
                </a:highlight>
                <a:latin typeface="Segoe UI" panose="020B0502040204020203" pitchFamily="34" charset="0"/>
              </a:rPr>
              <a:t>blueprint</a:t>
            </a:r>
            <a:r>
              <a:rPr lang="en-GB" sz="1600">
                <a:solidFill>
                  <a:srgbClr val="505050"/>
                </a:solidFill>
                <a:highlight>
                  <a:srgbClr val="FFFF00"/>
                </a:highlight>
                <a:latin typeface="Segoe UI" panose="020B0502040204020203" pitchFamily="34" charset="0"/>
              </a:rPr>
              <a:t>. Provide diagrams of current, planned systems.</a:t>
            </a:r>
            <a:r>
              <a:rPr lang="en-GB" sz="1600" b="0" i="0" u="none" strike="noStrike">
                <a:solidFill>
                  <a:srgbClr val="505050"/>
                </a:solidFill>
                <a:effectLst/>
                <a:highlight>
                  <a:srgbClr val="FFFF00"/>
                </a:highlight>
                <a:latin typeface="Segoe UI" panose="020B0502040204020203" pitchFamily="34" charset="0"/>
              </a:rPr>
              <a:t>​</a:t>
            </a:r>
          </a:p>
          <a:p>
            <a:pPr algn="ctr" rtl="0" fontAlgn="base"/>
            <a:endParaRPr lang="en-GB" sz="1600">
              <a:solidFill>
                <a:srgbClr val="505050"/>
              </a:solidFill>
              <a:highlight>
                <a:srgbClr val="FFFF00"/>
              </a:highlight>
              <a:latin typeface="Segoe UI" panose="020B0502040204020203" pitchFamily="34" charset="0"/>
            </a:endParaRPr>
          </a:p>
          <a:p>
            <a:pPr algn="ctr" rtl="0" fontAlgn="base"/>
            <a:endParaRPr lang="en-GB" sz="1600" b="0" i="0" u="none" strike="noStrike">
              <a:solidFill>
                <a:srgbClr val="505050"/>
              </a:solidFill>
              <a:effectLst/>
              <a:highlight>
                <a:srgbClr val="FFFF00"/>
              </a:highlight>
              <a:latin typeface="Segoe UI" panose="020B0502040204020203" pitchFamily="34" charset="0"/>
            </a:endParaRPr>
          </a:p>
        </p:txBody>
      </p:sp>
    </p:spTree>
    <p:extLst>
      <p:ext uri="{BB962C8B-B14F-4D97-AF65-F5344CB8AC3E}">
        <p14:creationId xmlns:p14="http://schemas.microsoft.com/office/powerpoint/2010/main" val="294186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BI &amp; Reporting Workstream</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BI and reporting workstream structure. </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b="0" i="0" u="none" strike="noStrike">
                <a:solidFill>
                  <a:srgbClr val="505050"/>
                </a:solidFill>
                <a:effectLst/>
                <a:highlight>
                  <a:srgbClr val="FFFF00"/>
                </a:highlight>
                <a:latin typeface="Segoe UI" panose="020B0502040204020203" pitchFamily="34" charset="0"/>
              </a:rPr>
              <a:t>Please provide reporting and BI workstream details, team structures, roles and responsibilities. </a:t>
            </a:r>
            <a:r>
              <a:rPr lang="en-GB" sz="1600">
                <a:solidFill>
                  <a:srgbClr val="505050"/>
                </a:solidFill>
                <a:highlight>
                  <a:srgbClr val="FFFF00"/>
                </a:highlight>
                <a:latin typeface="Segoe UI" panose="020B0502040204020203" pitchFamily="34" charset="0"/>
              </a:rPr>
              <a:t>Details can be provided as list or visual diagram.</a:t>
            </a:r>
            <a:r>
              <a:rPr lang="en-GB" sz="1600" b="0" i="0" u="none" strike="noStrike">
                <a:solidFill>
                  <a:srgbClr val="505050"/>
                </a:solidFill>
                <a:effectLst/>
                <a:highlight>
                  <a:srgbClr val="FFFF00"/>
                </a:highlight>
                <a:latin typeface="Segoe UI" panose="020B0502040204020203" pitchFamily="34" charset="0"/>
              </a:rPr>
              <a:t>​</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23450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dWOKmPFLDgGZxGfiF.s1w"/>
</p:tagLst>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System.Storyboarding.WindowsAppIcons.Web" Revision="1" Stencil="System.Storyboarding.WindowsAppIcons" StencilVersion="0.1"/>
</Control>
</file>

<file path=customXml/item3.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E1882E7-9227-4C06-A2E1-D3F4BF0D38BE}">
  <ds:schemaRefs>
    <ds:schemaRef ds:uri="http://schemas.microsoft.com/sharepoint/v3/contenttype/forms"/>
  </ds:schemaRefs>
</ds:datastoreItem>
</file>

<file path=customXml/itemProps2.xml><?xml version="1.0" encoding="utf-8"?>
<ds:datastoreItem xmlns:ds="http://schemas.openxmlformats.org/officeDocument/2006/customXml" ds:itemID="{69E592DB-7878-4072-B210-6383350E3C66}">
  <ds:schemaRefs>
    <ds:schemaRef ds:uri="http://schemas.microsoft.com/VisualStudio/2011/storyboarding/control"/>
  </ds:schemaRefs>
</ds:datastoreItem>
</file>

<file path=customXml/itemProps3.xml><?xml version="1.0" encoding="utf-8"?>
<ds:datastoreItem xmlns:ds="http://schemas.openxmlformats.org/officeDocument/2006/customXml" ds:itemID="{038977EB-231D-4829-BB39-B7FB05C8CA38}"/>
</file>

<file path=customXml/itemProps4.xml><?xml version="1.0" encoding="utf-8"?>
<ds:datastoreItem xmlns:ds="http://schemas.openxmlformats.org/officeDocument/2006/customXml" ds:itemID="{807D7729-9157-422A-A322-F886DC74C10E}">
  <ds:schemaRefs>
    <ds:schemaRef ds:uri="21801293-8b26-4deb-98c0-71fc7c1e1877"/>
    <ds:schemaRef ds:uri="8e793c00-403c-4e2e-9f3f-1f9fce3bba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1265</Words>
  <Application>Microsoft Office PowerPoint</Application>
  <PresentationFormat>Widescreen</PresentationFormat>
  <Paragraphs>168</Paragraphs>
  <Slides>20</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Calibri</vt:lpstr>
      <vt:lpstr>Calibri Light</vt:lpstr>
      <vt:lpstr>Segoe UI</vt:lpstr>
      <vt:lpstr>Segoe UI Semibold</vt:lpstr>
      <vt:lpstr>Microsoft Dynamics 365</vt:lpstr>
      <vt:lpstr>think-cell Slide</vt:lpstr>
      <vt:lpstr>Worksheet</vt:lpstr>
      <vt:lpstr>PowerPoint Presentation</vt:lpstr>
      <vt:lpstr>Introductions</vt:lpstr>
      <vt:lpstr>Success by Design</vt:lpstr>
      <vt:lpstr>Business Intelligence and Analytics Workshop Agenda</vt:lpstr>
      <vt:lpstr>The Role of FastTrack</vt:lpstr>
      <vt:lpstr>Instructions for Customer and Partner</vt:lpstr>
      <vt:lpstr>BI &amp; Reporting Planning</vt:lpstr>
      <vt:lpstr>BI Design Blueprint</vt:lpstr>
      <vt:lpstr>BI &amp; Reporting Workstream</vt:lpstr>
      <vt:lpstr>BI &amp; Reporting Project Plan </vt:lpstr>
      <vt:lpstr>Requirements and Fit Gaps</vt:lpstr>
      <vt:lpstr>BI &amp; Reporting Solution Strategy</vt:lpstr>
      <vt:lpstr>Self-Serve Reporting</vt:lpstr>
      <vt:lpstr>Operational Reporting</vt:lpstr>
      <vt:lpstr>Regulatory and Financial Reporting (F&amp;O)</vt:lpstr>
      <vt:lpstr>Printing Strategy (F&amp;O)</vt:lpstr>
      <vt:lpstr>Strategic Reporting</vt:lpstr>
      <vt:lpstr>Data Security</vt:lpstr>
      <vt:lpstr>Q&amp;A</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dc:creator>Pedro Sacramento</dc:creator>
  <cp:lastModifiedBy>Severin Bock</cp:lastModifiedBy>
  <cp:revision>3</cp:revision>
  <dcterms:created xsi:type="dcterms:W3CDTF">2019-03-30T00:28:33Z</dcterms:created>
  <dcterms:modified xsi:type="dcterms:W3CDTF">2021-11-24T08:04:26Z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AuthorIds_UIVersion_512">
    <vt:lpwstr>68</vt:lpwstr>
  </property>
  <property fmtid="{D5CDD505-2E9C-101B-9397-08002B2CF9AE}" pid="4" name="MediaServiceImageTags">
    <vt:lpwstr/>
  </property>
</Properties>
</file>