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63" d="100"/>
          <a:sy n="63"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gigbytes/novel-coronavirus-philippine-dataset#facilities.csv" TargetMode="External"/><Relationship Id="rId2" Type="http://schemas.openxmlformats.org/officeDocument/2006/relationships/hyperlink" Target="https://github.com/CSSEGISandData/COVID-1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cn.com/-/media/GIG/GCN/Redesign/Articles/2020/February/covid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32" y="106680"/>
            <a:ext cx="11915408" cy="67513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39433" y="960120"/>
            <a:ext cx="3731527" cy="3977640"/>
          </a:xfrm>
        </p:spPr>
        <p:txBody>
          <a:bodyPr/>
          <a:lstStyle/>
          <a:p>
            <a:r>
              <a:rPr lang="en-US" b="1" dirty="0" smtClean="0"/>
              <a:t>Covid-19 </a:t>
            </a:r>
            <a:r>
              <a:rPr lang="en-US" b="1" dirty="0"/>
              <a:t>in the Philippines</a:t>
            </a:r>
            <a:br>
              <a:rPr lang="en-US" b="1" dirty="0"/>
            </a:br>
            <a:endParaRPr lang="en-US" dirty="0"/>
          </a:p>
        </p:txBody>
      </p:sp>
    </p:spTree>
    <p:extLst>
      <p:ext uri="{BB962C8B-B14F-4D97-AF65-F5344CB8AC3E}">
        <p14:creationId xmlns:p14="http://schemas.microsoft.com/office/powerpoint/2010/main" val="3535046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Prediction</a:t>
            </a:r>
            <a:br>
              <a:rPr lang="en-US" b="1" dirty="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888807" y="1275728"/>
            <a:ext cx="5929313" cy="4130913"/>
          </a:xfrm>
          <a:prstGeom prst="rect">
            <a:avLst/>
          </a:prstGeom>
        </p:spPr>
      </p:pic>
      <p:sp>
        <p:nvSpPr>
          <p:cNvPr id="5" name="Rectangle 4"/>
          <p:cNvSpPr/>
          <p:nvPr/>
        </p:nvSpPr>
        <p:spPr>
          <a:xfrm>
            <a:off x="426720" y="5636830"/>
            <a:ext cx="8847282" cy="923330"/>
          </a:xfrm>
          <a:prstGeom prst="rect">
            <a:avLst/>
          </a:prstGeom>
        </p:spPr>
        <p:txBody>
          <a:bodyPr wrap="square">
            <a:spAutoFit/>
          </a:bodyPr>
          <a:lstStyle/>
          <a:p>
            <a:r>
              <a:rPr lang="en-US" dirty="0"/>
              <a:t>We could see that the graph is increasing </a:t>
            </a:r>
            <a:r>
              <a:rPr lang="en-US" dirty="0" smtClean="0"/>
              <a:t>exponentially </a:t>
            </a:r>
            <a:r>
              <a:rPr lang="en-US" dirty="0"/>
              <a:t>if the average growth factor doesn't decrease. It is important that the growth factor is reduced to flatten the curve.</a:t>
            </a:r>
          </a:p>
        </p:txBody>
      </p:sp>
    </p:spTree>
    <p:extLst>
      <p:ext uri="{BB962C8B-B14F-4D97-AF65-F5344CB8AC3E}">
        <p14:creationId xmlns:p14="http://schemas.microsoft.com/office/powerpoint/2010/main" val="266155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Correlating the Metadata</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45920" y="1930400"/>
            <a:ext cx="6278880" cy="4284028"/>
          </a:xfrm>
          <a:prstGeom prst="rect">
            <a:avLst/>
          </a:prstGeom>
        </p:spPr>
      </p:pic>
    </p:spTree>
    <p:extLst>
      <p:ext uri="{BB962C8B-B14F-4D97-AF65-F5344CB8AC3E}">
        <p14:creationId xmlns:p14="http://schemas.microsoft.com/office/powerpoint/2010/main" val="271594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Correlating the Metadata</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01015" y="2160588"/>
            <a:ext cx="11367334" cy="3767772"/>
          </a:xfrm>
          <a:prstGeom prst="rect">
            <a:avLst/>
          </a:prstGeom>
        </p:spPr>
      </p:pic>
    </p:spTree>
    <p:extLst>
      <p:ext uri="{BB962C8B-B14F-4D97-AF65-F5344CB8AC3E}">
        <p14:creationId xmlns:p14="http://schemas.microsoft.com/office/powerpoint/2010/main" val="370275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Correlating the Metadata</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24261" y="1919287"/>
            <a:ext cx="10734301" cy="3902393"/>
          </a:xfrm>
          <a:prstGeom prst="rect">
            <a:avLst/>
          </a:prstGeom>
        </p:spPr>
      </p:pic>
    </p:spTree>
    <p:extLst>
      <p:ext uri="{BB962C8B-B14F-4D97-AF65-F5344CB8AC3E}">
        <p14:creationId xmlns:p14="http://schemas.microsoft.com/office/powerpoint/2010/main" val="265070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Correlating the Metadata</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09612" y="1909762"/>
            <a:ext cx="10772775" cy="3500438"/>
          </a:xfrm>
          <a:prstGeom prst="rect">
            <a:avLst/>
          </a:prstGeom>
        </p:spPr>
      </p:pic>
    </p:spTree>
    <p:extLst>
      <p:ext uri="{BB962C8B-B14F-4D97-AF65-F5344CB8AC3E}">
        <p14:creationId xmlns:p14="http://schemas.microsoft.com/office/powerpoint/2010/main" val="98012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Correlating the Metadata</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52475" y="1188476"/>
            <a:ext cx="9321165" cy="5250424"/>
          </a:xfrm>
          <a:prstGeom prst="rect">
            <a:avLst/>
          </a:prstGeom>
        </p:spPr>
      </p:pic>
    </p:spTree>
    <p:extLst>
      <p:ext uri="{BB962C8B-B14F-4D97-AF65-F5344CB8AC3E}">
        <p14:creationId xmlns:p14="http://schemas.microsoft.com/office/powerpoint/2010/main" val="87322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Correlating the Metadata</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551622" y="1466850"/>
            <a:ext cx="7074218" cy="4590252"/>
          </a:xfrm>
          <a:prstGeom prst="rect">
            <a:avLst/>
          </a:prstGeom>
        </p:spPr>
      </p:pic>
    </p:spTree>
    <p:extLst>
      <p:ext uri="{BB962C8B-B14F-4D97-AF65-F5344CB8AC3E}">
        <p14:creationId xmlns:p14="http://schemas.microsoft.com/office/powerpoint/2010/main" val="1731145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Summary</a:t>
            </a:r>
            <a:br>
              <a:rPr lang="en-US" b="1" dirty="0"/>
            </a:br>
            <a:r>
              <a:rPr lang="en-US" sz="1800" dirty="0"/>
              <a:t>Several factors were found to have a significant correlation with the impact of the virus, though none of the correlations were overwhelmingly strong. Faster enacted restrictions on movement have the biggest influence. Here are the main factors that were found to reduce the impact of COVID-19:</a:t>
            </a:r>
            <a:endParaRPr lang="en-US" sz="1800" dirty="0"/>
          </a:p>
        </p:txBody>
      </p:sp>
      <p:sp>
        <p:nvSpPr>
          <p:cNvPr id="3" name="Content Placeholder 2"/>
          <p:cNvSpPr>
            <a:spLocks noGrp="1"/>
          </p:cNvSpPr>
          <p:nvPr>
            <p:ph idx="1"/>
          </p:nvPr>
        </p:nvSpPr>
        <p:spPr>
          <a:xfrm>
            <a:off x="677334" y="2423160"/>
            <a:ext cx="8596668" cy="3618202"/>
          </a:xfrm>
        </p:spPr>
        <p:txBody>
          <a:bodyPr/>
          <a:lstStyle/>
          <a:p>
            <a:r>
              <a:rPr lang="en-US" b="1" dirty="0"/>
              <a:t>Schools Closed</a:t>
            </a:r>
            <a:endParaRPr lang="en-US" dirty="0"/>
          </a:p>
          <a:p>
            <a:pPr lvl="1"/>
            <a:r>
              <a:rPr lang="en-US" i="1" dirty="0"/>
              <a:t>on average</a:t>
            </a:r>
            <a:r>
              <a:rPr lang="en-US" dirty="0"/>
              <a:t> one day delay lengthens the impact by 1.1 days, and means </a:t>
            </a:r>
            <a:r>
              <a:rPr lang="en-US" dirty="0" err="1"/>
              <a:t>means</a:t>
            </a:r>
            <a:r>
              <a:rPr lang="en-US" dirty="0"/>
              <a:t> 110 more people per million will become confirmed cases</a:t>
            </a:r>
          </a:p>
          <a:p>
            <a:r>
              <a:rPr lang="en-US" b="1" dirty="0"/>
              <a:t>Public Venues Closed</a:t>
            </a:r>
            <a:endParaRPr lang="en-US" dirty="0"/>
          </a:p>
          <a:p>
            <a:pPr lvl="1"/>
            <a:r>
              <a:rPr lang="en-US" i="1" dirty="0"/>
              <a:t>on average</a:t>
            </a:r>
            <a:r>
              <a:rPr lang="en-US" dirty="0"/>
              <a:t> one day delay lengthens the impact by 2.0 days, and means </a:t>
            </a:r>
            <a:r>
              <a:rPr lang="en-US" dirty="0" err="1"/>
              <a:t>means</a:t>
            </a:r>
            <a:r>
              <a:rPr lang="en-US" dirty="0"/>
              <a:t> 140 more people per million will become confirmed cases</a:t>
            </a:r>
          </a:p>
          <a:p>
            <a:r>
              <a:rPr lang="en-US" b="1" dirty="0"/>
              <a:t>Social Gatherings Banned</a:t>
            </a:r>
            <a:endParaRPr lang="en-US" dirty="0"/>
          </a:p>
          <a:p>
            <a:pPr lvl="1"/>
            <a:r>
              <a:rPr lang="en-US" i="1" dirty="0"/>
              <a:t>on average</a:t>
            </a:r>
            <a:r>
              <a:rPr lang="en-US" dirty="0"/>
              <a:t> one day delay lengthens the impact by 2.1 days, and means </a:t>
            </a:r>
            <a:r>
              <a:rPr lang="en-US" dirty="0" err="1"/>
              <a:t>means</a:t>
            </a:r>
            <a:r>
              <a:rPr lang="en-US" dirty="0"/>
              <a:t> 150 more people per million will become confirmed cases</a:t>
            </a:r>
          </a:p>
          <a:p>
            <a:endParaRPr lang="en-US" dirty="0"/>
          </a:p>
        </p:txBody>
      </p:sp>
    </p:spTree>
    <p:extLst>
      <p:ext uri="{BB962C8B-B14F-4D97-AF65-F5344CB8AC3E}">
        <p14:creationId xmlns:p14="http://schemas.microsoft.com/office/powerpoint/2010/main" val="316630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Summary</a:t>
            </a:r>
            <a:br>
              <a:rPr lang="en-US" b="1" dirty="0"/>
            </a:br>
            <a:r>
              <a:rPr lang="en-US" sz="1800" dirty="0"/>
              <a:t>Several factors were found to have a significant correlation with the impact of the virus, though none of the correlations were overwhelmingly strong. Faster enacted restrictions on movement have the biggest influence. Here are the main factors that were found to reduce the impact of COVID-19:</a:t>
            </a:r>
            <a:endParaRPr lang="en-US" sz="1800" dirty="0"/>
          </a:p>
        </p:txBody>
      </p:sp>
      <p:sp>
        <p:nvSpPr>
          <p:cNvPr id="3" name="Content Placeholder 2"/>
          <p:cNvSpPr>
            <a:spLocks noGrp="1"/>
          </p:cNvSpPr>
          <p:nvPr>
            <p:ph idx="1"/>
          </p:nvPr>
        </p:nvSpPr>
        <p:spPr>
          <a:xfrm>
            <a:off x="677334" y="2423160"/>
            <a:ext cx="8596668" cy="3618202"/>
          </a:xfrm>
        </p:spPr>
        <p:txBody>
          <a:bodyPr>
            <a:normAutofit fontScale="92500" lnSpcReduction="10000"/>
          </a:bodyPr>
          <a:lstStyle/>
          <a:p>
            <a:r>
              <a:rPr lang="en-US" b="1" dirty="0"/>
              <a:t>Non-Essential House Leaving Banned</a:t>
            </a:r>
            <a:endParaRPr lang="en-US" dirty="0"/>
          </a:p>
          <a:p>
            <a:pPr lvl="1"/>
            <a:r>
              <a:rPr lang="en-US" i="1" dirty="0"/>
              <a:t>on average</a:t>
            </a:r>
            <a:r>
              <a:rPr lang="en-US" dirty="0"/>
              <a:t> one day delay lengthens the impact by 3.0 days, and means </a:t>
            </a:r>
            <a:r>
              <a:rPr lang="en-US" dirty="0" err="1"/>
              <a:t>means</a:t>
            </a:r>
            <a:r>
              <a:rPr lang="en-US" dirty="0"/>
              <a:t> 150 more people per million will become confirmed cases</a:t>
            </a:r>
          </a:p>
          <a:p>
            <a:r>
              <a:rPr lang="en-US" b="1" dirty="0"/>
              <a:t>Higher temperature</a:t>
            </a:r>
            <a:endParaRPr lang="en-US" dirty="0"/>
          </a:p>
          <a:p>
            <a:pPr lvl="1"/>
            <a:r>
              <a:rPr lang="en-US" dirty="0"/>
              <a:t>On average one degree </a:t>
            </a:r>
            <a:r>
              <a:rPr lang="en-US" dirty="0" err="1"/>
              <a:t>celcius</a:t>
            </a:r>
            <a:r>
              <a:rPr lang="en-US" dirty="0"/>
              <a:t> higher means 6 fewer people per million will become confirmed cases</a:t>
            </a:r>
          </a:p>
          <a:p>
            <a:r>
              <a:rPr lang="en-US" b="1" dirty="0"/>
              <a:t>Lower humidity</a:t>
            </a:r>
            <a:endParaRPr lang="en-US" dirty="0"/>
          </a:p>
          <a:p>
            <a:pPr lvl="1"/>
            <a:r>
              <a:rPr lang="en-US" dirty="0"/>
              <a:t>On average one percentage lower humidity means 20 fewer people per million will become confirmed cases</a:t>
            </a:r>
          </a:p>
          <a:p>
            <a:r>
              <a:rPr lang="en-US" b="1" dirty="0"/>
              <a:t>Lower median age</a:t>
            </a:r>
            <a:endParaRPr lang="en-US" dirty="0"/>
          </a:p>
          <a:p>
            <a:pPr lvl="1"/>
            <a:r>
              <a:rPr lang="en-US" dirty="0"/>
              <a:t>On average one year higher median age means 5 fewer people per million will become confirmed cases</a:t>
            </a:r>
          </a:p>
          <a:p>
            <a:endParaRPr lang="en-US" dirty="0"/>
          </a:p>
        </p:txBody>
      </p:sp>
    </p:spTree>
    <p:extLst>
      <p:ext uri="{BB962C8B-B14F-4D97-AF65-F5344CB8AC3E}">
        <p14:creationId xmlns:p14="http://schemas.microsoft.com/office/powerpoint/2010/main" val="591836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 !!!</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2802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br>
              <a:rPr lang="en-US" b="1" dirty="0"/>
            </a:br>
            <a:r>
              <a:rPr lang="en-US" b="1" dirty="0"/>
              <a:t>Covid-19 (Although it doesn't need any)</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a:t>My Country </a:t>
            </a:r>
            <a:r>
              <a:rPr lang="en-US" sz="2800" b="1" dirty="0"/>
              <a:t>Republic of the Philippines</a:t>
            </a:r>
            <a:r>
              <a:rPr lang="en-US" sz="2800" dirty="0"/>
              <a:t>, is one of the high-risk countries from the Wuhan coronavirus outbreak, recorded the first death outside China. The government has announced lock-down of Metro Manila and is mulling over more </a:t>
            </a:r>
            <a:r>
              <a:rPr lang="en-US" sz="2800" dirty="0" err="1"/>
              <a:t>localised</a:t>
            </a:r>
            <a:r>
              <a:rPr lang="en-US" sz="2800" dirty="0"/>
              <a:t> lock-downs as the </a:t>
            </a:r>
            <a:r>
              <a:rPr lang="en-US" sz="2800" dirty="0" err="1"/>
              <a:t>nCoV</a:t>
            </a:r>
            <a:r>
              <a:rPr lang="en-US" sz="2800" dirty="0"/>
              <a:t> cases increase gradually and the WHO declaring coronavirus as a pandemic.</a:t>
            </a:r>
          </a:p>
        </p:txBody>
      </p:sp>
    </p:spTree>
    <p:extLst>
      <p:ext uri="{BB962C8B-B14F-4D97-AF65-F5344CB8AC3E}">
        <p14:creationId xmlns:p14="http://schemas.microsoft.com/office/powerpoint/2010/main" val="196984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 Which Tried to Solve:</a:t>
            </a:r>
            <a:br>
              <a:rPr lang="en-US" b="1" dirty="0"/>
            </a:br>
            <a:r>
              <a:rPr lang="en-US" sz="2700" b="1" i="1" dirty="0"/>
              <a:t>COVID-19 is wreaking havoc across the globe!!!</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a:t>Well, that's something everyone probably already knows as long as they aren't living under the cave for some reason.</a:t>
            </a:r>
          </a:p>
          <a:p>
            <a:r>
              <a:rPr lang="en-US" dirty="0"/>
              <a:t>But is it really China who's the most affected right now?</a:t>
            </a:r>
          </a:p>
          <a:p>
            <a:r>
              <a:rPr lang="en-US" dirty="0"/>
              <a:t>Or one of those European countries that are literally on fire at the moment because of the virus?</a:t>
            </a:r>
          </a:p>
          <a:p>
            <a:r>
              <a:rPr lang="en-US" dirty="0"/>
              <a:t>How good is the US doing?</a:t>
            </a:r>
          </a:p>
          <a:p>
            <a:r>
              <a:rPr lang="en-US" dirty="0"/>
              <a:t>How on Earth did it spread so far? (See for yourself)</a:t>
            </a:r>
          </a:p>
          <a:p>
            <a:r>
              <a:rPr lang="en-US" dirty="0"/>
              <a:t>Will a public lockdown work?</a:t>
            </a:r>
          </a:p>
          <a:p>
            <a:r>
              <a:rPr lang="en-US" dirty="0"/>
              <a:t>Lessons to learn from China?</a:t>
            </a:r>
          </a:p>
          <a:p>
            <a:r>
              <a:rPr lang="en-US" dirty="0"/>
              <a:t>Should we be worried?</a:t>
            </a:r>
          </a:p>
          <a:p>
            <a:endParaRPr lang="en-US" dirty="0"/>
          </a:p>
        </p:txBody>
      </p:sp>
    </p:spTree>
    <p:extLst>
      <p:ext uri="{BB962C8B-B14F-4D97-AF65-F5344CB8AC3E}">
        <p14:creationId xmlns:p14="http://schemas.microsoft.com/office/powerpoint/2010/main" val="332637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Location </a:t>
            </a:r>
            <a:r>
              <a:rPr lang="en-US" b="1" dirty="0"/>
              <a:t>and The </a:t>
            </a:r>
            <a:r>
              <a:rPr lang="en-US" b="1" dirty="0" smtClean="0"/>
              <a:t>Audience</a:t>
            </a:r>
            <a:br>
              <a:rPr lang="en-US" b="1" dirty="0" smtClean="0"/>
            </a:br>
            <a:endParaRPr lang="en-US" dirty="0"/>
          </a:p>
        </p:txBody>
      </p:sp>
      <p:sp>
        <p:nvSpPr>
          <p:cNvPr id="3" name="Content Placeholder 2"/>
          <p:cNvSpPr>
            <a:spLocks noGrp="1"/>
          </p:cNvSpPr>
          <p:nvPr>
            <p:ph idx="1"/>
          </p:nvPr>
        </p:nvSpPr>
        <p:spPr/>
        <p:txBody>
          <a:bodyPr/>
          <a:lstStyle/>
          <a:p>
            <a:r>
              <a:rPr lang="en-US" sz="4000" b="1" dirty="0"/>
              <a:t>The Philippines</a:t>
            </a:r>
            <a:r>
              <a:rPr lang="en-US" sz="4000" dirty="0"/>
              <a:t> and the World</a:t>
            </a:r>
          </a:p>
          <a:p>
            <a:r>
              <a:rPr lang="en-US" sz="4000" dirty="0"/>
              <a:t>Everyone specially the </a:t>
            </a:r>
            <a:r>
              <a:rPr lang="en-US" sz="4000" b="1" dirty="0"/>
              <a:t>Filipinos</a:t>
            </a:r>
            <a:endParaRPr lang="en-US" sz="4000" dirty="0"/>
          </a:p>
          <a:p>
            <a:endParaRPr lang="en-US" dirty="0"/>
          </a:p>
        </p:txBody>
      </p:sp>
    </p:spTree>
    <p:extLst>
      <p:ext uri="{BB962C8B-B14F-4D97-AF65-F5344CB8AC3E}">
        <p14:creationId xmlns:p14="http://schemas.microsoft.com/office/powerpoint/2010/main" val="1135736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Data</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a:t>The data below are gather from the COVID-19 repository by </a:t>
            </a:r>
            <a:r>
              <a:rPr lang="en-US" sz="2800" b="1" dirty="0">
                <a:hlinkClick r:id="rId2"/>
              </a:rPr>
              <a:t>Johns Hopkins </a:t>
            </a:r>
            <a:r>
              <a:rPr lang="en-US" sz="2800" b="1" dirty="0" smtClean="0">
                <a:hlinkClick r:id="rId2"/>
              </a:rPr>
              <a:t>CSSE</a:t>
            </a:r>
            <a:endParaRPr lang="en-US" sz="2800" b="1" dirty="0" smtClean="0"/>
          </a:p>
          <a:p>
            <a:r>
              <a:rPr lang="en-US" sz="2800" dirty="0"/>
              <a:t>The data below are downloaded from </a:t>
            </a:r>
            <a:r>
              <a:rPr lang="en-US" sz="2800" b="1" dirty="0" err="1"/>
              <a:t>Kaggle</a:t>
            </a:r>
            <a:r>
              <a:rPr lang="en-US" sz="2800" b="1" dirty="0"/>
              <a:t> </a:t>
            </a:r>
            <a:r>
              <a:rPr lang="en-US" sz="2800" b="1" dirty="0">
                <a:hlinkClick r:id="rId3"/>
              </a:rPr>
              <a:t>Novel Coronavirus Philippine Dataset</a:t>
            </a:r>
            <a:endParaRPr lang="en-US" sz="2800" dirty="0"/>
          </a:p>
        </p:txBody>
      </p:sp>
    </p:spTree>
    <p:extLst>
      <p:ext uri="{BB962C8B-B14F-4D97-AF65-F5344CB8AC3E}">
        <p14:creationId xmlns:p14="http://schemas.microsoft.com/office/powerpoint/2010/main" val="343338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Gender Analysis</a:t>
            </a:r>
            <a:br>
              <a:rPr lang="en-US" b="1" dirty="0"/>
            </a:br>
            <a:endParaRPr lang="en-US" dirty="0"/>
          </a:p>
        </p:txBody>
      </p:sp>
      <p:pic>
        <p:nvPicPr>
          <p:cNvPr id="8" name="Content Placeholder 7"/>
          <p:cNvPicPr>
            <a:picLocks noGrp="1" noChangeAspect="1"/>
          </p:cNvPicPr>
          <p:nvPr>
            <p:ph idx="1"/>
          </p:nvPr>
        </p:nvPicPr>
        <p:blipFill>
          <a:blip r:embed="rId2"/>
          <a:stretch>
            <a:fillRect/>
          </a:stretch>
        </p:blipFill>
        <p:spPr>
          <a:xfrm>
            <a:off x="2886217" y="1566228"/>
            <a:ext cx="4505183" cy="3796213"/>
          </a:xfrm>
          <a:prstGeom prst="rect">
            <a:avLst/>
          </a:prstGeom>
        </p:spPr>
      </p:pic>
      <p:sp>
        <p:nvSpPr>
          <p:cNvPr id="9" name="Rectangle 8"/>
          <p:cNvSpPr/>
          <p:nvPr/>
        </p:nvSpPr>
        <p:spPr>
          <a:xfrm>
            <a:off x="1005840" y="5672738"/>
            <a:ext cx="8427720" cy="954107"/>
          </a:xfrm>
          <a:prstGeom prst="rect">
            <a:avLst/>
          </a:prstGeom>
        </p:spPr>
        <p:txBody>
          <a:bodyPr wrap="square">
            <a:spAutoFit/>
          </a:bodyPr>
          <a:lstStyle/>
          <a:p>
            <a:r>
              <a:rPr lang="en-US" sz="2800" dirty="0"/>
              <a:t>60.7% of COVID-19 positive patients are male. Men are the most </a:t>
            </a:r>
            <a:r>
              <a:rPr lang="en-US" sz="2800" dirty="0" err="1"/>
              <a:t>most</a:t>
            </a:r>
            <a:r>
              <a:rPr lang="en-US" sz="2800" dirty="0"/>
              <a:t> likely affected.</a:t>
            </a:r>
          </a:p>
        </p:txBody>
      </p:sp>
    </p:spTree>
    <p:extLst>
      <p:ext uri="{BB962C8B-B14F-4D97-AF65-F5344CB8AC3E}">
        <p14:creationId xmlns:p14="http://schemas.microsoft.com/office/powerpoint/2010/main" val="33192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Philippines vs the other countries</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562968" y="1566228"/>
            <a:ext cx="7504832" cy="4968665"/>
          </a:xfrm>
          <a:prstGeom prst="rect">
            <a:avLst/>
          </a:prstGeom>
        </p:spPr>
      </p:pic>
    </p:spTree>
    <p:extLst>
      <p:ext uri="{BB962C8B-B14F-4D97-AF65-F5344CB8AC3E}">
        <p14:creationId xmlns:p14="http://schemas.microsoft.com/office/powerpoint/2010/main" val="300121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Philippines vs the other countries</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16293" y="1447951"/>
            <a:ext cx="8327707" cy="4916018"/>
          </a:xfrm>
          <a:prstGeom prst="rect">
            <a:avLst/>
          </a:prstGeom>
        </p:spPr>
      </p:pic>
    </p:spTree>
    <p:extLst>
      <p:ext uri="{BB962C8B-B14F-4D97-AF65-F5344CB8AC3E}">
        <p14:creationId xmlns:p14="http://schemas.microsoft.com/office/powerpoint/2010/main" val="97023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Though being highly populated the relative </a:t>
            </a:r>
            <a:r>
              <a:rPr lang="en-US" sz="2800" b="1" dirty="0" smtClean="0"/>
              <a:t>confirmed </a:t>
            </a:r>
            <a:r>
              <a:rPr lang="en-US" sz="2800" b="1" dirty="0"/>
              <a:t>cases of </a:t>
            </a:r>
            <a:r>
              <a:rPr lang="en-US" sz="2800" b="1" dirty="0" smtClean="0"/>
              <a:t>Philippines </a:t>
            </a:r>
            <a:r>
              <a:rPr lang="en-US" sz="2800" b="1" dirty="0"/>
              <a:t>is low compared to other countries. This could be because of two reasons</a:t>
            </a:r>
            <a:br>
              <a:rPr lang="en-US" sz="2800" b="1" dirty="0"/>
            </a:br>
            <a:endParaRPr lang="en-US" sz="2800" dirty="0"/>
          </a:p>
        </p:txBody>
      </p:sp>
      <p:sp>
        <p:nvSpPr>
          <p:cNvPr id="3" name="Content Placeholder 2"/>
          <p:cNvSpPr>
            <a:spLocks noGrp="1"/>
          </p:cNvSpPr>
          <p:nvPr>
            <p:ph idx="1"/>
          </p:nvPr>
        </p:nvSpPr>
        <p:spPr>
          <a:xfrm>
            <a:off x="677334" y="2438400"/>
            <a:ext cx="8596668" cy="3602962"/>
          </a:xfrm>
        </p:spPr>
        <p:txBody>
          <a:bodyPr/>
          <a:lstStyle/>
          <a:p>
            <a:r>
              <a:rPr lang="en-US" sz="3600" dirty="0"/>
              <a:t>One month Enhanced Community Quarantine imposed by Pres. Rodrigo </a:t>
            </a:r>
            <a:r>
              <a:rPr lang="en-US" sz="3600" dirty="0" err="1"/>
              <a:t>Duterte</a:t>
            </a:r>
            <a:endParaRPr lang="en-US" sz="3600" dirty="0"/>
          </a:p>
          <a:p>
            <a:r>
              <a:rPr lang="en-US" sz="3600" dirty="0"/>
              <a:t>Low testing rate</a:t>
            </a:r>
          </a:p>
          <a:p>
            <a:endParaRPr lang="en-US" dirty="0"/>
          </a:p>
        </p:txBody>
      </p:sp>
    </p:spTree>
    <p:extLst>
      <p:ext uri="{BB962C8B-B14F-4D97-AF65-F5344CB8AC3E}">
        <p14:creationId xmlns:p14="http://schemas.microsoft.com/office/powerpoint/2010/main" val="37170101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21</TotalTime>
  <Words>256</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Covid-19 in the Philippines </vt:lpstr>
      <vt:lpstr>Introduction Covid-19 (Although it doesn't need any) </vt:lpstr>
      <vt:lpstr>Problem Which Tried to Solve: COVID-19 is wreaking havoc across the globe!!! </vt:lpstr>
      <vt:lpstr>The Location and The Audience </vt:lpstr>
      <vt:lpstr>The Data </vt:lpstr>
      <vt:lpstr>Gender Analysis </vt:lpstr>
      <vt:lpstr>The Philippines vs the other countries </vt:lpstr>
      <vt:lpstr>The Philippines vs the other countries </vt:lpstr>
      <vt:lpstr>Though being highly populated the relative confirmed cases of Philippines is low compared to other countries. This could be because of two reasons </vt:lpstr>
      <vt:lpstr>Prediction </vt:lpstr>
      <vt:lpstr>Correlating the Metadata </vt:lpstr>
      <vt:lpstr>Correlating the Metadata </vt:lpstr>
      <vt:lpstr>Correlating the Metadata </vt:lpstr>
      <vt:lpstr>Correlating the Metadata </vt:lpstr>
      <vt:lpstr>Correlating the Metadata </vt:lpstr>
      <vt:lpstr>Correlating the Metadata </vt:lpstr>
      <vt:lpstr>Summary Several factors were found to have a significant correlation with the impact of the virus, though none of the correlations were overwhelmingly strong. Faster enacted restrictions on movement have the biggest influence. Here are the main factors that were found to reduce the impact of COVID-19:</vt:lpstr>
      <vt:lpstr>Summary Several factors were found to have a significant correlation with the impact of the virus, though none of the correlations were overwhelmingly strong. Faster enacted restrictions on movement have the biggest influence. Here are the main factors that were found to reduce the impact of COVID-19:</vt:lpstr>
      <vt:lpstr>Thank you !!!</vt:lpstr>
    </vt:vector>
  </TitlesOfParts>
  <Company>Qualfon DSG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the Philippines</dc:title>
  <dc:creator>Mark Russel Miranda</dc:creator>
  <cp:lastModifiedBy>Mark Russel Miranda</cp:lastModifiedBy>
  <cp:revision>3</cp:revision>
  <dcterms:created xsi:type="dcterms:W3CDTF">2020-04-12T22:29:02Z</dcterms:created>
  <dcterms:modified xsi:type="dcterms:W3CDTF">2020-04-12T22:50:45Z</dcterms:modified>
</cp:coreProperties>
</file>