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1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8FCA8C-0441-4737-B48B-89B1685FB9C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F6465-3C3A-489A-B2A2-17D5C5E63A3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30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FCA8C-0441-4737-B48B-89B1685FB9C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418819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FCA8C-0441-4737-B48B-89B1685FB9C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2928362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8FCA8C-0441-4737-B48B-89B1685FB9C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30526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FCA8C-0441-4737-B48B-89B1685FB9C3}"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6F6465-3C3A-489A-B2A2-17D5C5E63A3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5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8FCA8C-0441-4737-B48B-89B1685FB9C3}"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338688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8FCA8C-0441-4737-B48B-89B1685FB9C3}" type="datetimeFigureOut">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3383512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8FCA8C-0441-4737-B48B-89B1685FB9C3}" type="datetimeFigureOut">
              <a:rPr lang="en-IN" smtClean="0"/>
              <a:t>10-02-2025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220771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88FCA8C-0441-4737-B48B-89B1685FB9C3}" type="datetimeFigureOut">
              <a:rPr lang="en-IN" smtClean="0"/>
              <a:t>10-02-2025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419935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88FCA8C-0441-4737-B48B-89B1685FB9C3}" type="datetimeFigureOut">
              <a:rPr lang="en-IN" smtClean="0"/>
              <a:t>10-02-2025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6F6465-3C3A-489A-B2A2-17D5C5E63A31}" type="slidenum">
              <a:rPr lang="en-IN" smtClean="0"/>
              <a:t>‹#›</a:t>
            </a:fld>
            <a:endParaRPr lang="en-IN"/>
          </a:p>
        </p:txBody>
      </p:sp>
    </p:spTree>
    <p:extLst>
      <p:ext uri="{BB962C8B-B14F-4D97-AF65-F5344CB8AC3E}">
        <p14:creationId xmlns:p14="http://schemas.microsoft.com/office/powerpoint/2010/main" val="137056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8FCA8C-0441-4737-B48B-89B1685FB9C3}"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6F6465-3C3A-489A-B2A2-17D5C5E63A31}" type="slidenum">
              <a:rPr lang="en-IN" smtClean="0"/>
              <a:t>‹#›</a:t>
            </a:fld>
            <a:endParaRPr lang="en-IN"/>
          </a:p>
        </p:txBody>
      </p:sp>
    </p:spTree>
    <p:extLst>
      <p:ext uri="{BB962C8B-B14F-4D97-AF65-F5344CB8AC3E}">
        <p14:creationId xmlns:p14="http://schemas.microsoft.com/office/powerpoint/2010/main" val="288418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88FCA8C-0441-4737-B48B-89B1685FB9C3}" type="datetimeFigureOut">
              <a:rPr lang="en-IN" smtClean="0"/>
              <a:t>10-02-2025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6F6465-3C3A-489A-B2A2-17D5C5E63A3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009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4391-FDBC-65B3-207F-06784244B14D}"/>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Understanding Parasitic Capacitances</a:t>
            </a:r>
          </a:p>
        </p:txBody>
      </p:sp>
    </p:spTree>
    <p:extLst>
      <p:ext uri="{BB962C8B-B14F-4D97-AF65-F5344CB8AC3E}">
        <p14:creationId xmlns:p14="http://schemas.microsoft.com/office/powerpoint/2010/main" val="137041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661DB-AB56-31F1-3C0C-D2AAB9DC96E6}"/>
              </a:ext>
            </a:extLst>
          </p:cNvPr>
          <p:cNvPicPr>
            <a:picLocks noChangeAspect="1"/>
          </p:cNvPicPr>
          <p:nvPr/>
        </p:nvPicPr>
        <p:blipFill>
          <a:blip r:embed="rId2"/>
          <a:stretch>
            <a:fillRect/>
          </a:stretch>
        </p:blipFill>
        <p:spPr>
          <a:xfrm>
            <a:off x="66675" y="0"/>
            <a:ext cx="11899742" cy="5410200"/>
          </a:xfrm>
          <a:prstGeom prst="rect">
            <a:avLst/>
          </a:prstGeom>
        </p:spPr>
      </p:pic>
    </p:spTree>
    <p:extLst>
      <p:ext uri="{BB962C8B-B14F-4D97-AF65-F5344CB8AC3E}">
        <p14:creationId xmlns:p14="http://schemas.microsoft.com/office/powerpoint/2010/main" val="201382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606612-DFAB-259B-1EDD-7C009A1B275E}"/>
              </a:ext>
            </a:extLst>
          </p:cNvPr>
          <p:cNvPicPr>
            <a:picLocks noChangeAspect="1"/>
          </p:cNvPicPr>
          <p:nvPr/>
        </p:nvPicPr>
        <p:blipFill>
          <a:blip r:embed="rId2"/>
          <a:stretch>
            <a:fillRect/>
          </a:stretch>
        </p:blipFill>
        <p:spPr>
          <a:xfrm>
            <a:off x="3081001" y="0"/>
            <a:ext cx="2871068" cy="2921000"/>
          </a:xfrm>
          <a:prstGeom prst="rect">
            <a:avLst/>
          </a:prstGeom>
        </p:spPr>
      </p:pic>
      <p:pic>
        <p:nvPicPr>
          <p:cNvPr id="5" name="Picture 4">
            <a:extLst>
              <a:ext uri="{FF2B5EF4-FFF2-40B4-BE49-F238E27FC236}">
                <a16:creationId xmlns:a16="http://schemas.microsoft.com/office/drawing/2014/main" id="{6CC6719B-E19E-0FA7-420A-592F85179082}"/>
              </a:ext>
            </a:extLst>
          </p:cNvPr>
          <p:cNvPicPr>
            <a:picLocks noChangeAspect="1"/>
          </p:cNvPicPr>
          <p:nvPr/>
        </p:nvPicPr>
        <p:blipFill>
          <a:blip r:embed="rId3"/>
          <a:stretch>
            <a:fillRect/>
          </a:stretch>
        </p:blipFill>
        <p:spPr>
          <a:xfrm>
            <a:off x="6341938" y="177800"/>
            <a:ext cx="3199372" cy="2743200"/>
          </a:xfrm>
          <a:prstGeom prst="rect">
            <a:avLst/>
          </a:prstGeom>
        </p:spPr>
      </p:pic>
      <p:pic>
        <p:nvPicPr>
          <p:cNvPr id="7" name="Picture 6">
            <a:extLst>
              <a:ext uri="{FF2B5EF4-FFF2-40B4-BE49-F238E27FC236}">
                <a16:creationId xmlns:a16="http://schemas.microsoft.com/office/drawing/2014/main" id="{83EE034B-66C7-CBD5-A120-66EB04FF2B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5" y="2921001"/>
            <a:ext cx="6137928" cy="2014008"/>
          </a:xfrm>
          <a:prstGeom prst="rect">
            <a:avLst/>
          </a:prstGeom>
        </p:spPr>
      </p:pic>
      <p:pic>
        <p:nvPicPr>
          <p:cNvPr id="9" name="Picture 8">
            <a:extLst>
              <a:ext uri="{FF2B5EF4-FFF2-40B4-BE49-F238E27FC236}">
                <a16:creationId xmlns:a16="http://schemas.microsoft.com/office/drawing/2014/main" id="{92A41831-2FBA-0458-445F-1A1B33F5D3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932" y="2510367"/>
            <a:ext cx="5873023" cy="2424642"/>
          </a:xfrm>
          <a:prstGeom prst="rect">
            <a:avLst/>
          </a:prstGeom>
        </p:spPr>
      </p:pic>
      <p:sp>
        <p:nvSpPr>
          <p:cNvPr id="10" name="TextBox 9">
            <a:extLst>
              <a:ext uri="{FF2B5EF4-FFF2-40B4-BE49-F238E27FC236}">
                <a16:creationId xmlns:a16="http://schemas.microsoft.com/office/drawing/2014/main" id="{601D13A4-7789-088C-657C-91782273C62E}"/>
              </a:ext>
            </a:extLst>
          </p:cNvPr>
          <p:cNvSpPr txBox="1"/>
          <p:nvPr/>
        </p:nvSpPr>
        <p:spPr>
          <a:xfrm>
            <a:off x="1176867" y="5501990"/>
            <a:ext cx="11943622"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This can be considered as the RSW(switching resistance)</a:t>
            </a:r>
          </a:p>
        </p:txBody>
      </p:sp>
    </p:spTree>
    <p:extLst>
      <p:ext uri="{BB962C8B-B14F-4D97-AF65-F5344CB8AC3E}">
        <p14:creationId xmlns:p14="http://schemas.microsoft.com/office/powerpoint/2010/main" val="211512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AE9DF8-D2D0-EFB2-6352-6C592E08D26D}"/>
              </a:ext>
            </a:extLst>
          </p:cNvPr>
          <p:cNvSpPr txBox="1"/>
          <p:nvPr/>
        </p:nvSpPr>
        <p:spPr>
          <a:xfrm>
            <a:off x="76200" y="118533"/>
            <a:ext cx="11904133" cy="397031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Propagation delay of the CMOS inverter is determined by the time it takes to charge and discharge the load capacitor CL through the PMOS and NMOS transistors, respectively.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Getting CL as small as possible is crucial to the realization of high-performance CMOS circuits</a:t>
            </a:r>
          </a:p>
          <a:p>
            <a:pPr marL="285750" indent="-285750">
              <a:buFont typeface="Arial" panose="020B0604020202020204" pitchFamily="34" charset="0"/>
              <a:buChar char="•"/>
            </a:pPr>
            <a:endParaRPr lang="en-US" dirty="0"/>
          </a:p>
          <a:p>
            <a:endParaRPr lang="en-US" dirty="0"/>
          </a:p>
          <a:p>
            <a:r>
              <a:rPr lang="en-US" dirty="0"/>
              <a:t>Propagation Delay (</a:t>
            </a:r>
            <a:r>
              <a:rPr lang="el-GR" dirty="0"/>
              <a:t>τ</a:t>
            </a:r>
            <a:r>
              <a:rPr lang="en-IN" baseline="-25000" dirty="0"/>
              <a:t>p</a:t>
            </a:r>
            <a:r>
              <a:rPr lang="en-US" dirty="0"/>
              <a:t>) to charge/discharge the capacitor </a:t>
            </a:r>
            <a:r>
              <a:rPr lang="el-GR" dirty="0"/>
              <a:t>α</a:t>
            </a:r>
            <a:r>
              <a:rPr lang="en-IN" dirty="0"/>
              <a:t> R</a:t>
            </a:r>
            <a:r>
              <a:rPr lang="en-IN" baseline="-25000" dirty="0"/>
              <a:t>P</a:t>
            </a:r>
            <a:r>
              <a:rPr lang="en-IN" dirty="0"/>
              <a:t> C</a:t>
            </a:r>
            <a:r>
              <a:rPr lang="en-IN" baseline="-25000" dirty="0"/>
              <a:t>L</a:t>
            </a:r>
            <a:r>
              <a:rPr lang="en-IN" dirty="0"/>
              <a:t>   or R</a:t>
            </a:r>
            <a:r>
              <a:rPr lang="en-IN" baseline="-25000" dirty="0"/>
              <a:t>N</a:t>
            </a:r>
            <a:r>
              <a:rPr lang="en-IN" dirty="0"/>
              <a:t>C</a:t>
            </a:r>
            <a:r>
              <a:rPr lang="en-IN" baseline="-25000" dirty="0"/>
              <a:t>L</a:t>
            </a:r>
            <a:r>
              <a:rPr lang="en-IN" dirty="0"/>
              <a:t> </a:t>
            </a:r>
          </a:p>
          <a:p>
            <a:endParaRPr lang="en-IN" dirty="0"/>
          </a:p>
          <a:p>
            <a:r>
              <a:rPr lang="en-IN" dirty="0"/>
              <a:t>So C</a:t>
            </a:r>
            <a:r>
              <a:rPr lang="en-IN" baseline="-25000" dirty="0"/>
              <a:t>L</a:t>
            </a:r>
            <a:r>
              <a:rPr lang="en-IN" dirty="0"/>
              <a:t> should be decreased and R</a:t>
            </a:r>
            <a:r>
              <a:rPr lang="en-IN" baseline="-25000" dirty="0"/>
              <a:t>P </a:t>
            </a:r>
            <a:r>
              <a:rPr lang="en-IN" dirty="0"/>
              <a:t>&amp;</a:t>
            </a:r>
            <a:r>
              <a:rPr lang="en-IN" baseline="-25000" dirty="0"/>
              <a:t> </a:t>
            </a:r>
            <a:r>
              <a:rPr lang="en-IN" dirty="0"/>
              <a:t>R</a:t>
            </a:r>
            <a:r>
              <a:rPr lang="en-IN" baseline="-25000" dirty="0"/>
              <a:t>N</a:t>
            </a:r>
            <a:r>
              <a:rPr lang="en-IN" dirty="0"/>
              <a:t> should be decreased (may be by W/L or it also depend on V</a:t>
            </a:r>
            <a:r>
              <a:rPr lang="en-IN" baseline="-25000" dirty="0"/>
              <a:t>g</a:t>
            </a:r>
            <a:r>
              <a:rPr lang="en-IN" dirty="0"/>
              <a:t>) </a:t>
            </a:r>
          </a:p>
          <a:p>
            <a:endParaRPr lang="en-IN" dirty="0"/>
          </a:p>
          <a:p>
            <a:endParaRPr lang="en-US" dirty="0"/>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44617B-6192-73DB-4210-E40CDC12CB31}"/>
              </a:ext>
            </a:extLst>
          </p:cNvPr>
          <p:cNvPicPr>
            <a:picLocks noChangeAspect="1"/>
          </p:cNvPicPr>
          <p:nvPr/>
        </p:nvPicPr>
        <p:blipFill>
          <a:blip r:embed="rId2"/>
          <a:stretch>
            <a:fillRect/>
          </a:stretch>
        </p:blipFill>
        <p:spPr>
          <a:xfrm>
            <a:off x="431289" y="2934898"/>
            <a:ext cx="7316221" cy="3296110"/>
          </a:xfrm>
          <a:prstGeom prst="rect">
            <a:avLst/>
          </a:prstGeom>
        </p:spPr>
      </p:pic>
    </p:spTree>
    <p:extLst>
      <p:ext uri="{BB962C8B-B14F-4D97-AF65-F5344CB8AC3E}">
        <p14:creationId xmlns:p14="http://schemas.microsoft.com/office/powerpoint/2010/main" val="189744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D9DB7-B399-A8F5-F1EB-CD063D3282B4}"/>
              </a:ext>
            </a:extLst>
          </p:cNvPr>
          <p:cNvPicPr>
            <a:picLocks noChangeAspect="1"/>
          </p:cNvPicPr>
          <p:nvPr/>
        </p:nvPicPr>
        <p:blipFill>
          <a:blip r:embed="rId2"/>
          <a:stretch>
            <a:fillRect/>
          </a:stretch>
        </p:blipFill>
        <p:spPr>
          <a:xfrm>
            <a:off x="86726" y="70090"/>
            <a:ext cx="12094416" cy="5958177"/>
          </a:xfrm>
          <a:prstGeom prst="rect">
            <a:avLst/>
          </a:prstGeom>
        </p:spPr>
      </p:pic>
    </p:spTree>
    <p:extLst>
      <p:ext uri="{BB962C8B-B14F-4D97-AF65-F5344CB8AC3E}">
        <p14:creationId xmlns:p14="http://schemas.microsoft.com/office/powerpoint/2010/main" val="419391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92AF9-05C3-1196-2E89-03B164994C46}"/>
              </a:ext>
            </a:extLst>
          </p:cNvPr>
          <p:cNvSpPr txBox="1"/>
          <p:nvPr/>
        </p:nvSpPr>
        <p:spPr>
          <a:xfrm>
            <a:off x="0" y="0"/>
            <a:ext cx="12191999" cy="427809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make the analysis tractable, we assume that all capacitances are lumped together into one single capacitor CL , located between V</a:t>
            </a:r>
            <a:r>
              <a:rPr lang="en-US" baseline="-25000" dirty="0">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and GND. Be aware that this is a considerable simplification of the actual situation, even in the case of a simple inverter.</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initially assumed that the input Vin is driven by an ideal voltage source with zero rise and fall times. Accounting only for capacitances connected to the output node, CL breaks down into the following components.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Understanding the overlap capacitances</a:t>
            </a: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overlapping capacitances refer to parasitic capacitances formed due to the overlap of the gate electrode with the source and drain regions.</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t>mainly caused by fabrication constraints. The primary reason for their existence is </a:t>
            </a:r>
            <a:r>
              <a:rPr lang="en-US" sz="1400" b="1" dirty="0"/>
              <a:t>the misalignment between the gate and the source/drain regions </a:t>
            </a:r>
            <a:r>
              <a:rPr lang="en-US" sz="1400" dirty="0"/>
              <a:t>during the manufacturing process.</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815C13-A919-98F0-CB83-CA47C9610D19}"/>
              </a:ext>
            </a:extLst>
          </p:cNvPr>
          <p:cNvPicPr>
            <a:picLocks noChangeAspect="1"/>
          </p:cNvPicPr>
          <p:nvPr/>
        </p:nvPicPr>
        <p:blipFill>
          <a:blip r:embed="rId2"/>
          <a:stretch>
            <a:fillRect/>
          </a:stretch>
        </p:blipFill>
        <p:spPr>
          <a:xfrm>
            <a:off x="2546081" y="4109225"/>
            <a:ext cx="2458037" cy="2181508"/>
          </a:xfrm>
          <a:prstGeom prst="rect">
            <a:avLst/>
          </a:prstGeom>
        </p:spPr>
      </p:pic>
      <p:sp>
        <p:nvSpPr>
          <p:cNvPr id="6" name="TextBox 5">
            <a:extLst>
              <a:ext uri="{FF2B5EF4-FFF2-40B4-BE49-F238E27FC236}">
                <a16:creationId xmlns:a16="http://schemas.microsoft.com/office/drawing/2014/main" id="{044939B6-A7F5-FF23-0749-4571D0993533}"/>
              </a:ext>
            </a:extLst>
          </p:cNvPr>
          <p:cNvSpPr txBox="1"/>
          <p:nvPr/>
        </p:nvSpPr>
        <p:spPr>
          <a:xfrm>
            <a:off x="5223933" y="4148667"/>
            <a:ext cx="6832600" cy="1200329"/>
          </a:xfrm>
          <a:prstGeom prst="rect">
            <a:avLst/>
          </a:prstGeom>
          <a:noFill/>
        </p:spPr>
        <p:txBody>
          <a:bodyPr wrap="square" rtlCol="0">
            <a:spAutoFit/>
          </a:bodyPr>
          <a:lstStyle/>
          <a:p>
            <a:r>
              <a:rPr lang="en-IN" dirty="0"/>
              <a:t>X</a:t>
            </a:r>
            <a:r>
              <a:rPr lang="en-IN" baseline="-25000" dirty="0"/>
              <a:t>d</a:t>
            </a:r>
            <a:r>
              <a:rPr lang="en-IN" dirty="0"/>
              <a:t> = lateral diffusion</a:t>
            </a:r>
          </a:p>
          <a:p>
            <a:r>
              <a:rPr lang="en-IN" dirty="0"/>
              <a:t>L = 2X</a:t>
            </a:r>
            <a:r>
              <a:rPr lang="en-IN" baseline="-25000" dirty="0"/>
              <a:t>d</a:t>
            </a:r>
            <a:r>
              <a:rPr lang="en-IN" dirty="0"/>
              <a:t> </a:t>
            </a:r>
          </a:p>
          <a:p>
            <a:endParaRPr lang="en-IN" dirty="0"/>
          </a:p>
          <a:p>
            <a:r>
              <a:rPr lang="en-IN" dirty="0"/>
              <a:t>C</a:t>
            </a:r>
            <a:r>
              <a:rPr lang="en-IN" baseline="-25000" dirty="0"/>
              <a:t>GSO</a:t>
            </a:r>
            <a:r>
              <a:rPr lang="en-IN" dirty="0"/>
              <a:t> = C</a:t>
            </a:r>
            <a:r>
              <a:rPr lang="en-IN" baseline="-25000" dirty="0"/>
              <a:t>GDO</a:t>
            </a:r>
            <a:r>
              <a:rPr lang="en-IN" dirty="0"/>
              <a:t> = C</a:t>
            </a:r>
            <a:r>
              <a:rPr lang="en-IN" baseline="-25000" dirty="0"/>
              <a:t>ox</a:t>
            </a:r>
            <a:r>
              <a:rPr lang="en-IN" dirty="0"/>
              <a:t> X</a:t>
            </a:r>
            <a:r>
              <a:rPr lang="en-IN" baseline="-25000" dirty="0"/>
              <a:t>d</a:t>
            </a:r>
            <a:r>
              <a:rPr lang="en-IN" dirty="0"/>
              <a:t> W   = C</a:t>
            </a:r>
            <a:r>
              <a:rPr lang="en-IN" baseline="-25000" dirty="0"/>
              <a:t>o</a:t>
            </a:r>
            <a:r>
              <a:rPr lang="en-IN" dirty="0"/>
              <a:t> W</a:t>
            </a:r>
          </a:p>
        </p:txBody>
      </p:sp>
    </p:spTree>
    <p:extLst>
      <p:ext uri="{BB962C8B-B14F-4D97-AF65-F5344CB8AC3E}">
        <p14:creationId xmlns:p14="http://schemas.microsoft.com/office/powerpoint/2010/main" val="15264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748BC-E15B-10D2-1973-1CEA69C2C39D}"/>
              </a:ext>
            </a:extLst>
          </p:cNvPr>
          <p:cNvSpPr txBox="1"/>
          <p:nvPr/>
        </p:nvSpPr>
        <p:spPr>
          <a:xfrm>
            <a:off x="0" y="67733"/>
            <a:ext cx="12192000" cy="4154984"/>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Gate to Channel Capacitances (</a:t>
            </a:r>
            <a:r>
              <a:rPr lang="en-IN" sz="2400" b="1" dirty="0" err="1">
                <a:latin typeface="Times New Roman" panose="02020603050405020304" pitchFamily="18" charset="0"/>
                <a:cs typeface="Times New Roman" panose="02020603050405020304" pitchFamily="18" charset="0"/>
              </a:rPr>
              <a:t>C</a:t>
            </a:r>
            <a:r>
              <a:rPr lang="en-IN" sz="2400" b="1" baseline="-25000" dirty="0" err="1">
                <a:latin typeface="Times New Roman" panose="02020603050405020304" pitchFamily="18" charset="0"/>
                <a:cs typeface="Times New Roman" panose="02020603050405020304" pitchFamily="18" charset="0"/>
              </a:rPr>
              <a:t>gc</a:t>
            </a:r>
            <a:r>
              <a:rPr lang="en-IN" sz="2400" b="1" dirty="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Divided into three types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gcb</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gcd</a:t>
            </a:r>
            <a:r>
              <a:rPr lang="en-IN"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(Gate to channel where channels are source, body(substrate) and drain respectively)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depends upon region of operation and terminal voltage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During cutoff region ,(the drain and source are non conducting , hence only gate to body capacitance remain) ; so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gcb</a:t>
            </a:r>
            <a:r>
              <a:rPr lang="en-IN" dirty="0">
                <a:latin typeface="Times New Roman" panose="02020603050405020304" pitchFamily="18" charset="0"/>
                <a:cs typeface="Times New Roman" panose="02020603050405020304" pitchFamily="18" charset="0"/>
              </a:rPr>
              <a:t> </a:t>
            </a:r>
          </a:p>
          <a:p>
            <a:pPr marL="285750" indent="-285750">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When Linear region is reached inversion  layer is formed so it shields the body from the oxide layer between gate and body hence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gcb</a:t>
            </a:r>
            <a:r>
              <a:rPr lang="en-IN" dirty="0">
                <a:latin typeface="Times New Roman" panose="02020603050405020304" pitchFamily="18" charset="0"/>
                <a:cs typeface="Times New Roman" panose="02020603050405020304" pitchFamily="18" charset="0"/>
              </a:rPr>
              <a:t> becomes 0  and the capacitances are evenly distributed between source and drain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hence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gcs</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gcd</a:t>
            </a:r>
            <a:r>
              <a:rPr lang="en-IN" dirty="0">
                <a:latin typeface="Times New Roman" panose="02020603050405020304" pitchFamily="18" charset="0"/>
                <a:cs typeface="Times New Roman" panose="02020603050405020304" pitchFamily="18" charset="0"/>
              </a:rPr>
              <a:t> = C</a:t>
            </a:r>
            <a:r>
              <a:rPr lang="en-IN" baseline="-25000" dirty="0">
                <a:latin typeface="Times New Roman" panose="02020603050405020304" pitchFamily="18" charset="0"/>
                <a:cs typeface="Times New Roman" panose="02020603050405020304" pitchFamily="18" charset="0"/>
              </a:rPr>
              <a:t>ox</a:t>
            </a:r>
            <a:r>
              <a:rPr lang="en-IN" dirty="0">
                <a:latin typeface="Times New Roman" panose="02020603050405020304" pitchFamily="18" charset="0"/>
                <a:cs typeface="Times New Roman" panose="02020603050405020304" pitchFamily="18" charset="0"/>
              </a:rPr>
              <a:t> WL/2  </a:t>
            </a:r>
          </a:p>
          <a:p>
            <a:pPr marL="285750" indent="-285750">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When saturation </a:t>
            </a:r>
            <a:r>
              <a:rPr lang="en-IN" dirty="0" err="1">
                <a:latin typeface="Times New Roman" panose="02020603050405020304" pitchFamily="18" charset="0"/>
                <a:cs typeface="Times New Roman" panose="02020603050405020304" pitchFamily="18" charset="0"/>
              </a:rPr>
              <a:t>reigon</a:t>
            </a:r>
            <a:r>
              <a:rPr lang="en-IN" dirty="0">
                <a:latin typeface="Times New Roman" panose="02020603050405020304" pitchFamily="18" charset="0"/>
                <a:cs typeface="Times New Roman" panose="02020603050405020304" pitchFamily="18" charset="0"/>
              </a:rPr>
              <a:t> is reached ; </a:t>
            </a:r>
            <a:r>
              <a:rPr lang="en-IN" dirty="0" err="1">
                <a:latin typeface="Times New Roman" panose="02020603050405020304" pitchFamily="18" charset="0"/>
                <a:cs typeface="Times New Roman" panose="02020603050405020304" pitchFamily="18" charset="0"/>
              </a:rPr>
              <a:t>pinchoff</a:t>
            </a:r>
            <a:r>
              <a:rPr lang="en-IN" dirty="0">
                <a:latin typeface="Times New Roman" panose="02020603050405020304" pitchFamily="18" charset="0"/>
                <a:cs typeface="Times New Roman" panose="02020603050405020304" pitchFamily="18" charset="0"/>
              </a:rPr>
              <a:t> occurs near the drain for NMOS hence now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gcb</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gcd</a:t>
            </a:r>
            <a:r>
              <a:rPr lang="en-IN"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both becomes 0. and experimentally </a:t>
            </a:r>
            <a:r>
              <a:rPr lang="en-IN" dirty="0" err="1">
                <a:latin typeface="Times New Roman" panose="02020603050405020304" pitchFamily="18" charset="0"/>
                <a:cs typeface="Times New Roman" panose="02020603050405020304" pitchFamily="18" charset="0"/>
              </a:rPr>
              <a:t>C</a:t>
            </a:r>
            <a:r>
              <a:rPr lang="en-IN" baseline="-25000" dirty="0" err="1">
                <a:latin typeface="Times New Roman" panose="02020603050405020304" pitchFamily="18" charset="0"/>
                <a:cs typeface="Times New Roman" panose="02020603050405020304" pitchFamily="18" charset="0"/>
              </a:rPr>
              <a:t>gcs</a:t>
            </a:r>
            <a:r>
              <a:rPr lang="en-IN" baseline="-25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 2/3 (C</a:t>
            </a:r>
            <a:r>
              <a:rPr lang="en-IN" baseline="-25000" dirty="0">
                <a:latin typeface="Times New Roman" panose="02020603050405020304" pitchFamily="18" charset="0"/>
                <a:cs typeface="Times New Roman" panose="02020603050405020304" pitchFamily="18" charset="0"/>
              </a:rPr>
              <a:t>ox</a:t>
            </a:r>
            <a:r>
              <a:rPr lang="en-IN" dirty="0">
                <a:latin typeface="Times New Roman" panose="02020603050405020304" pitchFamily="18" charset="0"/>
                <a:cs typeface="Times New Roman" panose="02020603050405020304" pitchFamily="18" charset="0"/>
              </a:rPr>
              <a:t> WL)</a:t>
            </a:r>
          </a:p>
        </p:txBody>
      </p:sp>
    </p:spTree>
    <p:extLst>
      <p:ext uri="{BB962C8B-B14F-4D97-AF65-F5344CB8AC3E}">
        <p14:creationId xmlns:p14="http://schemas.microsoft.com/office/powerpoint/2010/main" val="3928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551CC-B840-BB69-49FB-33D3E9D098AF}"/>
              </a:ext>
            </a:extLst>
          </p:cNvPr>
          <p:cNvSpPr txBox="1"/>
          <p:nvPr/>
        </p:nvSpPr>
        <p:spPr>
          <a:xfrm>
            <a:off x="0" y="0"/>
            <a:ext cx="12098867" cy="2400657"/>
          </a:xfrm>
          <a:prstGeom prst="rect">
            <a:avLst/>
          </a:prstGeom>
          <a:noFill/>
        </p:spPr>
        <p:txBody>
          <a:bodyPr wrap="square" rtlCol="0">
            <a:spAutoFit/>
          </a:bodyPr>
          <a:lstStyle/>
          <a:p>
            <a:pPr marL="342900" indent="-34290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Junction Capacitances / Diffusion Capacitance(</a:t>
            </a:r>
            <a:r>
              <a:rPr lang="en-IN" sz="2400" dirty="0" err="1">
                <a:latin typeface="Times New Roman" panose="02020603050405020304" pitchFamily="18" charset="0"/>
                <a:cs typeface="Times New Roman" panose="02020603050405020304" pitchFamily="18" charset="0"/>
              </a:rPr>
              <a:t>C</a:t>
            </a:r>
            <a:r>
              <a:rPr lang="en-IN" sz="2400" baseline="-25000" dirty="0" err="1">
                <a:latin typeface="Times New Roman" panose="02020603050405020304" pitchFamily="18" charset="0"/>
                <a:cs typeface="Times New Roman" panose="02020603050405020304" pitchFamily="18" charset="0"/>
              </a:rPr>
              <a:t>db</a:t>
            </a:r>
            <a:r>
              <a:rPr lang="en-IN"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Caused due to reverse biasing between source and body and drain and body </a:t>
            </a:r>
          </a:p>
          <a:p>
            <a:pPr marL="285750" indent="-285750">
              <a:buFont typeface="Arial" panose="020B0604020202020204" pitchFamily="34" charset="0"/>
              <a:buChar char="•"/>
            </a:pPr>
            <a:r>
              <a:rPr lang="en-US" dirty="0"/>
              <a:t>The depletion-region capacitance is nonlinear and decreases when the reverse bias is raised</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understand this , look at the source drain capacitances and the </a:t>
            </a:r>
            <a:r>
              <a:rPr lang="en-US" dirty="0" err="1">
                <a:latin typeface="Times New Roman" panose="02020603050405020304" pitchFamily="18" charset="0"/>
                <a:cs typeface="Times New Roman" panose="02020603050405020304" pitchFamily="18" charset="0"/>
              </a:rPr>
              <a:t>reigon</a:t>
            </a:r>
            <a:r>
              <a:rPr lang="en-US" dirty="0">
                <a:latin typeface="Times New Roman" panose="02020603050405020304" pitchFamily="18" charset="0"/>
                <a:cs typeface="Times New Roman" panose="02020603050405020304" pitchFamily="18" charset="0"/>
              </a:rPr>
              <a:t> around it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FAD62D-D6BC-3967-DE25-C0C062B9A8E4}"/>
              </a:ext>
            </a:extLst>
          </p:cNvPr>
          <p:cNvPicPr>
            <a:picLocks noChangeAspect="1"/>
          </p:cNvPicPr>
          <p:nvPr/>
        </p:nvPicPr>
        <p:blipFill>
          <a:blip r:embed="rId2"/>
          <a:stretch>
            <a:fillRect/>
          </a:stretch>
        </p:blipFill>
        <p:spPr>
          <a:xfrm>
            <a:off x="3031066" y="1609985"/>
            <a:ext cx="5803073" cy="2400658"/>
          </a:xfrm>
          <a:prstGeom prst="rect">
            <a:avLst/>
          </a:prstGeom>
        </p:spPr>
      </p:pic>
      <p:sp>
        <p:nvSpPr>
          <p:cNvPr id="5" name="TextBox 4">
            <a:extLst>
              <a:ext uri="{FF2B5EF4-FFF2-40B4-BE49-F238E27FC236}">
                <a16:creationId xmlns:a16="http://schemas.microsoft.com/office/drawing/2014/main" id="{4FC357C7-44D6-94E0-071C-410F5E5A0695}"/>
              </a:ext>
            </a:extLst>
          </p:cNvPr>
          <p:cNvSpPr txBox="1"/>
          <p:nvPr/>
        </p:nvSpPr>
        <p:spPr>
          <a:xfrm>
            <a:off x="0" y="3826933"/>
            <a:ext cx="121920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bottom-plate junction, which is formed by the source region (with doping N</a:t>
            </a:r>
            <a:r>
              <a:rPr lang="en-US" baseline="-25000" dirty="0"/>
              <a:t>D </a:t>
            </a:r>
            <a:r>
              <a:rPr lang="en-US" dirty="0"/>
              <a:t>) and the substrate with doping N</a:t>
            </a:r>
            <a:r>
              <a:rPr lang="en-US" baseline="-25000" dirty="0"/>
              <a:t>A</a:t>
            </a:r>
            <a:r>
              <a:rPr lang="en-US" dirty="0"/>
              <a:t> . The total depletion region capacitance for this component equals </a:t>
            </a:r>
            <a:r>
              <a:rPr lang="en-US" dirty="0" err="1"/>
              <a:t>C</a:t>
            </a:r>
            <a:r>
              <a:rPr lang="en-US" baseline="-25000" dirty="0" err="1"/>
              <a:t>bottom</a:t>
            </a:r>
            <a:r>
              <a:rPr lang="en-US" dirty="0"/>
              <a:t> = </a:t>
            </a:r>
            <a:r>
              <a:rPr lang="en-US" dirty="0" err="1"/>
              <a:t>C</a:t>
            </a:r>
            <a:r>
              <a:rPr lang="en-US" baseline="-25000" dirty="0" err="1"/>
              <a:t>j</a:t>
            </a:r>
            <a:r>
              <a:rPr lang="en-US" dirty="0" err="1"/>
              <a:t>WLS</a:t>
            </a:r>
            <a:r>
              <a:rPr lang="en-US" dirty="0"/>
              <a:t> , with </a:t>
            </a:r>
            <a:r>
              <a:rPr lang="en-US" dirty="0" err="1"/>
              <a:t>C</a:t>
            </a:r>
            <a:r>
              <a:rPr lang="en-US" baseline="-25000" dirty="0" err="1"/>
              <a:t>j</a:t>
            </a:r>
            <a:r>
              <a:rPr lang="en-US" dirty="0"/>
              <a:t> the junction capacitance per unit area</a:t>
            </a:r>
          </a:p>
          <a:p>
            <a:pPr marL="285750" indent="-285750">
              <a:buFont typeface="Arial" panose="020B0604020202020204" pitchFamily="34" charset="0"/>
              <a:buChar char="•"/>
            </a:pPr>
            <a:r>
              <a:rPr lang="en-US" dirty="0"/>
              <a:t>The side-wall junction, formed by the source region with doping N</a:t>
            </a:r>
            <a:r>
              <a:rPr lang="en-US" baseline="-25000" dirty="0"/>
              <a:t>D </a:t>
            </a:r>
            <a:r>
              <a:rPr lang="en-US" dirty="0"/>
              <a:t>and the p + channel-stop implant with doping level N</a:t>
            </a:r>
            <a:r>
              <a:rPr lang="en-US" baseline="-25000" dirty="0"/>
              <a:t>A </a:t>
            </a:r>
            <a:r>
              <a:rPr lang="en-US" dirty="0"/>
              <a:t>+ . The doping level of the stopper is usually larger than that of the substrate, resulting in a larger capacitance per unit area</a:t>
            </a:r>
            <a:endParaRPr lang="en-IN" dirty="0"/>
          </a:p>
        </p:txBody>
      </p:sp>
      <p:pic>
        <p:nvPicPr>
          <p:cNvPr id="7" name="Picture 6">
            <a:extLst>
              <a:ext uri="{FF2B5EF4-FFF2-40B4-BE49-F238E27FC236}">
                <a16:creationId xmlns:a16="http://schemas.microsoft.com/office/drawing/2014/main" id="{02A9E05B-E635-B2D3-2629-E01CD9C219CD}"/>
              </a:ext>
            </a:extLst>
          </p:cNvPr>
          <p:cNvPicPr>
            <a:picLocks noChangeAspect="1"/>
          </p:cNvPicPr>
          <p:nvPr/>
        </p:nvPicPr>
        <p:blipFill>
          <a:blip r:embed="rId3"/>
          <a:stretch>
            <a:fillRect/>
          </a:stretch>
        </p:blipFill>
        <p:spPr>
          <a:xfrm>
            <a:off x="433214" y="4962225"/>
            <a:ext cx="2486372" cy="285790"/>
          </a:xfrm>
          <a:prstGeom prst="rect">
            <a:avLst/>
          </a:prstGeom>
        </p:spPr>
      </p:pic>
      <p:pic>
        <p:nvPicPr>
          <p:cNvPr id="9" name="Picture 8">
            <a:extLst>
              <a:ext uri="{FF2B5EF4-FFF2-40B4-BE49-F238E27FC236}">
                <a16:creationId xmlns:a16="http://schemas.microsoft.com/office/drawing/2014/main" id="{2B4196A7-A727-1226-0331-37461683385E}"/>
              </a:ext>
            </a:extLst>
          </p:cNvPr>
          <p:cNvPicPr>
            <a:picLocks noChangeAspect="1"/>
          </p:cNvPicPr>
          <p:nvPr/>
        </p:nvPicPr>
        <p:blipFill>
          <a:blip r:embed="rId4"/>
          <a:stretch>
            <a:fillRect/>
          </a:stretch>
        </p:blipFill>
        <p:spPr>
          <a:xfrm>
            <a:off x="433214" y="5436919"/>
            <a:ext cx="8153400" cy="809625"/>
          </a:xfrm>
          <a:prstGeom prst="rect">
            <a:avLst/>
          </a:prstGeom>
        </p:spPr>
      </p:pic>
      <p:pic>
        <p:nvPicPr>
          <p:cNvPr id="11" name="Picture 10">
            <a:extLst>
              <a:ext uri="{FF2B5EF4-FFF2-40B4-BE49-F238E27FC236}">
                <a16:creationId xmlns:a16="http://schemas.microsoft.com/office/drawing/2014/main" id="{627EA14C-EBC9-F0E3-9DFC-5B23B351D987}"/>
              </a:ext>
            </a:extLst>
          </p:cNvPr>
          <p:cNvPicPr>
            <a:picLocks noChangeAspect="1"/>
          </p:cNvPicPr>
          <p:nvPr/>
        </p:nvPicPr>
        <p:blipFill>
          <a:blip r:embed="rId5"/>
          <a:stretch>
            <a:fillRect/>
          </a:stretch>
        </p:blipFill>
        <p:spPr>
          <a:xfrm>
            <a:off x="6925732" y="2453620"/>
            <a:ext cx="5049203" cy="713388"/>
          </a:xfrm>
          <a:prstGeom prst="rect">
            <a:avLst/>
          </a:prstGeom>
        </p:spPr>
      </p:pic>
    </p:spTree>
    <p:extLst>
      <p:ext uri="{BB962C8B-B14F-4D97-AF65-F5344CB8AC3E}">
        <p14:creationId xmlns:p14="http://schemas.microsoft.com/office/powerpoint/2010/main" val="396531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AEBAAF-35E4-13DE-6766-0E2771CCDF22}"/>
              </a:ext>
            </a:extLst>
          </p:cNvPr>
          <p:cNvSpPr txBox="1"/>
          <p:nvPr/>
        </p:nvSpPr>
        <p:spPr>
          <a:xfrm>
            <a:off x="0" y="0"/>
            <a:ext cx="12192000" cy="2677656"/>
          </a:xfrm>
          <a:prstGeom prst="rect">
            <a:avLst/>
          </a:prstGeom>
          <a:noFill/>
        </p:spPr>
        <p:txBody>
          <a:bodyPr wrap="square" rtlCol="0">
            <a:spAutoFit/>
          </a:bodyPr>
          <a:lstStyle/>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Gate Drain Capacitance</a:t>
            </a:r>
          </a:p>
          <a:p>
            <a:pPr marL="285750" indent="-285750">
              <a:buFont typeface="Arial" panose="020B0604020202020204" pitchFamily="34" charset="0"/>
              <a:buChar char="•"/>
            </a:pPr>
            <a:r>
              <a:rPr lang="en-US" dirty="0"/>
              <a:t>This capacitance introduces a feedback path between the output and input due to the </a:t>
            </a:r>
            <a:r>
              <a:rPr lang="en-US" b="1" dirty="0"/>
              <a:t>Miller effect</a:t>
            </a:r>
            <a:r>
              <a:rPr lang="en-US" dirty="0"/>
              <a:t>. During switching, the effective capacitance seen at the gate is amplified by the gain of the inverter, slowing down the transition.</a:t>
            </a:r>
            <a:endParaRPr lang="en-IN" baseline="-25000" dirty="0"/>
          </a:p>
          <a:p>
            <a:pPr marL="285750" indent="-285750">
              <a:buFont typeface="Arial" panose="020B0604020202020204" pitchFamily="34" charset="0"/>
              <a:buChar char="•"/>
            </a:pPr>
            <a:r>
              <a:rPr lang="en-US" dirty="0"/>
              <a:t>The </a:t>
            </a:r>
            <a:r>
              <a:rPr lang="en-US" b="1" dirty="0"/>
              <a:t>Miller effect</a:t>
            </a:r>
            <a:r>
              <a:rPr lang="en-US" dirty="0"/>
              <a:t> refers to the phenomenon where a small capacitance, such as the gate-to-drain capacitance (</a:t>
            </a:r>
            <a:r>
              <a:rPr lang="en-US" dirty="0" err="1"/>
              <a:t>Cgd</a:t>
            </a:r>
            <a:r>
              <a:rPr lang="en-US" dirty="0"/>
              <a:t>​) in a MOSFET or other amplifying device, appears larger when viewed from the input side due to the voltage gain of the circuit. This effect is particularly significant in high-speed digital and analog circuits.</a:t>
            </a:r>
          </a:p>
          <a:p>
            <a:pPr marL="285750" indent="-285750">
              <a:buFont typeface="Arial" panose="020B0604020202020204" pitchFamily="34" charset="0"/>
              <a:buChar char="•"/>
            </a:pPr>
            <a:r>
              <a:rPr lang="en-US" dirty="0"/>
              <a:t>It significantly increases the </a:t>
            </a:r>
            <a:r>
              <a:rPr lang="en-US" b="1" dirty="0"/>
              <a:t>propagation delay</a:t>
            </a:r>
            <a:r>
              <a:rPr lang="en-US" dirty="0"/>
              <a:t> when the output voltage changes.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7E975F-75C6-F297-E78E-67E9A78BE8F4}"/>
              </a:ext>
            </a:extLst>
          </p:cNvPr>
          <p:cNvPicPr>
            <a:picLocks noChangeAspect="1"/>
          </p:cNvPicPr>
          <p:nvPr/>
        </p:nvPicPr>
        <p:blipFill>
          <a:blip r:embed="rId2"/>
          <a:stretch>
            <a:fillRect/>
          </a:stretch>
        </p:blipFill>
        <p:spPr>
          <a:xfrm>
            <a:off x="186019" y="2104840"/>
            <a:ext cx="8602275" cy="2648320"/>
          </a:xfrm>
          <a:prstGeom prst="rect">
            <a:avLst/>
          </a:prstGeom>
        </p:spPr>
      </p:pic>
      <p:sp>
        <p:nvSpPr>
          <p:cNvPr id="5" name="TextBox 4">
            <a:extLst>
              <a:ext uri="{FF2B5EF4-FFF2-40B4-BE49-F238E27FC236}">
                <a16:creationId xmlns:a16="http://schemas.microsoft.com/office/drawing/2014/main" id="{4DA4AAAD-D442-274A-69F4-7EE38AA82E0B}"/>
              </a:ext>
            </a:extLst>
          </p:cNvPr>
          <p:cNvSpPr txBox="1"/>
          <p:nvPr/>
        </p:nvSpPr>
        <p:spPr>
          <a:xfrm>
            <a:off x="0" y="4851400"/>
            <a:ext cx="1219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During a low-high or high-low transition, the terminals of the gate drain capacitor are moving in opposite directions .The voltage change over the floating capacitor is hence twice the actual output voltage swing. To present an identical load to the output node, the capacitance-to-ground must have a value that is twice as large as the floating capacitance</a:t>
            </a:r>
            <a:endParaRPr lang="en-IN" dirty="0"/>
          </a:p>
        </p:txBody>
      </p:sp>
    </p:spTree>
    <p:extLst>
      <p:ext uri="{BB962C8B-B14F-4D97-AF65-F5344CB8AC3E}">
        <p14:creationId xmlns:p14="http://schemas.microsoft.com/office/powerpoint/2010/main" val="218184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DD936-EAD8-3194-6344-F04FAFDE00A1}"/>
              </a:ext>
            </a:extLst>
          </p:cNvPr>
          <p:cNvSpPr txBox="1"/>
          <p:nvPr/>
        </p:nvSpPr>
        <p:spPr>
          <a:xfrm>
            <a:off x="0" y="76200"/>
            <a:ext cx="12124267" cy="3877985"/>
          </a:xfrm>
          <a:prstGeom prst="rect">
            <a:avLst/>
          </a:prstGeom>
          <a:noFill/>
        </p:spPr>
        <p:txBody>
          <a:bodyPr wrap="square" rtlCol="0">
            <a:spAutoFit/>
          </a:bodyPr>
          <a:lstStyle/>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Wiring Capacitance(C</a:t>
            </a:r>
            <a:r>
              <a:rPr lang="en-IN" sz="2400" baseline="-25000" dirty="0">
                <a:latin typeface="Times New Roman" panose="02020603050405020304" pitchFamily="18" charset="0"/>
                <a:cs typeface="Times New Roman" panose="02020603050405020304" pitchFamily="18" charset="0"/>
              </a:rPr>
              <a:t>W</a:t>
            </a:r>
            <a:r>
              <a:rPr lang="en-IN"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dirty="0"/>
              <a:t>The capacitance due to the wiring depends upon the length and width of the connecting wires, and is a function of the distance of the fanout from the driving gate and the number of fanout gates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Gate Capacitance </a:t>
            </a:r>
          </a:p>
          <a:p>
            <a:pPr marL="285750" indent="-285750">
              <a:buFont typeface="Arial" panose="020B0604020202020204" pitchFamily="34" charset="0"/>
              <a:buChar char="•"/>
            </a:pPr>
            <a:r>
              <a:rPr lang="en-US" dirty="0"/>
              <a:t>It assumes that all components of the gate capacitance are connected between </a:t>
            </a:r>
            <a:r>
              <a:rPr lang="en-US" dirty="0" err="1"/>
              <a:t>V</a:t>
            </a:r>
            <a:r>
              <a:rPr lang="en-US" baseline="-25000" dirty="0" err="1"/>
              <a:t>out</a:t>
            </a:r>
            <a:r>
              <a:rPr lang="en-US" dirty="0"/>
              <a:t> and GND (or V</a:t>
            </a:r>
            <a:r>
              <a:rPr lang="en-US" baseline="-25000" dirty="0"/>
              <a:t>DD</a:t>
            </a:r>
            <a:r>
              <a:rPr lang="en-US" dirty="0"/>
              <a:t>), and ignores the Miller effect on the gate-drain capacitances. This has a relatively minor effect on the accuracy, since we can safely assume that the connecting gate does not switch before the 50% point is reached, and Vout2, therefore, remains constant in the interval of interest. </a:t>
            </a:r>
          </a:p>
          <a:p>
            <a:pPr marL="285750" indent="-285750">
              <a:buFont typeface="Arial" panose="020B0604020202020204" pitchFamily="34" charset="0"/>
              <a:buChar char="•"/>
            </a:pPr>
            <a:r>
              <a:rPr lang="en-US" dirty="0"/>
              <a:t>A second approximation is that the channel capacitance of the connecting gate is constant over the interval of interest.</a:t>
            </a:r>
          </a:p>
          <a:p>
            <a:pPr marL="285750" indent="-285750">
              <a:buFont typeface="Arial" panose="020B0604020202020204" pitchFamily="34" charset="0"/>
              <a:buChar char="•"/>
            </a:pPr>
            <a:r>
              <a:rPr lang="en-US" dirty="0"/>
              <a:t>During the first half of the transient, it may be assumed that one of the load devices is always in linear mode, while the other transistor evolves from the off-mode to saturation. Ignoring the capacitance variation results in a pessimistic estimation with an error of approximately 10%, which is acceptable for a first order analysis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72F649C-7785-7C62-D6C1-8C448800ABBD}"/>
              </a:ext>
            </a:extLst>
          </p:cNvPr>
          <p:cNvPicPr>
            <a:picLocks noChangeAspect="1"/>
          </p:cNvPicPr>
          <p:nvPr/>
        </p:nvPicPr>
        <p:blipFill>
          <a:blip r:embed="rId2"/>
          <a:stretch>
            <a:fillRect/>
          </a:stretch>
        </p:blipFill>
        <p:spPr>
          <a:xfrm>
            <a:off x="75141" y="4026555"/>
            <a:ext cx="11656721" cy="1561444"/>
          </a:xfrm>
          <a:prstGeom prst="rect">
            <a:avLst/>
          </a:prstGeom>
        </p:spPr>
      </p:pic>
    </p:spTree>
    <p:extLst>
      <p:ext uri="{BB962C8B-B14F-4D97-AF65-F5344CB8AC3E}">
        <p14:creationId xmlns:p14="http://schemas.microsoft.com/office/powerpoint/2010/main" val="5331961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603</TotalTime>
  <Words>917</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Times New Roman</vt:lpstr>
      <vt:lpstr>Wingdings</vt:lpstr>
      <vt:lpstr>Retrospect</vt:lpstr>
      <vt:lpstr>Understanding Parasitic Capacitances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 Dembla</dc:creator>
  <cp:lastModifiedBy>Parth Dembla</cp:lastModifiedBy>
  <cp:revision>4</cp:revision>
  <dcterms:created xsi:type="dcterms:W3CDTF">2025-02-07T09:34:37Z</dcterms:created>
  <dcterms:modified xsi:type="dcterms:W3CDTF">2025-02-10T14:33:33Z</dcterms:modified>
</cp:coreProperties>
</file>