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2" r:id="rId7"/>
    <p:sldId id="261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F45FD4-FC96-4CE1-A0DE-3021131268F9}">
          <p14:sldIdLst>
            <p14:sldId id="256"/>
            <p14:sldId id="257"/>
            <p14:sldId id="258"/>
            <p14:sldId id="259"/>
            <p14:sldId id="264"/>
            <p14:sldId id="262"/>
            <p14:sldId id="261"/>
            <p14:sldId id="263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0T13:31:36.41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0,'0'18902,"0"-18886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1D4E-960B-BB12-E5C4-EF1F4C9AA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E529D5-ED36-4BA8-C28A-DCC74352A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A8785-7C39-8279-CCC6-45186FABC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118B-9639-4904-8A07-18EAB969D178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C7308-9172-5101-3465-258ED039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C6ACB-910D-40A6-D056-B0FB8EB5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5119-9BDD-418D-91D4-B59DCFBC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87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6F97-F8D1-BE86-F87B-AF9B1679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3C5EB-DEAF-1CCA-B39E-E54F03F20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A86FD-C053-9DD8-84CD-997BCF40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118B-9639-4904-8A07-18EAB969D178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E8C59-71BA-F425-EA64-6967428B9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BD6D3-3156-6006-E195-A4A56B9A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5119-9BDD-418D-91D4-B59DCFBC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31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1D04B4-8CA9-853E-5544-07CCAC03C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A99D1-1838-A59E-B867-ED41CF33D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D820C-E301-6AD0-15C4-98C174508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118B-9639-4904-8A07-18EAB969D178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2531B-C00D-DCE6-A832-62D69B06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F624E-944A-3563-45CA-97846A3B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5119-9BDD-418D-91D4-B59DCFBC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67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970C-DF5A-2E58-19F4-BD53E44B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36614-B3FF-3D3C-6507-EDA7D22BC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80E6C-0839-6B07-ADE4-6C91DADEF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118B-9639-4904-8A07-18EAB969D178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14767-AE10-03DE-C492-AF964BF8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C036C-1687-0D91-0041-DF78C9838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5119-9BDD-418D-91D4-B59DCFBC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94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5AC6-6741-4F20-A993-A8D79923A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63241-9ACD-4E24-90D1-F6158258C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674FB-7444-A1FC-CE85-221E0D3C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118B-9639-4904-8A07-18EAB969D178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200AC-58BA-7799-5C58-67B5F5AD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BC6DD-928E-62A7-3B7F-0D5E5A78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5119-9BDD-418D-91D4-B59DCFBC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09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7CFE1-C1E8-1B9C-FE91-6636FC540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5251D-6463-DDBB-3AC2-EBB64DDA5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90C97-E6F2-0A78-DF50-54EDF5EF0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62870-5CD1-614C-68BB-1DB079C39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118B-9639-4904-8A07-18EAB969D178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97D10-0796-37AB-3CAB-D0214E299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05319-E6D4-3599-7248-647E868BF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5119-9BDD-418D-91D4-B59DCFBC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98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A3CCA-2AA6-5953-FBE0-E89F9B54E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17CF4-C2EE-8198-D4AD-61484BD09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C223B-16D6-06D6-8B15-8F3DC4F47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190CFA-D930-D4C7-2B63-FA07FB38C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CD0FB6-DED2-FFC6-A820-7B4DF9194D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34E91-F663-1E45-CC38-BC5ABE8A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118B-9639-4904-8A07-18EAB969D178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AC2E9-9877-0EBA-60BC-5C434FC4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607DA-AC29-4A5D-6BA2-1082E711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5119-9BDD-418D-91D4-B59DCFBC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42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B648-830A-4B21-E471-76BDD4B06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990784-47EE-E6B2-C3AF-2DE732F91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118B-9639-4904-8A07-18EAB969D178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335E8-3FA6-110E-A44D-7761EA20F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94E84-6581-06DC-4400-15794BFA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5119-9BDD-418D-91D4-B59DCFBC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43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5CEAEB-FD1E-DDB1-F58D-CDB65720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118B-9639-4904-8A07-18EAB969D178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D0478-136F-B356-59E4-88FD2F5C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C58EF-FAD5-33BA-9A1F-28B1AE9C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5119-9BDD-418D-91D4-B59DCFBC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74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F98B-442A-3151-0FA8-992F3B84C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0B9CC-AD01-6290-A8EC-915834FC7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075C0-793F-1C6E-1173-5099FFBBE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9F5DE-4B89-B6B8-4E7B-6A481405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118B-9639-4904-8A07-18EAB969D178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A74D4-57D3-3A33-B490-9CB22DC4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1976A-C378-95A7-2FDD-324F6220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5119-9BDD-418D-91D4-B59DCFBC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03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9560-511A-FD3E-DE56-908F5505E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AFBA48-709A-6429-3FA4-DAF482E68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90E16-9CE1-FF3C-811C-331590CC2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211AD-8BF6-926E-2B6F-0B48302A3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118B-9639-4904-8A07-18EAB969D178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03993-10ED-4FF4-8F79-6878C8D7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C8C0E-7FE6-A5A9-AF45-DF35E5B6E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5119-9BDD-418D-91D4-B59DCFBC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21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341D91-E396-C2D4-37AC-45600C527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F7BF0-8ADA-488B-1883-76F8C94E1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25FEE-7A23-C06B-3E58-0F54B4981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7118B-9639-4904-8A07-18EAB969D178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BD06A-8EA7-E719-85A4-72D4861F8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774FF-B5CC-96A2-AEB9-A9810999F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E5119-9BDD-418D-91D4-B59DCFBC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02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www.google.com/url?sa=i&amp;url=https%3A%2F%2Fwww.researchgate.net%2Ffigure%2FCMOS-inverter-short-circuit-current-6_fig2_228718666&amp;psig=AOvVaw31KI1JQ6FdXX8Xu7i5d9oE&amp;ust=1739171253283000&amp;source=images&amp;cd=vfe&amp;opi=89978449&amp;ved=2ahUKEwiDlqj3g7aLAxWJTWwGHYObJL8QjRx6BAgAEBk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5" Type="http://schemas.openxmlformats.org/officeDocument/2006/relationships/image" Target="../media/image13.pn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9/TED.2024.3476231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456A4-C58F-C36A-FCC4-F79D30474F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9C46D-5A51-57F1-0C29-3D34702A3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Learning-Driven Device Circuit Co-optimization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786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14DEC1-5817-94DA-5922-F93F4C2965AD}"/>
              </a:ext>
            </a:extLst>
          </p:cNvPr>
          <p:cNvSpPr txBox="1"/>
          <p:nvPr/>
        </p:nvSpPr>
        <p:spPr>
          <a:xfrm>
            <a:off x="177799" y="90439"/>
            <a:ext cx="1201420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change in current trajectories suggests that evaluating I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same bias regardless of the device overdrive is not sufficient.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the simplification of the parabolic current trajectory as a linear path from I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 longer a good approximation if the peak current is far below I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 a model is proposed for </a:t>
            </a:r>
            <a:r>
              <a:rPr lang="en-US" sz="1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</a:t>
            </a:r>
            <a:r>
              <a:rPr 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which has more than two points.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BA49C8-A2FF-8B73-CAA0-ECCE563633BB}"/>
              </a:ext>
            </a:extLst>
          </p:cNvPr>
          <p:cNvSpPr/>
          <p:nvPr/>
        </p:nvSpPr>
        <p:spPr>
          <a:xfrm>
            <a:off x="177799" y="1028186"/>
            <a:ext cx="5418667" cy="104986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4E1A36-7922-AAAC-3F06-B283C8A6E6E4}"/>
              </a:ext>
            </a:extLst>
          </p:cNvPr>
          <p:cNvSpPr txBox="1"/>
          <p:nvPr/>
        </p:nvSpPr>
        <p:spPr>
          <a:xfrm>
            <a:off x="355600" y="1168400"/>
            <a:ext cx="51731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Older model approximates the current trajectory as a linear path between I</a:t>
            </a:r>
            <a:r>
              <a:rPr lang="en-US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</a:t>
            </a:r>
            <a:r>
              <a:rPr lang="en-US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three point model of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1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introduced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1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 I</a:t>
            </a:r>
            <a:r>
              <a:rPr lang="en-US" sz="11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I</a:t>
            </a:r>
            <a:r>
              <a:rPr lang="en-US" sz="11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I</a:t>
            </a:r>
            <a:r>
              <a:rPr lang="en-US" sz="11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)/3  ; I</a:t>
            </a:r>
            <a:r>
              <a:rPr lang="en-US" sz="11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=I</a:t>
            </a:r>
            <a:r>
              <a:rPr lang="en-US" sz="11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=0.75 V</a:t>
            </a:r>
            <a:r>
              <a:rPr lang="en-US" sz="11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=0.75 V</a:t>
            </a:r>
            <a:r>
              <a:rPr lang="en-US" sz="11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A8890D-D1D9-EB14-520A-3F93FFC8AD17}"/>
              </a:ext>
            </a:extLst>
          </p:cNvPr>
          <p:cNvSpPr txBox="1"/>
          <p:nvPr/>
        </p:nvSpPr>
        <p:spPr>
          <a:xfrm>
            <a:off x="5596466" y="1028186"/>
            <a:ext cx="623993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​=0.75V</a:t>
            </a:r>
            <a:r>
              <a:rPr lang="en-IN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 and V</a:t>
            </a:r>
            <a:r>
              <a:rPr lang="en-IN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=0.75V</a:t>
            </a:r>
            <a:r>
              <a:rPr lang="en-IN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 an intermediate condition between the extremes (I</a:t>
            </a:r>
            <a:r>
              <a:rPr lang="en-IN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H​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</a:t>
            </a:r>
            <a:r>
              <a:rPr lang="en-IN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​).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captures the behavior of the device at a typical mid-transition state during switching, providing a more balanced representation of the trajectory.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562A76-6EEA-94EC-3B30-BCCDAA813536}"/>
              </a:ext>
            </a:extLst>
          </p:cNvPr>
          <p:cNvSpPr txBox="1"/>
          <p:nvPr/>
        </p:nvSpPr>
        <p:spPr>
          <a:xfrm>
            <a:off x="177799" y="21840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Hu, Jenny, et al. </a:t>
            </a:r>
            <a:r>
              <a:rPr lang="en-IN" sz="9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"Effective drive current in CMOS inverters for sub-45 nm technologies</a:t>
            </a:r>
            <a:r>
              <a:rPr lang="en-IN" sz="9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." </a:t>
            </a:r>
            <a:r>
              <a:rPr lang="en-IN" sz="9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Proc. NSTI Bio-</a:t>
            </a:r>
            <a:r>
              <a:rPr lang="en-IN" sz="9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NanoTech</a:t>
            </a:r>
            <a:r>
              <a:rPr lang="en-IN" sz="9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Conf. Trade Show</a:t>
            </a:r>
            <a:r>
              <a:rPr lang="en-IN" sz="9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Vol. 3. 2008.</a:t>
            </a:r>
            <a:endParaRPr lang="en-I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3994E5-9D5A-3C8A-F69C-5490AD25F6F3}"/>
              </a:ext>
            </a:extLst>
          </p:cNvPr>
          <p:cNvSpPr txBox="1"/>
          <p:nvPr/>
        </p:nvSpPr>
        <p:spPr>
          <a:xfrm>
            <a:off x="177799" y="3045936"/>
            <a:ext cx="95419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I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intermediate point helps to approximate the non-linear trajectory of current more accurately. The current does not follow a perfect linear path between I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​, and I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 provides a check against such oversimplifications. Therefore it’s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robust intermediate point.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7A3D075-9DC1-FF34-9132-C2475C02B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433" y="3817460"/>
            <a:ext cx="2674465" cy="280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34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FC6EB6-3752-68C2-EB01-59E73372A6A3}"/>
              </a:ext>
            </a:extLst>
          </p:cNvPr>
          <p:cNvSpPr txBox="1"/>
          <p:nvPr/>
        </p:nvSpPr>
        <p:spPr>
          <a:xfrm>
            <a:off x="17780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20A224-8273-4047-0FFE-4EAE33FECF29}"/>
              </a:ext>
            </a:extLst>
          </p:cNvPr>
          <p:cNvSpPr txBox="1"/>
          <p:nvPr/>
        </p:nvSpPr>
        <p:spPr>
          <a:xfrm>
            <a:off x="110067" y="994476"/>
            <a:ext cx="11938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Predict and optimize the inverter design {width(W), length(L), number of transistors(N)} to meet specified power and delay requirements for advanced nanosheet FET and CFET-based technologies.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Develop an analytical model for inverter delay and power as functions of key parameters such as effective current and capacitance.  (Jan – Feb)</a:t>
            </a: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Validate the analytical model through TCAD mixed-mode simulations to ensure accuracy and reliability under various operating conditions. (Feb – March)</a:t>
            </a:r>
          </a:p>
          <a:p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Build a deep neural network (DNN) -based forward model to predict current and capacitance values for inverter design parameters (W, L, N). </a:t>
            </a:r>
          </a:p>
          <a:p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Implement advanced optimization techniques such as grid search, Bayesian optimization, or evolutionary algorithms to achieve efficient inverse design for the desired power and delay requirements.  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(March-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April first week)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146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B46A24-8E8E-8A03-7C7C-D668D37BB198}"/>
              </a:ext>
            </a:extLst>
          </p:cNvPr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1:-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basic concepts of inverter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and Dynamic Characteristics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regions of CMOS inverter in VTC curve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0472C3D8-DD28-BF72-57A2-C513238BA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07" y="1477328"/>
            <a:ext cx="5002728" cy="22975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13ADF9-0505-9A8C-BA05-04D7BADF9FC3}"/>
              </a:ext>
            </a:extLst>
          </p:cNvPr>
          <p:cNvSpPr txBox="1"/>
          <p:nvPr/>
        </p:nvSpPr>
        <p:spPr>
          <a:xfrm>
            <a:off x="1" y="3884896"/>
            <a:ext cx="1211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Dissipation in CMOS inverters ; Power delay product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DB95BC-488B-51C7-2A42-806D86943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966" y="4561379"/>
            <a:ext cx="2847967" cy="755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CC8EC0-3B1D-F6B8-C1BF-4ED8BFDF83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4067" y="383611"/>
            <a:ext cx="4286801" cy="22975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B36116-9C36-29DC-34B5-F79DA52C827A}"/>
              </a:ext>
            </a:extLst>
          </p:cNvPr>
          <p:cNvSpPr txBox="1"/>
          <p:nvPr/>
        </p:nvSpPr>
        <p:spPr>
          <a:xfrm>
            <a:off x="270933" y="5795331"/>
            <a:ext cx="116501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:- (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Kang and Y.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Leblebici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CMOS Digital Integrated Circuits: Analysis and Design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4th ed. New York, NY, USA: McGraw-Hill, 2014.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92FA43-23D3-F9F9-1441-AAEDEAEACF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3230" y="2881276"/>
            <a:ext cx="3269390" cy="16801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964C86-A736-FC5F-78AF-B3189198AC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2620" y="2828378"/>
            <a:ext cx="1979695" cy="173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1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61B4E-AD42-E444-86D1-644F943AAD91}"/>
              </a:ext>
            </a:extLst>
          </p:cNvPr>
          <p:cNvSpPr txBox="1"/>
          <p:nvPr/>
        </p:nvSpPr>
        <p:spPr>
          <a:xfrm>
            <a:off x="0" y="0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2:-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of Parasitic Capacitance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two major components to find propagation delay are C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Effective drive current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Load Capacitances ; understanding the parasitic capacitances is crucial (Overlapping Capacitances , Diffusion Capacitances/Junction Capacitances, Gate channel capacitances, Gate Drain Capacitance(Miller Effect),Gate capacitance , wiring capacitance</a:t>
            </a:r>
          </a:p>
          <a:p>
            <a:r>
              <a:rPr lang="en-IN" dirty="0"/>
              <a:t>C</a:t>
            </a:r>
            <a:r>
              <a:rPr lang="en-IN" baseline="-25000" dirty="0"/>
              <a:t>load </a:t>
            </a:r>
            <a:r>
              <a:rPr lang="en-IN" dirty="0"/>
              <a:t>= </a:t>
            </a:r>
            <a:r>
              <a:rPr lang="en-IN" dirty="0" err="1"/>
              <a:t>C</a:t>
            </a:r>
            <a:r>
              <a:rPr lang="en-IN" baseline="-25000" dirty="0" err="1"/>
              <a:t>gd,n</a:t>
            </a:r>
            <a:r>
              <a:rPr lang="en-IN" dirty="0"/>
              <a:t>+ C</a:t>
            </a:r>
            <a:r>
              <a:rPr lang="en-IN" baseline="-25000" dirty="0"/>
              <a:t>gd,p </a:t>
            </a:r>
            <a:r>
              <a:rPr lang="en-IN" dirty="0"/>
              <a:t>+ C</a:t>
            </a:r>
            <a:r>
              <a:rPr lang="en-IN" baseline="-25000" dirty="0"/>
              <a:t>db,n </a:t>
            </a:r>
            <a:r>
              <a:rPr lang="en-IN" dirty="0"/>
              <a:t>+ C</a:t>
            </a:r>
            <a:r>
              <a:rPr lang="en-IN" baseline="-25000" dirty="0"/>
              <a:t>db,p </a:t>
            </a:r>
            <a:r>
              <a:rPr lang="en-IN" dirty="0"/>
              <a:t>+ C</a:t>
            </a:r>
            <a:r>
              <a:rPr lang="en-IN" baseline="-25000" dirty="0"/>
              <a:t>int</a:t>
            </a:r>
            <a:r>
              <a:rPr lang="en-IN" dirty="0"/>
              <a:t> + C</a:t>
            </a:r>
            <a:r>
              <a:rPr lang="en-IN" baseline="-25000" dirty="0"/>
              <a:t>g</a:t>
            </a:r>
          </a:p>
          <a:p>
            <a:endParaRPr lang="en-IN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016405-A4B6-16AC-64C6-CF2A9EAF47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16" t="2492"/>
          <a:stretch/>
        </p:blipFill>
        <p:spPr>
          <a:xfrm>
            <a:off x="82008" y="2503145"/>
            <a:ext cx="4340741" cy="1769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D341FF-076B-9593-61AB-ECB05BFB0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749" y="2465129"/>
            <a:ext cx="6235627" cy="1714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626A83-B274-7415-5AF5-9C6076B82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8" y="4551686"/>
            <a:ext cx="5969000" cy="19135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9B168E-FB15-4B30-F3CF-72D7E2DEDD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0067" y="4305410"/>
            <a:ext cx="4340741" cy="2159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0DC670-0BCC-F02B-B5C0-A148E133CEFC}"/>
              </a:ext>
            </a:extLst>
          </p:cNvPr>
          <p:cNvSpPr txBox="1"/>
          <p:nvPr/>
        </p:nvSpPr>
        <p:spPr>
          <a:xfrm>
            <a:off x="237067" y="6465223"/>
            <a:ext cx="622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:- J. M.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Rabaey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Integrated Circuits: A Design Perspective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2nd ed. Upper Saddle River, NJ, USA: Prentice Hall, 2003.</a:t>
            </a:r>
          </a:p>
        </p:txBody>
      </p:sp>
    </p:spTree>
    <p:extLst>
      <p:ext uri="{BB962C8B-B14F-4D97-AF65-F5344CB8AC3E}">
        <p14:creationId xmlns:p14="http://schemas.microsoft.com/office/powerpoint/2010/main" val="2549756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CF13E63-6D58-456F-29D7-8741ACE68875}"/>
              </a:ext>
            </a:extLst>
          </p:cNvPr>
          <p:cNvSpPr/>
          <p:nvPr/>
        </p:nvSpPr>
        <p:spPr>
          <a:xfrm>
            <a:off x="262466" y="169332"/>
            <a:ext cx="2946400" cy="21251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3EE52-A65D-8FE7-6997-F1FE20D8945B}"/>
              </a:ext>
            </a:extLst>
          </p:cNvPr>
          <p:cNvSpPr txBox="1"/>
          <p:nvPr/>
        </p:nvSpPr>
        <p:spPr>
          <a:xfrm>
            <a:off x="262466" y="457201"/>
            <a:ext cx="2946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CV</a:t>
            </a:r>
            <a:r>
              <a:rPr 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/I</a:t>
            </a:r>
            <a:r>
              <a:rPr 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used as a classical model to calculate propagation delay 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taken as I</a:t>
            </a:r>
            <a:r>
              <a:rPr lang="en-IN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dsat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</a:t>
            </a:r>
            <a:r>
              <a:rPr lang="en-IN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</a:t>
            </a:r>
            <a:r>
              <a:rPr lang="en-IN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=V</a:t>
            </a:r>
            <a:r>
              <a:rPr lang="en-IN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V</a:t>
            </a:r>
            <a:r>
              <a:rPr lang="en-IN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V</a:t>
            </a:r>
            <a:r>
              <a:rPr lang="en-IN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440567-66C2-6A1B-F681-E3E3986E6779}"/>
              </a:ext>
            </a:extLst>
          </p:cNvPr>
          <p:cNvSpPr txBox="1"/>
          <p:nvPr/>
        </p:nvSpPr>
        <p:spPr>
          <a:xfrm>
            <a:off x="3649133" y="49323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used? 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represents the peak drive strength of the transistor.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actual transient current does not remain constant but stays close to this value during a significant portion of switching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E6724A-6C0F-B817-23E1-A9F5E766894B}"/>
              </a:ext>
            </a:extLst>
          </p:cNvPr>
          <p:cNvSpPr txBox="1"/>
          <p:nvPr/>
        </p:nvSpPr>
        <p:spPr>
          <a:xfrm>
            <a:off x="0" y="2294467"/>
            <a:ext cx="12090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actual delay of a CMOS inverter depends on the transient current profiles during switching, which are influenced by the varying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 &amp;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 voltages. 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​, being constant, does not account for these variations and fails to capture the dynamics of switching accurately.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9B5620B-9143-118F-E325-DE529999B7BF}"/>
              </a:ext>
            </a:extLst>
          </p:cNvPr>
          <p:cNvSpPr/>
          <p:nvPr/>
        </p:nvSpPr>
        <p:spPr>
          <a:xfrm>
            <a:off x="59265" y="3715163"/>
            <a:ext cx="3352800" cy="12719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new model was required other than the classical model which also captures the transient behavior</a:t>
            </a:r>
          </a:p>
          <a:p>
            <a:pPr algn="ct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635D17-42F5-3C45-0C17-343497AAD677}"/>
              </a:ext>
            </a:extLst>
          </p:cNvPr>
          <p:cNvSpPr txBox="1"/>
          <p:nvPr/>
        </p:nvSpPr>
        <p:spPr>
          <a:xfrm>
            <a:off x="3649133" y="3734545"/>
            <a:ext cx="690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classical model lead to underestimation of propagation delay as the actual mean current is lower than I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I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dsat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B22F23-C36B-6FBC-7B55-EE170ECB7076}"/>
              </a:ext>
            </a:extLst>
          </p:cNvPr>
          <p:cNvSpPr txBox="1"/>
          <p:nvPr/>
        </p:nvSpPr>
        <p:spPr>
          <a:xfrm>
            <a:off x="59266" y="5843945"/>
            <a:ext cx="104309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M. H. Na, E. J. Nowak, W. </a:t>
            </a:r>
            <a:r>
              <a:rPr lang="en-IN" sz="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Haensch</a:t>
            </a:r>
            <a:r>
              <a:rPr lang="en-IN" sz="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J. Cai, "</a:t>
            </a:r>
            <a:r>
              <a:rPr lang="en-IN" sz="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effective drive current in CMOS inverters</a:t>
            </a:r>
            <a:r>
              <a:rPr lang="en-IN" sz="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," </a:t>
            </a:r>
            <a:r>
              <a:rPr lang="en-IN" sz="8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Digest. International Electron Devices Meeting,</a:t>
            </a:r>
            <a:r>
              <a:rPr lang="en-IN" sz="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San Francisco, CA, USA, 2002, pp. 121-124, </a:t>
            </a:r>
            <a:r>
              <a:rPr lang="en-IN" sz="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10.1109/IEDM.2002.1175793.</a:t>
            </a:r>
            <a:b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keywords: {</a:t>
            </a:r>
            <a:r>
              <a:rPr lang="en-IN" sz="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Inverters;CMOS</a:t>
            </a:r>
            <a:r>
              <a:rPr lang="en-IN" sz="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technology;Delay</a:t>
            </a:r>
            <a:r>
              <a:rPr lang="en-IN" sz="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effects;Threshold</a:t>
            </a:r>
            <a:r>
              <a:rPr lang="en-IN" sz="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voltage;FETs;Ring</a:t>
            </a:r>
            <a:r>
              <a:rPr lang="en-IN" sz="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oscillators;Integral</a:t>
            </a:r>
            <a:r>
              <a:rPr lang="en-IN" sz="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equations;Rivers;Testing;Semiconductor</a:t>
            </a:r>
            <a:r>
              <a:rPr lang="en-IN" sz="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device </a:t>
            </a:r>
            <a:r>
              <a:rPr lang="en-IN" sz="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sz="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337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586FC6E-C084-E1C1-415A-C22363DAB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815" y="1252299"/>
            <a:ext cx="2986504" cy="3000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341A7D-3443-044E-CE8F-34FF5299F3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4918"/>
          <a:stretch/>
        </p:blipFill>
        <p:spPr>
          <a:xfrm>
            <a:off x="7778636" y="70105"/>
            <a:ext cx="2370779" cy="7680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E6B2B74-FD2F-35BA-9979-125A9D82B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252" y="1711565"/>
            <a:ext cx="2249546" cy="89278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4AA8B4E-01A0-73EB-1C86-587001CD71D8}"/>
              </a:ext>
            </a:extLst>
          </p:cNvPr>
          <p:cNvSpPr txBox="1"/>
          <p:nvPr/>
        </p:nvSpPr>
        <p:spPr>
          <a:xfrm>
            <a:off x="7887464" y="5146435"/>
            <a:ext cx="44026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</a:t>
            </a:r>
            <a:r>
              <a:rPr lang="en-IN" baseline="-25000" dirty="0"/>
              <a:t>H</a:t>
            </a:r>
            <a:r>
              <a:rPr lang="en-IN" dirty="0"/>
              <a:t> = </a:t>
            </a:r>
            <a:r>
              <a:rPr lang="en-US" dirty="0"/>
              <a:t>I</a:t>
            </a:r>
            <a:r>
              <a:rPr lang="en-US" baseline="-25000" dirty="0"/>
              <a:t>ds</a:t>
            </a:r>
            <a:r>
              <a:rPr lang="en-US" dirty="0"/>
              <a:t> (V</a:t>
            </a:r>
            <a:r>
              <a:rPr lang="en-US" baseline="-25000" dirty="0"/>
              <a:t>Gs</a:t>
            </a:r>
            <a:r>
              <a:rPr lang="en-US" dirty="0"/>
              <a:t> = </a:t>
            </a:r>
            <a:r>
              <a:rPr lang="en-US" dirty="0" err="1"/>
              <a:t>V</a:t>
            </a:r>
            <a:r>
              <a:rPr lang="en-US" baseline="-25000" dirty="0" err="1"/>
              <a:t>dd</a:t>
            </a:r>
            <a:r>
              <a:rPr lang="en-US" baseline="-25000" dirty="0"/>
              <a:t> </a:t>
            </a:r>
            <a:r>
              <a:rPr lang="en-US" dirty="0"/>
              <a:t> and V</a:t>
            </a:r>
            <a:r>
              <a:rPr lang="en-US" baseline="-25000" dirty="0"/>
              <a:t>Ds</a:t>
            </a:r>
            <a:r>
              <a:rPr lang="en-US" dirty="0"/>
              <a:t> = 0.5V</a:t>
            </a:r>
            <a:r>
              <a:rPr lang="en-US" baseline="-25000" dirty="0"/>
              <a:t>dd</a:t>
            </a:r>
            <a:r>
              <a:rPr lang="en-US" dirty="0"/>
              <a:t> )</a:t>
            </a:r>
          </a:p>
          <a:p>
            <a:endParaRPr lang="en-US" dirty="0"/>
          </a:p>
          <a:p>
            <a:r>
              <a:rPr lang="en-US" dirty="0"/>
              <a:t>I</a:t>
            </a:r>
            <a:r>
              <a:rPr lang="en-US" baseline="-25000" dirty="0"/>
              <a:t>L </a:t>
            </a:r>
            <a:r>
              <a:rPr lang="en-US" dirty="0"/>
              <a:t> = I</a:t>
            </a:r>
            <a:r>
              <a:rPr lang="en-US" baseline="-25000" dirty="0"/>
              <a:t>ds</a:t>
            </a:r>
            <a:r>
              <a:rPr lang="en-US" dirty="0"/>
              <a:t> (V</a:t>
            </a:r>
            <a:r>
              <a:rPr lang="en-US" baseline="-25000" dirty="0"/>
              <a:t>Gs</a:t>
            </a:r>
            <a:r>
              <a:rPr lang="en-US" dirty="0"/>
              <a:t> = 0.5 </a:t>
            </a:r>
            <a:r>
              <a:rPr lang="en-US" dirty="0" err="1"/>
              <a:t>V</a:t>
            </a:r>
            <a:r>
              <a:rPr lang="en-US" baseline="-25000" dirty="0" err="1"/>
              <a:t>dd</a:t>
            </a:r>
            <a:r>
              <a:rPr lang="en-US" baseline="-25000" dirty="0"/>
              <a:t> </a:t>
            </a:r>
            <a:r>
              <a:rPr lang="en-US" dirty="0"/>
              <a:t> and V</a:t>
            </a:r>
            <a:r>
              <a:rPr lang="en-US" baseline="-25000" dirty="0"/>
              <a:t>Ds</a:t>
            </a:r>
            <a:r>
              <a:rPr lang="en-US" dirty="0"/>
              <a:t> = </a:t>
            </a:r>
            <a:r>
              <a:rPr lang="en-US" dirty="0" err="1"/>
              <a:t>V</a:t>
            </a:r>
            <a:r>
              <a:rPr lang="en-US" baseline="-25000" dirty="0" err="1"/>
              <a:t>dd</a:t>
            </a:r>
            <a:r>
              <a:rPr lang="en-US" dirty="0"/>
              <a:t> )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6BD1057-BA93-AC10-4D66-FFC8588B5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0876" y="2662164"/>
            <a:ext cx="3751220" cy="19737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41C088E-88D1-4217-DE08-4419F240E121}"/>
                  </a:ext>
                </a:extLst>
              </p14:cNvPr>
              <p14:cNvContentPartPr/>
              <p14:nvPr/>
            </p14:nvContentPartPr>
            <p14:xfrm>
              <a:off x="7784867" y="42200"/>
              <a:ext cx="360" cy="6810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41C088E-88D1-4217-DE08-4419F240E1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78747" y="36080"/>
                <a:ext cx="12600" cy="682308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BEB4AEC7-8FDC-A398-890A-3FF3224598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0040" y="946918"/>
            <a:ext cx="6034627" cy="45633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276E36-FFAE-5EEE-03C4-1558C5FABB3C}"/>
              </a:ext>
            </a:extLst>
          </p:cNvPr>
          <p:cNvSpPr txBox="1"/>
          <p:nvPr/>
        </p:nvSpPr>
        <p:spPr>
          <a:xfrm>
            <a:off x="679964" y="5729480"/>
            <a:ext cx="683843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Hu, Jenny, et al. </a:t>
            </a:r>
            <a:r>
              <a:rPr lang="en-IN" sz="11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"Effective drive current in CMOS inverters for sub-45 nm technologies</a:t>
            </a:r>
            <a:r>
              <a:rPr lang="en-IN" sz="11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." </a:t>
            </a:r>
            <a:r>
              <a:rPr lang="en-IN" sz="11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Proc. NSTI Bio-</a:t>
            </a:r>
            <a:r>
              <a:rPr lang="en-IN" sz="11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NanoTech</a:t>
            </a:r>
            <a:r>
              <a:rPr lang="en-IN" sz="11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Conf. Trade Show</a:t>
            </a:r>
            <a:r>
              <a:rPr lang="en-IN" sz="11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Vol. 3. 2008.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60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A0B8FF-3055-38DA-67D5-0BD42C74C2F4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Still there are drawbacks for two point model:-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B81F1-BC2A-E174-3E00-637678F80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699"/>
            <a:ext cx="3355795" cy="25376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A35FC3-17AE-78B1-9EA6-A91C18A81621}"/>
              </a:ext>
            </a:extLst>
          </p:cNvPr>
          <p:cNvSpPr txBox="1"/>
          <p:nvPr/>
        </p:nvSpPr>
        <p:spPr>
          <a:xfrm>
            <a:off x="3898900" y="646331"/>
            <a:ext cx="757343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H​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corresponds to the highest current the NMOS can deliver when operating along an ideal switching trajectory.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 is the actual transient peak current observed during switching.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 I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 falls much below I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​, the inverter is not utilizing its maximum drive strength, which results in longer delay.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6AD2B7-15F0-A891-2614-406FEF239120}"/>
              </a:ext>
            </a:extLst>
          </p:cNvPr>
          <p:cNvSpPr txBox="1"/>
          <p:nvPr/>
        </p:nvSpPr>
        <p:spPr>
          <a:xfrm>
            <a:off x="77440" y="3313984"/>
            <a:ext cx="113961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device decreases, the peak current in the trajectory occurs at a lower 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further away from 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 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V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 decreases for a fixed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​, the difference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 - V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​) increases, enhancing the drive current in the MOSFET.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be approximations about velocity saturation effects , short channel effects should be taken 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5936BA-4062-FE20-CD5C-BEA8CFBBE44A}"/>
              </a:ext>
            </a:extLst>
          </p:cNvPr>
          <p:cNvSpPr txBox="1"/>
          <p:nvPr/>
        </p:nvSpPr>
        <p:spPr>
          <a:xfrm>
            <a:off x="67733" y="5212195"/>
            <a:ext cx="12046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like I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H​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 V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 = V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V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 = 0.5V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​) assume I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PEAK​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 when the gate voltage is fully charged to V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8701FC-6EED-757D-FB38-6A91755404AB}"/>
              </a:ext>
            </a:extLst>
          </p:cNvPr>
          <p:cNvSpPr txBox="1"/>
          <p:nvPr/>
        </p:nvSpPr>
        <p:spPr>
          <a:xfrm>
            <a:off x="126744" y="2852318"/>
            <a:ext cx="26926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Pull Down switching trajectory for 250 nm technology </a:t>
            </a:r>
          </a:p>
        </p:txBody>
      </p:sp>
    </p:spTree>
    <p:extLst>
      <p:ext uri="{BB962C8B-B14F-4D97-AF65-F5344CB8AC3E}">
        <p14:creationId xmlns:p14="http://schemas.microsoft.com/office/powerpoint/2010/main" val="3677501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99A94E-6300-72F4-9E1F-E48952C29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91" y="133350"/>
            <a:ext cx="3982509" cy="33899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2F5297-FC2B-851B-C01A-81D922DDD90F}"/>
              </a:ext>
            </a:extLst>
          </p:cNvPr>
          <p:cNvSpPr txBox="1"/>
          <p:nvPr/>
        </p:nvSpPr>
        <p:spPr>
          <a:xfrm>
            <a:off x="4461933" y="1178984"/>
            <a:ext cx="60875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the same via TCAD simulations for  CFET with Channel width 20nm, Gate Length 12nm and Height 5nm and also explored for channel width of 30 nm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peak current for NMOS is not reaching when V</a:t>
            </a:r>
            <a:r>
              <a:rPr lang="en-I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0.7 V 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5C6204-2DA9-0ADE-F094-80F4950D599E}"/>
              </a:ext>
            </a:extLst>
          </p:cNvPr>
          <p:cNvSpPr txBox="1"/>
          <p:nvPr/>
        </p:nvSpPr>
        <p:spPr>
          <a:xfrm>
            <a:off x="358140" y="3749040"/>
            <a:ext cx="110566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</a:t>
            </a:r>
            <a:r>
              <a:rPr lang="en-I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10fF  ; L=12nm ; H = 5nm 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7EB0F6-046F-551B-977E-302443B50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918309"/>
              </p:ext>
            </p:extLst>
          </p:nvPr>
        </p:nvGraphicFramePr>
        <p:xfrm>
          <a:off x="1201420" y="4223055"/>
          <a:ext cx="8128002" cy="1336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7732815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654247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10185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103642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3806726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32340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Channel Width(W)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IN" sz="11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lang="en-IN" sz="1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(Theoretical  one point 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IN" sz="1100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lang="en-IN" sz="1100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(Theoretical two point model)</a:t>
                      </a:r>
                      <a:endParaRPr lang="en-IN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IN" sz="11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lang="en-IN" sz="1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(simulation)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Error (1 point)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Error (2 point)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nm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1.825 X 10e-10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4.125 X 10e-10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2.65 X 10e-10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55.66%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88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2.54 X 10e-10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5.79 X 10e-10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3.66 X 10e-10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8191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FF25E9-9CEC-69C1-498C-5232BE921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528482"/>
              </p:ext>
            </p:extLst>
          </p:nvPr>
        </p:nvGraphicFramePr>
        <p:xfrm>
          <a:off x="9329422" y="4223055"/>
          <a:ext cx="1938020" cy="13243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69010">
                  <a:extLst>
                    <a:ext uri="{9D8B030D-6E8A-4147-A177-3AD203B41FA5}">
                      <a16:colId xmlns:a16="http://schemas.microsoft.com/office/drawing/2014/main" val="2523084626"/>
                    </a:ext>
                  </a:extLst>
                </a:gridCol>
                <a:gridCol w="969010">
                  <a:extLst>
                    <a:ext uri="{9D8B030D-6E8A-4147-A177-3AD203B41FA5}">
                      <a16:colId xmlns:a16="http://schemas.microsoft.com/office/drawing/2014/main" val="3960425722"/>
                    </a:ext>
                  </a:extLst>
                </a:gridCol>
              </a:tblGrid>
              <a:tr h="582625"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IN" sz="11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  <a:r>
                        <a:rPr lang="en-IN" sz="1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IN" sz="11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  <a:r>
                        <a:rPr lang="en-IN" sz="1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314091"/>
                  </a:ext>
                </a:extLst>
              </a:tr>
              <a:tr h="397894"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4.34 X 10e-5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1.23 X 10e-5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095633"/>
                  </a:ext>
                </a:extLst>
              </a:tr>
              <a:tr h="343786"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3.33 X 10e-5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8.67 X 10e-6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78106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D593B0C-9258-0051-BED8-01D8E8A50DB4}"/>
              </a:ext>
            </a:extLst>
          </p:cNvPr>
          <p:cNvSpPr txBox="1"/>
          <p:nvPr/>
        </p:nvSpPr>
        <p:spPr>
          <a:xfrm>
            <a:off x="4673600" y="2633133"/>
            <a:ext cx="4436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 PMOS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-0.415 V 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 NMOS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0.35 V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Rise Time = 1e-10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Time = 1e-10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time = 1e-9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 = 3e-9</a:t>
            </a:r>
          </a:p>
        </p:txBody>
      </p:sp>
    </p:spTree>
    <p:extLst>
      <p:ext uri="{BB962C8B-B14F-4D97-AF65-F5344CB8AC3E}">
        <p14:creationId xmlns:p14="http://schemas.microsoft.com/office/powerpoint/2010/main" val="3604655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52FF0F-FFCF-2250-3A05-67F3EB187799}"/>
              </a:ext>
            </a:extLst>
          </p:cNvPr>
          <p:cNvSpPr txBox="1"/>
          <p:nvPr/>
        </p:nvSpPr>
        <p:spPr>
          <a:xfrm>
            <a:off x="0" y="0"/>
            <a:ext cx="12192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Some More Papers Reviewed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F. Chen, M. H. Chiang, C. Hu, and P. K. Ko,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“Alpha-power law MOSFET model and its applications to CMOS inverter delay and other formulas,” </a:t>
            </a:r>
            <a:r>
              <a:rPr lang="en-I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Journal of Solid-State Circuits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25, no. 2, pp. 584-594, Apr. 1990.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10.1109/4.52187.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Andreev, E. L.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Titlebaum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E. G. Friedman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“Sizing CMOS inverters with Miller effect and threshold voltage variations,”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Circuits, Syst.,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15, no. 3, pp. 437–454, Oct. 2006.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10.1142/S0218126606003142.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F. S.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Marranghello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I. Reis, and R. P. Ribas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“Improving analytical delay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CMOS inverters,” </a:t>
            </a:r>
            <a:r>
              <a:rPr lang="en-I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</a:t>
            </a:r>
            <a:r>
              <a:rPr lang="en-I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</a:t>
            </a:r>
            <a:r>
              <a:rPr lang="en-I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Circuits Syst.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10, no. 2, pp. 123–134, 2015.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 Xue, A. Dixit, N. Kumar, V. Georgiev, and B. Liu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“Machine learning-assisted device circuit co-optimization: A case study on inverter,” </a:t>
            </a:r>
            <a:r>
              <a:rPr lang="en-I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Electron Devices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71, no. 1, pp. 1-10, 2024.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10.1109/TED.2024.3476231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Hedenstierna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K. O. Jeppson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“CMOS circuit speed and buffer optimization,” </a:t>
            </a:r>
            <a:r>
              <a:rPr lang="en-I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</a:t>
            </a:r>
            <a:r>
              <a:rPr lang="en-I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I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.-Aided Des. </a:t>
            </a:r>
            <a:r>
              <a:rPr lang="en-I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</a:t>
            </a:r>
            <a:r>
              <a:rPr lang="en-I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Circuits Syst.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6, no. 2, pp. 270–281, Mar. 1987.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10.1109/TCAD.1987.1270271.</a:t>
            </a:r>
          </a:p>
        </p:txBody>
      </p:sp>
    </p:spTree>
    <p:extLst>
      <p:ext uri="{BB962C8B-B14F-4D97-AF65-F5344CB8AC3E}">
        <p14:creationId xmlns:p14="http://schemas.microsoft.com/office/powerpoint/2010/main" val="584622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1514</Words>
  <Application>Microsoft Office PowerPoint</Application>
  <PresentationFormat>Widescreen</PresentationFormat>
  <Paragraphs>107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Problem Statement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Parth Dembla</dc:creator>
  <cp:lastModifiedBy>Parth Dembla</cp:lastModifiedBy>
  <cp:revision>25</cp:revision>
  <dcterms:created xsi:type="dcterms:W3CDTF">2025-02-09T04:52:10Z</dcterms:created>
  <dcterms:modified xsi:type="dcterms:W3CDTF">2025-04-20T10:08:26Z</dcterms:modified>
</cp:coreProperties>
</file>