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706" autoAdjust="0"/>
  </p:normalViewPr>
  <p:slideViewPr>
    <p:cSldViewPr snapToGrid="0">
      <p:cViewPr varScale="1">
        <p:scale>
          <a:sx n="95" d="100"/>
          <a:sy n="95"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1329F9-D623-4251-BD03-2F0D43A471B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7C2B7-03AC-4392-8FC5-7D371468B4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75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329F9-D623-4251-BD03-2F0D43A471B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7C2B7-03AC-4392-8FC5-7D371468B427}" type="slidenum">
              <a:rPr lang="en-IN" smtClean="0"/>
              <a:t>‹#›</a:t>
            </a:fld>
            <a:endParaRPr lang="en-IN"/>
          </a:p>
        </p:txBody>
      </p:sp>
    </p:spTree>
    <p:extLst>
      <p:ext uri="{BB962C8B-B14F-4D97-AF65-F5344CB8AC3E}">
        <p14:creationId xmlns:p14="http://schemas.microsoft.com/office/powerpoint/2010/main" val="25346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329F9-D623-4251-BD03-2F0D43A471B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7C2B7-03AC-4392-8FC5-7D371468B427}" type="slidenum">
              <a:rPr lang="en-IN" smtClean="0"/>
              <a:t>‹#›</a:t>
            </a:fld>
            <a:endParaRPr lang="en-IN"/>
          </a:p>
        </p:txBody>
      </p:sp>
    </p:spTree>
    <p:extLst>
      <p:ext uri="{BB962C8B-B14F-4D97-AF65-F5344CB8AC3E}">
        <p14:creationId xmlns:p14="http://schemas.microsoft.com/office/powerpoint/2010/main" val="148674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1329F9-D623-4251-BD03-2F0D43A471B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7C2B7-03AC-4392-8FC5-7D371468B427}" type="slidenum">
              <a:rPr lang="en-IN" smtClean="0"/>
              <a:t>‹#›</a:t>
            </a:fld>
            <a:endParaRPr lang="en-IN"/>
          </a:p>
        </p:txBody>
      </p:sp>
    </p:spTree>
    <p:extLst>
      <p:ext uri="{BB962C8B-B14F-4D97-AF65-F5344CB8AC3E}">
        <p14:creationId xmlns:p14="http://schemas.microsoft.com/office/powerpoint/2010/main" val="371212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329F9-D623-4251-BD03-2F0D43A471B9}"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7C2B7-03AC-4392-8FC5-7D371468B4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10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1329F9-D623-4251-BD03-2F0D43A471B9}"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7C2B7-03AC-4392-8FC5-7D371468B427}" type="slidenum">
              <a:rPr lang="en-IN" smtClean="0"/>
              <a:t>‹#›</a:t>
            </a:fld>
            <a:endParaRPr lang="en-IN"/>
          </a:p>
        </p:txBody>
      </p:sp>
    </p:spTree>
    <p:extLst>
      <p:ext uri="{BB962C8B-B14F-4D97-AF65-F5344CB8AC3E}">
        <p14:creationId xmlns:p14="http://schemas.microsoft.com/office/powerpoint/2010/main" val="379414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1329F9-D623-4251-BD03-2F0D43A471B9}"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97C2B7-03AC-4392-8FC5-7D371468B427}" type="slidenum">
              <a:rPr lang="en-IN" smtClean="0"/>
              <a:t>‹#›</a:t>
            </a:fld>
            <a:endParaRPr lang="en-IN"/>
          </a:p>
        </p:txBody>
      </p:sp>
    </p:spTree>
    <p:extLst>
      <p:ext uri="{BB962C8B-B14F-4D97-AF65-F5344CB8AC3E}">
        <p14:creationId xmlns:p14="http://schemas.microsoft.com/office/powerpoint/2010/main" val="44699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1329F9-D623-4251-BD03-2F0D43A471B9}"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97C2B7-03AC-4392-8FC5-7D371468B427}" type="slidenum">
              <a:rPr lang="en-IN" smtClean="0"/>
              <a:t>‹#›</a:t>
            </a:fld>
            <a:endParaRPr lang="en-IN"/>
          </a:p>
        </p:txBody>
      </p:sp>
    </p:spTree>
    <p:extLst>
      <p:ext uri="{BB962C8B-B14F-4D97-AF65-F5344CB8AC3E}">
        <p14:creationId xmlns:p14="http://schemas.microsoft.com/office/powerpoint/2010/main" val="3321617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329F9-D623-4251-BD03-2F0D43A471B9}" type="datetimeFigureOut">
              <a:rPr lang="en-IN" smtClean="0"/>
              <a:t>20-04-2025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F97C2B7-03AC-4392-8FC5-7D371468B427}" type="slidenum">
              <a:rPr lang="en-IN" smtClean="0"/>
              <a:t>‹#›</a:t>
            </a:fld>
            <a:endParaRPr lang="en-IN"/>
          </a:p>
        </p:txBody>
      </p:sp>
    </p:spTree>
    <p:extLst>
      <p:ext uri="{BB962C8B-B14F-4D97-AF65-F5344CB8AC3E}">
        <p14:creationId xmlns:p14="http://schemas.microsoft.com/office/powerpoint/2010/main" val="357211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1329F9-D623-4251-BD03-2F0D43A471B9}" type="datetimeFigureOut">
              <a:rPr lang="en-IN" smtClean="0"/>
              <a:t>20-04-2025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97C2B7-03AC-4392-8FC5-7D371468B427}" type="slidenum">
              <a:rPr lang="en-IN" smtClean="0"/>
              <a:t>‹#›</a:t>
            </a:fld>
            <a:endParaRPr lang="en-IN"/>
          </a:p>
        </p:txBody>
      </p:sp>
    </p:spTree>
    <p:extLst>
      <p:ext uri="{BB962C8B-B14F-4D97-AF65-F5344CB8AC3E}">
        <p14:creationId xmlns:p14="http://schemas.microsoft.com/office/powerpoint/2010/main" val="143218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329F9-D623-4251-BD03-2F0D43A471B9}"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7C2B7-03AC-4392-8FC5-7D371468B427}" type="slidenum">
              <a:rPr lang="en-IN" smtClean="0"/>
              <a:t>‹#›</a:t>
            </a:fld>
            <a:endParaRPr lang="en-IN"/>
          </a:p>
        </p:txBody>
      </p:sp>
    </p:spTree>
    <p:extLst>
      <p:ext uri="{BB962C8B-B14F-4D97-AF65-F5344CB8AC3E}">
        <p14:creationId xmlns:p14="http://schemas.microsoft.com/office/powerpoint/2010/main" val="149298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1329F9-D623-4251-BD03-2F0D43A471B9}" type="datetimeFigureOut">
              <a:rPr lang="en-IN" smtClean="0"/>
              <a:t>20-04-2025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97C2B7-03AC-4392-8FC5-7D371468B42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3818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622B-2978-A6A0-EC83-831B17928C2E}"/>
              </a:ext>
            </a:extLst>
          </p:cNvPr>
          <p:cNvSpPr>
            <a:spLocks noGrp="1"/>
          </p:cNvSpPr>
          <p:nvPr>
            <p:ph type="ctrTitle"/>
          </p:nvPr>
        </p:nvSpPr>
        <p:spPr/>
        <p:txBody>
          <a:bodyPr/>
          <a:lstStyle/>
          <a:p>
            <a:pPr algn="ctr"/>
            <a:r>
              <a:rPr lang="en-IN" dirty="0">
                <a:latin typeface="Times New Roman" panose="02020603050405020304" pitchFamily="18" charset="0"/>
                <a:cs typeface="Times New Roman" panose="02020603050405020304" pitchFamily="18" charset="0"/>
              </a:rPr>
              <a:t>Problem Statement </a:t>
            </a:r>
          </a:p>
        </p:txBody>
      </p:sp>
      <p:sp>
        <p:nvSpPr>
          <p:cNvPr id="3" name="Subtitle 2">
            <a:extLst>
              <a:ext uri="{FF2B5EF4-FFF2-40B4-BE49-F238E27FC236}">
                <a16:creationId xmlns:a16="http://schemas.microsoft.com/office/drawing/2014/main" id="{415BC1B0-E89C-AE06-8AFA-DD83C4C13F68}"/>
              </a:ext>
            </a:extLst>
          </p:cNvPr>
          <p:cNvSpPr>
            <a:spLocks noGrp="1"/>
          </p:cNvSpPr>
          <p:nvPr>
            <p:ph type="subTitle" idx="1"/>
          </p:nvPr>
        </p:nvSpPr>
        <p:spPr/>
        <p:txBody>
          <a:bodyPr/>
          <a:lstStyle/>
          <a:p>
            <a:pPr algn="ctr"/>
            <a:r>
              <a:rPr lang="en-IN" dirty="0">
                <a:latin typeface="Times New Roman" panose="02020603050405020304" pitchFamily="18" charset="0"/>
                <a:cs typeface="Times New Roman" panose="02020603050405020304" pitchFamily="18" charset="0"/>
              </a:rPr>
              <a:t>Machine learning driven device circuit co optimization</a:t>
            </a:r>
          </a:p>
        </p:txBody>
      </p:sp>
    </p:spTree>
    <p:extLst>
      <p:ext uri="{BB962C8B-B14F-4D97-AF65-F5344CB8AC3E}">
        <p14:creationId xmlns:p14="http://schemas.microsoft.com/office/powerpoint/2010/main" val="1119895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94E3C0-6436-1E14-4CF6-3B7C32AC895A}"/>
              </a:ext>
            </a:extLst>
          </p:cNvPr>
          <p:cNvPicPr>
            <a:picLocks noChangeAspect="1"/>
          </p:cNvPicPr>
          <p:nvPr/>
        </p:nvPicPr>
        <p:blipFill>
          <a:blip r:embed="rId2"/>
          <a:stretch>
            <a:fillRect/>
          </a:stretch>
        </p:blipFill>
        <p:spPr>
          <a:xfrm>
            <a:off x="32312" y="-67733"/>
            <a:ext cx="12127375" cy="6858000"/>
          </a:xfrm>
          <a:prstGeom prst="rect">
            <a:avLst/>
          </a:prstGeom>
        </p:spPr>
      </p:pic>
    </p:spTree>
    <p:extLst>
      <p:ext uri="{BB962C8B-B14F-4D97-AF65-F5344CB8AC3E}">
        <p14:creationId xmlns:p14="http://schemas.microsoft.com/office/powerpoint/2010/main" val="380924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3859B5-F2A1-7FDB-EEF3-0891CC40CA42}"/>
              </a:ext>
            </a:extLst>
          </p:cNvPr>
          <p:cNvPicPr>
            <a:picLocks noChangeAspect="1"/>
          </p:cNvPicPr>
          <p:nvPr/>
        </p:nvPicPr>
        <p:blipFill>
          <a:blip r:embed="rId2"/>
          <a:stretch>
            <a:fillRect/>
          </a:stretch>
        </p:blipFill>
        <p:spPr>
          <a:xfrm>
            <a:off x="996454" y="0"/>
            <a:ext cx="9516303" cy="6320589"/>
          </a:xfrm>
          <a:prstGeom prst="rect">
            <a:avLst/>
          </a:prstGeom>
        </p:spPr>
      </p:pic>
    </p:spTree>
    <p:extLst>
      <p:ext uri="{BB962C8B-B14F-4D97-AF65-F5344CB8AC3E}">
        <p14:creationId xmlns:p14="http://schemas.microsoft.com/office/powerpoint/2010/main" val="173436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B66A2E-E8EC-2DEC-972E-DCAD9AD2E81A}"/>
              </a:ext>
            </a:extLst>
          </p:cNvPr>
          <p:cNvPicPr>
            <a:picLocks noChangeAspect="1"/>
          </p:cNvPicPr>
          <p:nvPr/>
        </p:nvPicPr>
        <p:blipFill>
          <a:blip r:embed="rId2"/>
          <a:stretch>
            <a:fillRect/>
          </a:stretch>
        </p:blipFill>
        <p:spPr>
          <a:xfrm>
            <a:off x="64169" y="1"/>
            <a:ext cx="9495471" cy="3304674"/>
          </a:xfrm>
          <a:prstGeom prst="rect">
            <a:avLst/>
          </a:prstGeom>
        </p:spPr>
      </p:pic>
      <p:sp>
        <p:nvSpPr>
          <p:cNvPr id="4" name="TextBox 3">
            <a:extLst>
              <a:ext uri="{FF2B5EF4-FFF2-40B4-BE49-F238E27FC236}">
                <a16:creationId xmlns:a16="http://schemas.microsoft.com/office/drawing/2014/main" id="{EC144C57-C9B9-0A1D-3765-E53905F914CA}"/>
              </a:ext>
            </a:extLst>
          </p:cNvPr>
          <p:cNvSpPr txBox="1"/>
          <p:nvPr/>
        </p:nvSpPr>
        <p:spPr>
          <a:xfrm>
            <a:off x="176463" y="3304675"/>
            <a:ext cx="11895221" cy="1477328"/>
          </a:xfrm>
          <a:prstGeom prst="rect">
            <a:avLst/>
          </a:prstGeom>
          <a:noFill/>
        </p:spPr>
        <p:txBody>
          <a:bodyPr wrap="square" rtlCol="0">
            <a:spAutoFit/>
          </a:bodyPr>
          <a:lstStyle/>
          <a:p>
            <a:r>
              <a:rPr lang="en-IN" dirty="0"/>
              <a:t>My Approach :- </a:t>
            </a:r>
          </a:p>
          <a:p>
            <a:r>
              <a:rPr lang="en-IN" dirty="0" err="1"/>
              <a:t>τ</a:t>
            </a:r>
            <a:r>
              <a:rPr lang="en-IN" baseline="-25000" dirty="0" err="1"/>
              <a:t>PHL</a:t>
            </a:r>
            <a:r>
              <a:rPr lang="en-IN" dirty="0"/>
              <a:t>  is different for different capacitances  so what if we calculate effective current required from simulation delay results for each and every capacitance and average It  and look at what points this current come in NMOS </a:t>
            </a:r>
            <a:br>
              <a:rPr lang="en-IN" dirty="0"/>
            </a:br>
            <a:br>
              <a:rPr lang="en-IN" dirty="0"/>
            </a:br>
            <a:r>
              <a:rPr lang="en-IN" dirty="0"/>
              <a:t>similarly we can do for PMOS  and we can formulate an analytical model </a:t>
            </a:r>
          </a:p>
        </p:txBody>
      </p:sp>
    </p:spTree>
    <p:extLst>
      <p:ext uri="{BB962C8B-B14F-4D97-AF65-F5344CB8AC3E}">
        <p14:creationId xmlns:p14="http://schemas.microsoft.com/office/powerpoint/2010/main" val="116296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6EF213-B72C-D41E-0956-AEC66FB0F066}"/>
              </a:ext>
            </a:extLst>
          </p:cNvPr>
          <p:cNvPicPr>
            <a:picLocks noChangeAspect="1"/>
          </p:cNvPicPr>
          <p:nvPr/>
        </p:nvPicPr>
        <p:blipFill>
          <a:blip r:embed="rId2"/>
          <a:stretch>
            <a:fillRect/>
          </a:stretch>
        </p:blipFill>
        <p:spPr>
          <a:xfrm>
            <a:off x="984778" y="1452286"/>
            <a:ext cx="7992590" cy="3953427"/>
          </a:xfrm>
          <a:prstGeom prst="rect">
            <a:avLst/>
          </a:prstGeom>
        </p:spPr>
      </p:pic>
      <p:sp>
        <p:nvSpPr>
          <p:cNvPr id="4" name="TextBox 3">
            <a:extLst>
              <a:ext uri="{FF2B5EF4-FFF2-40B4-BE49-F238E27FC236}">
                <a16:creationId xmlns:a16="http://schemas.microsoft.com/office/drawing/2014/main" id="{9E112DF8-35F4-A9B7-9DCD-6A151A9D5F23}"/>
              </a:ext>
            </a:extLst>
          </p:cNvPr>
          <p:cNvSpPr txBox="1"/>
          <p:nvPr/>
        </p:nvSpPr>
        <p:spPr>
          <a:xfrm>
            <a:off x="142567" y="104274"/>
            <a:ext cx="9875727" cy="646331"/>
          </a:xfrm>
          <a:prstGeom prst="rect">
            <a:avLst/>
          </a:prstGeom>
          <a:noFill/>
        </p:spPr>
        <p:txBody>
          <a:bodyPr wrap="square" rtlCol="0">
            <a:spAutoFit/>
          </a:bodyPr>
          <a:lstStyle/>
          <a:p>
            <a:r>
              <a:rPr lang="en-IN" dirty="0"/>
              <a:t>For NMOS – &gt; average current is 207.4 </a:t>
            </a:r>
            <a:r>
              <a:rPr lang="el-GR" dirty="0"/>
              <a:t>μ</a:t>
            </a:r>
            <a:r>
              <a:rPr lang="en-IN" dirty="0"/>
              <a:t>A   coming at  I</a:t>
            </a:r>
            <a:r>
              <a:rPr lang="en-IN" baseline="-25000" dirty="0"/>
              <a:t>DS</a:t>
            </a:r>
            <a:r>
              <a:rPr lang="en-IN" dirty="0"/>
              <a:t> (V</a:t>
            </a:r>
            <a:r>
              <a:rPr lang="en-IN" baseline="-25000" dirty="0"/>
              <a:t>GS</a:t>
            </a:r>
            <a:r>
              <a:rPr lang="en-IN" dirty="0"/>
              <a:t> = V</a:t>
            </a:r>
            <a:r>
              <a:rPr lang="en-IN" baseline="-25000" dirty="0"/>
              <a:t>DD</a:t>
            </a:r>
            <a:r>
              <a:rPr lang="en-IN" dirty="0"/>
              <a:t> , V</a:t>
            </a:r>
            <a:r>
              <a:rPr lang="en-IN" baseline="-25000" dirty="0"/>
              <a:t>DS</a:t>
            </a:r>
            <a:r>
              <a:rPr lang="en-IN" dirty="0"/>
              <a:t>  = 0.3V</a:t>
            </a:r>
            <a:r>
              <a:rPr lang="en-IN" baseline="-25000" dirty="0"/>
              <a:t>DD</a:t>
            </a:r>
            <a:r>
              <a:rPr lang="en-IN" dirty="0"/>
              <a:t>)</a:t>
            </a:r>
          </a:p>
          <a:p>
            <a:r>
              <a:rPr lang="en-IN" dirty="0"/>
              <a:t>For PMOS -&gt; average current is  262.8014 </a:t>
            </a:r>
            <a:r>
              <a:rPr lang="el-GR" dirty="0"/>
              <a:t>μ</a:t>
            </a:r>
            <a:r>
              <a:rPr lang="en-IN" dirty="0"/>
              <a:t>A  coming at I</a:t>
            </a:r>
            <a:r>
              <a:rPr lang="en-IN" baseline="-25000" dirty="0"/>
              <a:t>DS</a:t>
            </a:r>
            <a:r>
              <a:rPr lang="en-IN" dirty="0"/>
              <a:t> (V</a:t>
            </a:r>
            <a:r>
              <a:rPr lang="en-IN" baseline="-25000" dirty="0"/>
              <a:t>GS</a:t>
            </a:r>
            <a:r>
              <a:rPr lang="en-IN" dirty="0"/>
              <a:t> = 5V</a:t>
            </a:r>
            <a:r>
              <a:rPr lang="en-IN" baseline="-25000" dirty="0"/>
              <a:t>DD</a:t>
            </a:r>
            <a:r>
              <a:rPr lang="en-IN" dirty="0"/>
              <a:t> /6 and V</a:t>
            </a:r>
            <a:r>
              <a:rPr lang="en-IN" baseline="-25000" dirty="0"/>
              <a:t>DS</a:t>
            </a:r>
            <a:r>
              <a:rPr lang="en-IN" dirty="0"/>
              <a:t>= V</a:t>
            </a:r>
            <a:r>
              <a:rPr lang="en-IN" baseline="-25000" dirty="0"/>
              <a:t>DD</a:t>
            </a:r>
            <a:r>
              <a:rPr lang="en-IN" dirty="0"/>
              <a:t>)</a:t>
            </a:r>
          </a:p>
        </p:txBody>
      </p:sp>
    </p:spTree>
    <p:extLst>
      <p:ext uri="{BB962C8B-B14F-4D97-AF65-F5344CB8AC3E}">
        <p14:creationId xmlns:p14="http://schemas.microsoft.com/office/powerpoint/2010/main" val="55978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FDC8C-F750-B12E-6A4E-65B82C53D601}"/>
              </a:ext>
            </a:extLst>
          </p:cNvPr>
          <p:cNvSpPr txBox="1"/>
          <p:nvPr/>
        </p:nvSpPr>
        <p:spPr>
          <a:xfrm>
            <a:off x="53340" y="220980"/>
            <a:ext cx="12138660" cy="3139321"/>
          </a:xfrm>
          <a:prstGeom prst="rect">
            <a:avLst/>
          </a:prstGeom>
          <a:noFill/>
        </p:spPr>
        <p:txBody>
          <a:bodyPr wrap="square" rtlCol="0">
            <a:spAutoFit/>
          </a:bodyPr>
          <a:lstStyle/>
          <a:p>
            <a:r>
              <a:rPr lang="en-IN" dirty="0"/>
              <a:t>CFET Data:-</a:t>
            </a:r>
          </a:p>
          <a:p>
            <a:endParaRPr lang="en-IN" dirty="0"/>
          </a:p>
          <a:p>
            <a:r>
              <a:rPr lang="en-IN" dirty="0"/>
              <a:t>L</a:t>
            </a:r>
            <a:r>
              <a:rPr lang="en-IN" baseline="-25000" dirty="0"/>
              <a:t>G</a:t>
            </a:r>
            <a:r>
              <a:rPr lang="en-IN" dirty="0"/>
              <a:t> =12nm</a:t>
            </a:r>
          </a:p>
          <a:p>
            <a:r>
              <a:rPr lang="en-IN" dirty="0"/>
              <a:t>W = 20nm</a:t>
            </a:r>
          </a:p>
          <a:p>
            <a:r>
              <a:rPr lang="en-IN" dirty="0"/>
              <a:t>H = 5nm</a:t>
            </a:r>
          </a:p>
          <a:p>
            <a:endParaRPr lang="en-IN" dirty="0"/>
          </a:p>
          <a:p>
            <a:r>
              <a:rPr lang="en-IN"/>
              <a:t>V</a:t>
            </a:r>
            <a:r>
              <a:rPr lang="en-IN" baseline="-25000"/>
              <a:t>DD</a:t>
            </a:r>
            <a:r>
              <a:rPr lang="en-IN"/>
              <a:t> = 0.7v</a:t>
            </a:r>
            <a:endParaRPr lang="en-IN" dirty="0"/>
          </a:p>
          <a:p>
            <a:endParaRPr lang="en-IN" dirty="0"/>
          </a:p>
          <a:p>
            <a:r>
              <a:rPr lang="en-IN" dirty="0"/>
              <a:t>I</a:t>
            </a:r>
            <a:r>
              <a:rPr lang="en-IN" baseline="-25000" dirty="0"/>
              <a:t>ON</a:t>
            </a:r>
            <a:r>
              <a:rPr lang="en-IN" dirty="0"/>
              <a:t> NMOS = 10.08 </a:t>
            </a:r>
            <a:r>
              <a:rPr lang="el-GR" dirty="0"/>
              <a:t>μ</a:t>
            </a:r>
            <a:r>
              <a:rPr lang="en-IN" dirty="0"/>
              <a:t>A</a:t>
            </a:r>
          </a:p>
          <a:p>
            <a:r>
              <a:rPr lang="en-IN" dirty="0"/>
              <a:t>I</a:t>
            </a:r>
            <a:r>
              <a:rPr lang="en-IN" baseline="-25000" dirty="0"/>
              <a:t>ON</a:t>
            </a:r>
            <a:r>
              <a:rPr lang="en-IN" dirty="0"/>
              <a:t> PMOS = 7.05 </a:t>
            </a:r>
            <a:r>
              <a:rPr lang="el-GR" dirty="0"/>
              <a:t>μ</a:t>
            </a:r>
            <a:r>
              <a:rPr lang="en-IN" dirty="0"/>
              <a:t>A			                                </a:t>
            </a:r>
          </a:p>
          <a:p>
            <a:endParaRPr lang="en-IN" dirty="0"/>
          </a:p>
        </p:txBody>
      </p:sp>
      <p:sp>
        <p:nvSpPr>
          <p:cNvPr id="5" name="TextBox 4">
            <a:extLst>
              <a:ext uri="{FF2B5EF4-FFF2-40B4-BE49-F238E27FC236}">
                <a16:creationId xmlns:a16="http://schemas.microsoft.com/office/drawing/2014/main" id="{E5F8EE19-4A5F-02E0-654B-E0CEF3AEB82B}"/>
              </a:ext>
            </a:extLst>
          </p:cNvPr>
          <p:cNvSpPr txBox="1"/>
          <p:nvPr/>
        </p:nvSpPr>
        <p:spPr>
          <a:xfrm>
            <a:off x="5646420" y="579120"/>
            <a:ext cx="3703320" cy="1200329"/>
          </a:xfrm>
          <a:prstGeom prst="rect">
            <a:avLst/>
          </a:prstGeom>
          <a:noFill/>
        </p:spPr>
        <p:txBody>
          <a:bodyPr wrap="square" rtlCol="0">
            <a:spAutoFit/>
          </a:bodyPr>
          <a:lstStyle/>
          <a:p>
            <a:r>
              <a:rPr lang="en-IN" dirty="0"/>
              <a:t>I</a:t>
            </a:r>
            <a:r>
              <a:rPr lang="en-IN" baseline="-25000" dirty="0"/>
              <a:t>L,NMOS </a:t>
            </a:r>
            <a:r>
              <a:rPr lang="en-IN" dirty="0"/>
              <a:t>= 6.76e-9 A</a:t>
            </a:r>
          </a:p>
          <a:p>
            <a:r>
              <a:rPr lang="en-IN" dirty="0"/>
              <a:t>I</a:t>
            </a:r>
            <a:r>
              <a:rPr lang="en-IN" baseline="-25000" dirty="0"/>
              <a:t>L,PMOS</a:t>
            </a:r>
            <a:r>
              <a:rPr lang="en-IN" dirty="0"/>
              <a:t> = 8.24e-9 A</a:t>
            </a:r>
          </a:p>
          <a:p>
            <a:r>
              <a:rPr lang="en-IN" dirty="0"/>
              <a:t>I</a:t>
            </a:r>
            <a:r>
              <a:rPr lang="en-IN" baseline="-25000" dirty="0"/>
              <a:t>H,NMOS</a:t>
            </a:r>
            <a:r>
              <a:rPr lang="en-IN" dirty="0"/>
              <a:t> = 9.17e-6 A</a:t>
            </a:r>
          </a:p>
          <a:p>
            <a:r>
              <a:rPr lang="en-IN" dirty="0"/>
              <a:t>I</a:t>
            </a:r>
            <a:r>
              <a:rPr lang="en-IN" baseline="-25000" dirty="0"/>
              <a:t>H,PMOS</a:t>
            </a:r>
            <a:r>
              <a:rPr lang="en-IN" dirty="0"/>
              <a:t> = 6.2e-6 A</a:t>
            </a:r>
          </a:p>
        </p:txBody>
      </p:sp>
      <p:pic>
        <p:nvPicPr>
          <p:cNvPr id="6" name="Picture 5">
            <a:extLst>
              <a:ext uri="{FF2B5EF4-FFF2-40B4-BE49-F238E27FC236}">
                <a16:creationId xmlns:a16="http://schemas.microsoft.com/office/drawing/2014/main" id="{A6268A2C-C421-7A75-6D6E-4AEB6DA5AF91}"/>
              </a:ext>
            </a:extLst>
          </p:cNvPr>
          <p:cNvPicPr>
            <a:picLocks noChangeAspect="1"/>
          </p:cNvPicPr>
          <p:nvPr/>
        </p:nvPicPr>
        <p:blipFill>
          <a:blip r:embed="rId2"/>
          <a:stretch>
            <a:fillRect/>
          </a:stretch>
        </p:blipFill>
        <p:spPr>
          <a:xfrm>
            <a:off x="0" y="3497700"/>
            <a:ext cx="12192000" cy="1314932"/>
          </a:xfrm>
          <a:prstGeom prst="rect">
            <a:avLst/>
          </a:prstGeom>
        </p:spPr>
      </p:pic>
    </p:spTree>
    <p:extLst>
      <p:ext uri="{BB962C8B-B14F-4D97-AF65-F5344CB8AC3E}">
        <p14:creationId xmlns:p14="http://schemas.microsoft.com/office/powerpoint/2010/main" val="332359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95AC1-D5F3-2696-374A-2F954332A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21" y="0"/>
            <a:ext cx="5256547" cy="3418943"/>
          </a:xfrm>
          <a:prstGeom prst="rect">
            <a:avLst/>
          </a:prstGeom>
        </p:spPr>
      </p:pic>
      <p:pic>
        <p:nvPicPr>
          <p:cNvPr id="5" name="Picture 4">
            <a:extLst>
              <a:ext uri="{FF2B5EF4-FFF2-40B4-BE49-F238E27FC236}">
                <a16:creationId xmlns:a16="http://schemas.microsoft.com/office/drawing/2014/main" id="{2D3D41B9-C23A-8199-A0C4-6B1FA6626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3964"/>
            <a:ext cx="5173579" cy="3364979"/>
          </a:xfrm>
          <a:prstGeom prst="rect">
            <a:avLst/>
          </a:prstGeom>
        </p:spPr>
      </p:pic>
      <p:pic>
        <p:nvPicPr>
          <p:cNvPr id="7" name="Picture 6">
            <a:extLst>
              <a:ext uri="{FF2B5EF4-FFF2-40B4-BE49-F238E27FC236}">
                <a16:creationId xmlns:a16="http://schemas.microsoft.com/office/drawing/2014/main" id="{74763149-CAC9-906C-788A-09E6FE212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6042" y="3342523"/>
            <a:ext cx="4999873" cy="3251998"/>
          </a:xfrm>
          <a:prstGeom prst="rect">
            <a:avLst/>
          </a:prstGeom>
        </p:spPr>
      </p:pic>
    </p:spTree>
    <p:extLst>
      <p:ext uri="{BB962C8B-B14F-4D97-AF65-F5344CB8AC3E}">
        <p14:creationId xmlns:p14="http://schemas.microsoft.com/office/powerpoint/2010/main" val="53151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30E2D4-140B-9151-756D-C075B8CD0876}"/>
              </a:ext>
            </a:extLst>
          </p:cNvPr>
          <p:cNvPicPr>
            <a:picLocks noChangeAspect="1"/>
          </p:cNvPicPr>
          <p:nvPr/>
        </p:nvPicPr>
        <p:blipFill>
          <a:blip r:embed="rId2"/>
          <a:stretch>
            <a:fillRect/>
          </a:stretch>
        </p:blipFill>
        <p:spPr>
          <a:xfrm>
            <a:off x="0" y="281502"/>
            <a:ext cx="12192000" cy="4466198"/>
          </a:xfrm>
          <a:prstGeom prst="rect">
            <a:avLst/>
          </a:prstGeom>
        </p:spPr>
      </p:pic>
    </p:spTree>
    <p:extLst>
      <p:ext uri="{BB962C8B-B14F-4D97-AF65-F5344CB8AC3E}">
        <p14:creationId xmlns:p14="http://schemas.microsoft.com/office/powerpoint/2010/main" val="91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D92439-2AB2-4966-2AFF-5A55D5E62B37}"/>
              </a:ext>
            </a:extLst>
          </p:cNvPr>
          <p:cNvSpPr txBox="1"/>
          <p:nvPr/>
        </p:nvSpPr>
        <p:spPr>
          <a:xfrm>
            <a:off x="0" y="0"/>
            <a:ext cx="12192000"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Objective:-</a:t>
            </a:r>
          </a:p>
          <a:p>
            <a:endParaRPr lang="en-IN" dirty="0">
              <a:latin typeface="Times New Roman" panose="02020603050405020304" pitchFamily="18" charset="0"/>
              <a:cs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Predict and optimize the inverter design {width(W), length(L), number of </a:t>
            </a:r>
            <a:r>
              <a:rPr lang="en-US" dirty="0">
                <a:solidFill>
                  <a:srgbClr val="000000"/>
                </a:solidFill>
                <a:latin typeface="Times New Roman" panose="02020603050405020304" pitchFamily="18" charset="0"/>
                <a:cs typeface="Times New Roman" panose="02020603050405020304" pitchFamily="18" charset="0"/>
              </a:rPr>
              <a:t>sheets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(N)} to meet specified power and delay requirements for advanced nanosheet FET and CFET-based technologies</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Solution Approach :- </a:t>
            </a:r>
          </a:p>
          <a:p>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b="0" i="0" u="none" strike="noStrike" dirty="0">
                <a:solidFill>
                  <a:srgbClr val="FF0000"/>
                </a:solidFill>
                <a:effectLst/>
                <a:latin typeface="Times New Roman" panose="02020603050405020304" pitchFamily="18" charset="0"/>
                <a:cs typeface="Times New Roman" panose="02020603050405020304" pitchFamily="18" charset="0"/>
              </a:rPr>
              <a:t>Developing an analytical model for inverter delay and power as functions of key parameters such as effective current and capacitance.</a:t>
            </a:r>
          </a:p>
          <a:p>
            <a:pPr marL="342900" indent="-342900">
              <a:buFont typeface="+mj-lt"/>
              <a:buAutoNum type="arabicPeriod"/>
            </a:pPr>
            <a:endParaRPr lang="en-US" dirty="0">
              <a:solidFill>
                <a:srgbClr val="FF0000"/>
              </a:solidFill>
              <a:latin typeface="Times New Roman" panose="02020603050405020304" pitchFamily="18" charset="0"/>
              <a:cs typeface="Times New Roman" panose="02020603050405020304" pitchFamily="18" charset="0"/>
            </a:endParaRPr>
          </a:p>
          <a:p>
            <a:r>
              <a:rPr lang="en-US" sz="1800" b="0" i="0" u="none" strike="noStrike" dirty="0">
                <a:effectLst/>
                <a:latin typeface="Times New Roman" panose="02020603050405020304" pitchFamily="18" charset="0"/>
                <a:cs typeface="Times New Roman" panose="02020603050405020304" pitchFamily="18" charset="0"/>
              </a:rPr>
              <a:t>Why develop an analytical model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Analytical models provide quick, intuitive insights into how performance metrics (like delay and power) vary with design parameters, without the computational burden of full simulations.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helps in early stage exploration, While analytical models are fast, they rely on assumptions. Validating them through TCAD simulations ensures that the models are physically grounded and accurate under real-world operating conditions.</a:t>
            </a:r>
            <a:endParaRPr lang="en-US" sz="1800" b="0" i="0" u="none"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from an analytical model , we know what are the current and capacitance ranges to look  for , we can proceed accordingly</a:t>
            </a:r>
          </a:p>
          <a:p>
            <a:endParaRPr lang="en-US" sz="1800" b="0" i="0" u="none"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b="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58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B7A561-E18B-F8FF-9C64-89FBE092FC81}"/>
              </a:ext>
            </a:extLst>
          </p:cNvPr>
          <p:cNvSpPr txBox="1"/>
          <p:nvPr/>
        </p:nvSpPr>
        <p:spPr>
          <a:xfrm>
            <a:off x="0" y="0"/>
            <a:ext cx="12192000" cy="1200329"/>
          </a:xfrm>
          <a:prstGeom prst="rect">
            <a:avLst/>
          </a:prstGeom>
          <a:noFill/>
        </p:spPr>
        <p:txBody>
          <a:bodyPr wrap="square" rtlCol="0">
            <a:spAutoFit/>
          </a:bodyPr>
          <a:lstStyle/>
          <a:p>
            <a:r>
              <a:rPr lang="en-IN" dirty="0"/>
              <a:t>2. </a:t>
            </a:r>
            <a:r>
              <a:rPr lang="en-US" dirty="0"/>
              <a:t>Build a Deep Neural Network (DNN)-based forward model to predict current and capacitance values for inverter design parameters (W, L, N). Implementing optimization algorithms like Bayesian or grid search .</a:t>
            </a:r>
          </a:p>
          <a:p>
            <a:endParaRPr lang="en-US" dirty="0"/>
          </a:p>
          <a:p>
            <a:endParaRPr lang="en-IN" dirty="0"/>
          </a:p>
        </p:txBody>
      </p:sp>
      <p:sp>
        <p:nvSpPr>
          <p:cNvPr id="3" name="Rectangle 2">
            <a:extLst>
              <a:ext uri="{FF2B5EF4-FFF2-40B4-BE49-F238E27FC236}">
                <a16:creationId xmlns:a16="http://schemas.microsoft.com/office/drawing/2014/main" id="{73C86261-A1EC-1729-A58C-5BC5236E2244}"/>
              </a:ext>
            </a:extLst>
          </p:cNvPr>
          <p:cNvSpPr/>
          <p:nvPr/>
        </p:nvSpPr>
        <p:spPr>
          <a:xfrm>
            <a:off x="423333" y="1888067"/>
            <a:ext cx="2336800" cy="17441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Analytical Model Formulation for delay and power</a:t>
            </a:r>
          </a:p>
        </p:txBody>
      </p:sp>
      <p:cxnSp>
        <p:nvCxnSpPr>
          <p:cNvPr id="5" name="Straight Arrow Connector 4">
            <a:extLst>
              <a:ext uri="{FF2B5EF4-FFF2-40B4-BE49-F238E27FC236}">
                <a16:creationId xmlns:a16="http://schemas.microsoft.com/office/drawing/2014/main" id="{CA6CC614-D6BC-A861-882D-B82AB9816824}"/>
              </a:ext>
            </a:extLst>
          </p:cNvPr>
          <p:cNvCxnSpPr/>
          <p:nvPr/>
        </p:nvCxnSpPr>
        <p:spPr>
          <a:xfrm>
            <a:off x="2819400" y="2692399"/>
            <a:ext cx="982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9F32C29-626A-63E3-F431-F93DCD91B537}"/>
              </a:ext>
            </a:extLst>
          </p:cNvPr>
          <p:cNvSpPr/>
          <p:nvPr/>
        </p:nvSpPr>
        <p:spPr>
          <a:xfrm>
            <a:off x="3877733" y="1888067"/>
            <a:ext cx="2336800" cy="17441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Validating it using mixed mode simulations (formulating analytical  model helps to reduce this)</a:t>
            </a:r>
          </a:p>
        </p:txBody>
      </p:sp>
      <p:cxnSp>
        <p:nvCxnSpPr>
          <p:cNvPr id="7" name="Straight Arrow Connector 6">
            <a:extLst>
              <a:ext uri="{FF2B5EF4-FFF2-40B4-BE49-F238E27FC236}">
                <a16:creationId xmlns:a16="http://schemas.microsoft.com/office/drawing/2014/main" id="{5000787D-4115-A73C-C86C-6B413567372F}"/>
              </a:ext>
            </a:extLst>
          </p:cNvPr>
          <p:cNvCxnSpPr/>
          <p:nvPr/>
        </p:nvCxnSpPr>
        <p:spPr>
          <a:xfrm>
            <a:off x="6299200" y="2683931"/>
            <a:ext cx="982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FEC8820-2208-B10D-B34C-9252C3AD6DA0}"/>
              </a:ext>
            </a:extLst>
          </p:cNvPr>
          <p:cNvSpPr/>
          <p:nvPr/>
        </p:nvSpPr>
        <p:spPr>
          <a:xfrm>
            <a:off x="7281334" y="1834746"/>
            <a:ext cx="2336800" cy="17441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From the data obtained from TCAD ; develop a DNN based forward model which gets trained on this data </a:t>
            </a:r>
          </a:p>
        </p:txBody>
      </p:sp>
      <p:cxnSp>
        <p:nvCxnSpPr>
          <p:cNvPr id="10" name="Connector: Elbow 9">
            <a:extLst>
              <a:ext uri="{FF2B5EF4-FFF2-40B4-BE49-F238E27FC236}">
                <a16:creationId xmlns:a16="http://schemas.microsoft.com/office/drawing/2014/main" id="{3F1534E8-96DB-FDC2-76AF-287970FB8C3C}"/>
              </a:ext>
            </a:extLst>
          </p:cNvPr>
          <p:cNvCxnSpPr>
            <a:stCxn id="8" idx="3"/>
          </p:cNvCxnSpPr>
          <p:nvPr/>
        </p:nvCxnSpPr>
        <p:spPr>
          <a:xfrm>
            <a:off x="9618134" y="2706813"/>
            <a:ext cx="651932" cy="14308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056502E-81C3-D5C1-22F4-2D497CF10A40}"/>
              </a:ext>
            </a:extLst>
          </p:cNvPr>
          <p:cNvSpPr/>
          <p:nvPr/>
        </p:nvSpPr>
        <p:spPr>
          <a:xfrm>
            <a:off x="9186333" y="4150602"/>
            <a:ext cx="2336800" cy="17441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 optimization algorithms like Bayesian optimization or grid search</a:t>
            </a:r>
          </a:p>
        </p:txBody>
      </p:sp>
      <p:cxnSp>
        <p:nvCxnSpPr>
          <p:cNvPr id="13" name="Straight Arrow Connector 12">
            <a:extLst>
              <a:ext uri="{FF2B5EF4-FFF2-40B4-BE49-F238E27FC236}">
                <a16:creationId xmlns:a16="http://schemas.microsoft.com/office/drawing/2014/main" id="{A71F4E47-56F5-1DB6-F41C-0A7FB177AA7C}"/>
              </a:ext>
            </a:extLst>
          </p:cNvPr>
          <p:cNvCxnSpPr/>
          <p:nvPr/>
        </p:nvCxnSpPr>
        <p:spPr>
          <a:xfrm flipH="1">
            <a:off x="6883400" y="5054600"/>
            <a:ext cx="2192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BDB705-CCAA-9DD6-1C8C-6D1C6D9C5F10}"/>
              </a:ext>
            </a:extLst>
          </p:cNvPr>
          <p:cNvSpPr/>
          <p:nvPr/>
        </p:nvSpPr>
        <p:spPr>
          <a:xfrm>
            <a:off x="4351867" y="4184470"/>
            <a:ext cx="2336800" cy="18353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The output of this feed forward model can give us the parameters that we can feed into TCAD to have an optimised design for inverter</a:t>
            </a:r>
          </a:p>
        </p:txBody>
      </p:sp>
    </p:spTree>
    <p:extLst>
      <p:ext uri="{BB962C8B-B14F-4D97-AF65-F5344CB8AC3E}">
        <p14:creationId xmlns:p14="http://schemas.microsoft.com/office/powerpoint/2010/main" val="258866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F24217-3326-9457-87D1-FFAF2E04946B}"/>
              </a:ext>
            </a:extLst>
          </p:cNvPr>
          <p:cNvSpPr txBox="1"/>
          <p:nvPr/>
        </p:nvSpPr>
        <p:spPr>
          <a:xfrm>
            <a:off x="0" y="0"/>
            <a:ext cx="12192000"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To start formulating the analytical model , inverter was simulated in cadence simulation software  by taking different load capacitances.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Following Parameters were used for inverter design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Gate Length(Same for both PMOS and NMOS) : 180nm</a:t>
            </a:r>
          </a:p>
          <a:p>
            <a:r>
              <a:rPr lang="en-IN" dirty="0">
                <a:latin typeface="Times New Roman" panose="02020603050405020304" pitchFamily="18" charset="0"/>
                <a:cs typeface="Times New Roman" panose="02020603050405020304" pitchFamily="18" charset="0"/>
              </a:rPr>
              <a:t>Gate Width(PMOS) : 1550nm</a:t>
            </a:r>
          </a:p>
          <a:p>
            <a:r>
              <a:rPr lang="en-IN" dirty="0">
                <a:latin typeface="Times New Roman" panose="02020603050405020304" pitchFamily="18" charset="0"/>
                <a:cs typeface="Times New Roman" panose="02020603050405020304" pitchFamily="18" charset="0"/>
              </a:rPr>
              <a:t>Gate Width(NMOS): 420nm</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B73E30-C0E4-577A-0C1A-18D8C1C81DEF}"/>
              </a:ext>
            </a:extLst>
          </p:cNvPr>
          <p:cNvPicPr>
            <a:picLocks noChangeAspect="1"/>
          </p:cNvPicPr>
          <p:nvPr/>
        </p:nvPicPr>
        <p:blipFill>
          <a:blip r:embed="rId2"/>
          <a:stretch>
            <a:fillRect/>
          </a:stretch>
        </p:blipFill>
        <p:spPr>
          <a:xfrm>
            <a:off x="5867399" y="666126"/>
            <a:ext cx="4182533" cy="5551109"/>
          </a:xfrm>
          <a:prstGeom prst="rect">
            <a:avLst/>
          </a:prstGeom>
        </p:spPr>
      </p:pic>
      <p:sp>
        <p:nvSpPr>
          <p:cNvPr id="5" name="TextBox 4">
            <a:extLst>
              <a:ext uri="{FF2B5EF4-FFF2-40B4-BE49-F238E27FC236}">
                <a16:creationId xmlns:a16="http://schemas.microsoft.com/office/drawing/2014/main" id="{B34F7C5F-0E4B-2B9D-F35A-76C0C84C8415}"/>
              </a:ext>
            </a:extLst>
          </p:cNvPr>
          <p:cNvSpPr txBox="1"/>
          <p:nvPr/>
        </p:nvSpPr>
        <p:spPr>
          <a:xfrm>
            <a:off x="110067" y="2777067"/>
            <a:ext cx="5139266" cy="3416320"/>
          </a:xfrm>
          <a:prstGeom prst="rect">
            <a:avLst/>
          </a:prstGeom>
          <a:noFill/>
        </p:spPr>
        <p:txBody>
          <a:bodyPr wrap="square" rtlCol="0">
            <a:spAutoFit/>
          </a:bodyPr>
          <a:lstStyle/>
          <a:p>
            <a:r>
              <a:rPr lang="en-IN" dirty="0"/>
              <a:t>Why unsymmetric widths?</a:t>
            </a:r>
          </a:p>
          <a:p>
            <a:endParaRPr lang="en-IN" dirty="0"/>
          </a:p>
          <a:p>
            <a:pPr marL="285750" indent="-285750">
              <a:buFont typeface="Arial" panose="020B0604020202020204" pitchFamily="34" charset="0"/>
              <a:buChar char="•"/>
            </a:pPr>
            <a:r>
              <a:rPr lang="en-IN" dirty="0"/>
              <a:t>Mobility Difference : electron mobility in NMOS is significantly higher than hole mobility in PMOS , for same gate dimension , NMOS would conduct more than PMOS</a:t>
            </a:r>
          </a:p>
          <a:p>
            <a:endParaRPr lang="en-IN" dirty="0"/>
          </a:p>
          <a:p>
            <a:pPr marL="285750" indent="-285750">
              <a:buFont typeface="Arial" panose="020B0604020202020204" pitchFamily="34" charset="0"/>
              <a:buChar char="•"/>
            </a:pPr>
            <a:r>
              <a:rPr lang="en-IN" dirty="0"/>
              <a:t>To balance this PMOS transistor should be wider</a:t>
            </a:r>
          </a:p>
          <a:p>
            <a:r>
              <a:rPr lang="en-IN" dirty="0"/>
              <a:t> </a:t>
            </a:r>
          </a:p>
          <a:p>
            <a:pPr marL="285750" indent="-285750">
              <a:buFont typeface="Arial" panose="020B0604020202020204" pitchFamily="34" charset="0"/>
              <a:buChar char="•"/>
            </a:pPr>
            <a:r>
              <a:rPr lang="en-IN" dirty="0"/>
              <a:t>Clean switching ,  symmetric voltage – transfer characteristics ; leads to better noise margins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0811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98366-99EC-D252-2357-B2A573F29645}"/>
              </a:ext>
            </a:extLst>
          </p:cNvPr>
          <p:cNvSpPr txBox="1"/>
          <p:nvPr/>
        </p:nvSpPr>
        <p:spPr>
          <a:xfrm>
            <a:off x="0" y="0"/>
            <a:ext cx="12192000" cy="6001643"/>
          </a:xfrm>
          <a:prstGeom prst="rect">
            <a:avLst/>
          </a:prstGeom>
          <a:noFill/>
        </p:spPr>
        <p:txBody>
          <a:bodyPr wrap="square" rtlCol="0">
            <a:spAutoFit/>
          </a:bodyPr>
          <a:lstStyle/>
          <a:p>
            <a:r>
              <a:rPr lang="en-IN" dirty="0"/>
              <a:t>Well known formula to calculate delay is </a:t>
            </a:r>
            <a:br>
              <a:rPr lang="en-IN" dirty="0"/>
            </a:br>
            <a:endParaRPr lang="en-IN" dirty="0"/>
          </a:p>
          <a:p>
            <a:r>
              <a:rPr lang="el-GR" dirty="0"/>
              <a:t>τ</a:t>
            </a:r>
            <a:r>
              <a:rPr lang="en-IN" baseline="-25000" dirty="0"/>
              <a:t>P</a:t>
            </a:r>
            <a:r>
              <a:rPr lang="en-IN" dirty="0"/>
              <a:t> = C</a:t>
            </a:r>
            <a:r>
              <a:rPr lang="en-IN" baseline="-25000" dirty="0"/>
              <a:t>L</a:t>
            </a:r>
            <a:r>
              <a:rPr lang="en-IN" dirty="0"/>
              <a:t> V</a:t>
            </a:r>
            <a:r>
              <a:rPr lang="en-IN" baseline="-25000" dirty="0"/>
              <a:t>DD</a:t>
            </a:r>
            <a:r>
              <a:rPr lang="en-IN" dirty="0"/>
              <a:t> / I </a:t>
            </a:r>
            <a:r>
              <a:rPr lang="en-IN" baseline="-25000" dirty="0"/>
              <a:t>Effective</a:t>
            </a:r>
          </a:p>
          <a:p>
            <a:endParaRPr lang="en-IN" dirty="0"/>
          </a:p>
          <a:p>
            <a:r>
              <a:rPr lang="en-IN" dirty="0"/>
              <a:t>The parasitic capacitance value from cadence : </a:t>
            </a:r>
            <a:r>
              <a:rPr lang="en-IN" dirty="0" err="1"/>
              <a:t>C</a:t>
            </a:r>
            <a:r>
              <a:rPr lang="en-IN" baseline="-25000" dirty="0" err="1"/>
              <a:t>d,gNMOS</a:t>
            </a:r>
            <a:r>
              <a:rPr lang="en-IN" dirty="0"/>
              <a:t> + </a:t>
            </a:r>
            <a:r>
              <a:rPr lang="en-IN" dirty="0" err="1"/>
              <a:t>C</a:t>
            </a:r>
            <a:r>
              <a:rPr lang="en-IN" baseline="-25000" dirty="0" err="1"/>
              <a:t>d,b,NMOS</a:t>
            </a:r>
            <a:r>
              <a:rPr lang="en-IN" dirty="0"/>
              <a:t> + </a:t>
            </a:r>
            <a:r>
              <a:rPr lang="en-IN" dirty="0" err="1"/>
              <a:t>C</a:t>
            </a:r>
            <a:r>
              <a:rPr lang="en-IN" baseline="-25000" dirty="0" err="1"/>
              <a:t>d,gPMOS</a:t>
            </a:r>
            <a:r>
              <a:rPr lang="en-IN" dirty="0"/>
              <a:t> + </a:t>
            </a:r>
            <a:r>
              <a:rPr lang="en-IN" dirty="0" err="1"/>
              <a:t>C</a:t>
            </a:r>
            <a:r>
              <a:rPr lang="en-IN" baseline="-25000" dirty="0" err="1"/>
              <a:t>d,b,PMOS</a:t>
            </a:r>
            <a:r>
              <a:rPr lang="en-IN" dirty="0"/>
              <a:t> = 4fF</a:t>
            </a:r>
          </a:p>
          <a:p>
            <a:endParaRPr lang="en-IN" baseline="-25000" dirty="0"/>
          </a:p>
          <a:p>
            <a:r>
              <a:rPr lang="en-IN" dirty="0"/>
              <a:t> so the </a:t>
            </a:r>
            <a:r>
              <a:rPr lang="en-IN" dirty="0" err="1"/>
              <a:t>C</a:t>
            </a:r>
            <a:r>
              <a:rPr lang="en-IN" baseline="-25000" dirty="0" err="1"/>
              <a:t>Load</a:t>
            </a:r>
            <a:r>
              <a:rPr lang="en-IN" baseline="-25000" dirty="0"/>
              <a:t> </a:t>
            </a:r>
            <a:r>
              <a:rPr lang="en-IN" dirty="0"/>
              <a:t> is varied from 100fF to 4500 </a:t>
            </a:r>
            <a:r>
              <a:rPr lang="en-IN" dirty="0" err="1"/>
              <a:t>fF</a:t>
            </a:r>
            <a:r>
              <a:rPr lang="en-IN" dirty="0"/>
              <a:t> ; in order to ignore the parasitic capacitances </a:t>
            </a:r>
          </a:p>
          <a:p>
            <a:endParaRPr lang="en-IN" dirty="0"/>
          </a:p>
          <a:p>
            <a:r>
              <a:rPr lang="en-IN" dirty="0"/>
              <a:t>Well known delay calculations are one point, two point and 3 point models </a:t>
            </a:r>
          </a:p>
          <a:p>
            <a:endParaRPr lang="en-IN" dirty="0"/>
          </a:p>
          <a:p>
            <a:endParaRPr lang="en-IN" dirty="0"/>
          </a:p>
          <a:p>
            <a:r>
              <a:rPr lang="en-IN" dirty="0"/>
              <a:t>One Point Model:-					</a:t>
            </a:r>
          </a:p>
          <a:p>
            <a:r>
              <a:rPr lang="el-GR" dirty="0"/>
              <a:t>τ</a:t>
            </a:r>
            <a:r>
              <a:rPr lang="en-IN" baseline="-25000" dirty="0"/>
              <a:t>PHL</a:t>
            </a:r>
            <a:r>
              <a:rPr lang="en-IN" dirty="0"/>
              <a:t> = C</a:t>
            </a:r>
            <a:r>
              <a:rPr lang="en-IN" baseline="-25000" dirty="0"/>
              <a:t>L</a:t>
            </a:r>
            <a:r>
              <a:rPr lang="en-IN" dirty="0"/>
              <a:t> V</a:t>
            </a:r>
            <a:r>
              <a:rPr lang="en-IN" baseline="-25000" dirty="0"/>
              <a:t>DD</a:t>
            </a:r>
            <a:r>
              <a:rPr lang="en-IN" dirty="0"/>
              <a:t> / 2I</a:t>
            </a:r>
            <a:r>
              <a:rPr lang="en-IN" baseline="-25000" dirty="0"/>
              <a:t>ON(NMOS)</a:t>
            </a:r>
          </a:p>
          <a:p>
            <a:r>
              <a:rPr lang="el-GR" dirty="0"/>
              <a:t>τ</a:t>
            </a:r>
            <a:r>
              <a:rPr lang="en-IN" baseline="-25000" dirty="0"/>
              <a:t>PLH</a:t>
            </a:r>
            <a:r>
              <a:rPr lang="en-IN" dirty="0"/>
              <a:t> = C</a:t>
            </a:r>
            <a:r>
              <a:rPr lang="en-IN" baseline="-25000" dirty="0"/>
              <a:t>L</a:t>
            </a:r>
            <a:r>
              <a:rPr lang="en-IN" dirty="0"/>
              <a:t> V</a:t>
            </a:r>
            <a:r>
              <a:rPr lang="en-IN" baseline="-25000" dirty="0"/>
              <a:t>DD</a:t>
            </a:r>
            <a:r>
              <a:rPr lang="en-IN" dirty="0"/>
              <a:t> / 2I</a:t>
            </a:r>
            <a:r>
              <a:rPr lang="en-IN" baseline="-25000" dirty="0"/>
              <a:t>ON(PMOS)</a:t>
            </a:r>
          </a:p>
          <a:p>
            <a:r>
              <a:rPr lang="en-IN" dirty="0"/>
              <a:t> </a:t>
            </a:r>
            <a:r>
              <a:rPr lang="el-GR" dirty="0"/>
              <a:t>τ</a:t>
            </a:r>
            <a:r>
              <a:rPr lang="en-IN" baseline="-25000" dirty="0"/>
              <a:t>P</a:t>
            </a:r>
            <a:r>
              <a:rPr lang="en-IN" dirty="0"/>
              <a:t> = (</a:t>
            </a:r>
            <a:r>
              <a:rPr lang="el-GR" dirty="0"/>
              <a:t>τ</a:t>
            </a:r>
            <a:r>
              <a:rPr lang="en-IN" baseline="-25000" dirty="0"/>
              <a:t>PLH</a:t>
            </a:r>
            <a:r>
              <a:rPr lang="en-IN" dirty="0"/>
              <a:t> + </a:t>
            </a:r>
            <a:r>
              <a:rPr lang="el-GR" dirty="0"/>
              <a:t>τ</a:t>
            </a:r>
            <a:r>
              <a:rPr lang="en-IN" baseline="-25000" dirty="0"/>
              <a:t>PHL</a:t>
            </a:r>
            <a:r>
              <a:rPr lang="en-IN" dirty="0"/>
              <a:t>)/2</a:t>
            </a:r>
          </a:p>
          <a:p>
            <a:endParaRPr lang="en-IN" dirty="0"/>
          </a:p>
          <a:p>
            <a:endParaRPr lang="en-IN" dirty="0"/>
          </a:p>
          <a:p>
            <a:r>
              <a:rPr lang="en-IN" dirty="0"/>
              <a:t>  </a:t>
            </a:r>
          </a:p>
          <a:p>
            <a:endParaRPr lang="en-IN" dirty="0"/>
          </a:p>
          <a:p>
            <a:endParaRPr lang="en-IN" dirty="0"/>
          </a:p>
          <a:p>
            <a:endParaRPr lang="en-IN" baseline="-25000" dirty="0"/>
          </a:p>
          <a:p>
            <a:endParaRPr lang="en-IN" dirty="0"/>
          </a:p>
        </p:txBody>
      </p:sp>
      <p:sp>
        <p:nvSpPr>
          <p:cNvPr id="6" name="TextBox 5">
            <a:extLst>
              <a:ext uri="{FF2B5EF4-FFF2-40B4-BE49-F238E27FC236}">
                <a16:creationId xmlns:a16="http://schemas.microsoft.com/office/drawing/2014/main" id="{DA27DB8C-16D7-480C-43E1-DB585DFEA461}"/>
              </a:ext>
            </a:extLst>
          </p:cNvPr>
          <p:cNvSpPr txBox="1"/>
          <p:nvPr/>
        </p:nvSpPr>
        <p:spPr>
          <a:xfrm>
            <a:off x="3281850" y="2797858"/>
            <a:ext cx="3372467" cy="2492990"/>
          </a:xfrm>
          <a:prstGeom prst="rect">
            <a:avLst/>
          </a:prstGeom>
          <a:noFill/>
        </p:spPr>
        <p:txBody>
          <a:bodyPr wrap="square" rtlCol="0">
            <a:spAutoFit/>
          </a:bodyPr>
          <a:lstStyle/>
          <a:p>
            <a:r>
              <a:rPr lang="en-IN" dirty="0"/>
              <a:t>Two Point Model:-</a:t>
            </a:r>
          </a:p>
          <a:p>
            <a:r>
              <a:rPr lang="en-IN" dirty="0" err="1"/>
              <a:t>I</a:t>
            </a:r>
            <a:r>
              <a:rPr lang="en-IN" baseline="-25000" dirty="0" err="1"/>
              <a:t>effective</a:t>
            </a:r>
            <a:r>
              <a:rPr lang="en-IN" baseline="-25000" dirty="0"/>
              <a:t>(NMOS) </a:t>
            </a:r>
            <a:r>
              <a:rPr lang="en-IN" dirty="0"/>
              <a:t> =( I</a:t>
            </a:r>
            <a:r>
              <a:rPr lang="en-IN" baseline="-25000" dirty="0"/>
              <a:t>NL</a:t>
            </a:r>
            <a:r>
              <a:rPr lang="en-IN" dirty="0"/>
              <a:t> + I</a:t>
            </a:r>
            <a:r>
              <a:rPr lang="en-IN" baseline="-25000" dirty="0"/>
              <a:t>NH</a:t>
            </a:r>
            <a:r>
              <a:rPr lang="en-IN" dirty="0"/>
              <a:t> )/2</a:t>
            </a:r>
          </a:p>
          <a:p>
            <a:endParaRPr lang="en-IN" baseline="-25000" dirty="0"/>
          </a:p>
          <a:p>
            <a:r>
              <a:rPr lang="en-IN" dirty="0" err="1"/>
              <a:t>I</a:t>
            </a:r>
            <a:r>
              <a:rPr lang="en-IN" baseline="-25000" dirty="0" err="1"/>
              <a:t>effective</a:t>
            </a:r>
            <a:r>
              <a:rPr lang="en-IN" baseline="-25000" dirty="0"/>
              <a:t>(PMOS) </a:t>
            </a:r>
            <a:r>
              <a:rPr lang="en-IN" dirty="0"/>
              <a:t> =( I</a:t>
            </a:r>
            <a:r>
              <a:rPr lang="en-IN" baseline="-25000" dirty="0"/>
              <a:t>PL</a:t>
            </a:r>
            <a:r>
              <a:rPr lang="en-IN" dirty="0"/>
              <a:t> + I</a:t>
            </a:r>
            <a:r>
              <a:rPr lang="en-IN" baseline="-25000" dirty="0"/>
              <a:t>PH</a:t>
            </a:r>
            <a:r>
              <a:rPr lang="en-IN" dirty="0"/>
              <a:t> )/2</a:t>
            </a:r>
          </a:p>
          <a:p>
            <a:endParaRPr lang="en-IN" dirty="0"/>
          </a:p>
          <a:p>
            <a:r>
              <a:rPr lang="el-GR" dirty="0"/>
              <a:t>τ</a:t>
            </a:r>
            <a:r>
              <a:rPr lang="en-IN" baseline="-25000" dirty="0"/>
              <a:t>PHL</a:t>
            </a:r>
            <a:r>
              <a:rPr lang="en-IN" dirty="0"/>
              <a:t> = C</a:t>
            </a:r>
            <a:r>
              <a:rPr lang="en-IN" baseline="-25000" dirty="0"/>
              <a:t>L</a:t>
            </a:r>
            <a:r>
              <a:rPr lang="en-IN" dirty="0"/>
              <a:t> V</a:t>
            </a:r>
            <a:r>
              <a:rPr lang="en-IN" baseline="-25000" dirty="0"/>
              <a:t>DD</a:t>
            </a:r>
            <a:r>
              <a:rPr lang="en-IN" dirty="0"/>
              <a:t> / 2I</a:t>
            </a:r>
            <a:r>
              <a:rPr lang="en-IN" baseline="-25000" dirty="0"/>
              <a:t>effective(NMOS)</a:t>
            </a:r>
          </a:p>
          <a:p>
            <a:r>
              <a:rPr lang="el-GR" dirty="0"/>
              <a:t>τ</a:t>
            </a:r>
            <a:r>
              <a:rPr lang="en-IN" baseline="-25000" dirty="0"/>
              <a:t>PLH</a:t>
            </a:r>
            <a:r>
              <a:rPr lang="en-IN" dirty="0"/>
              <a:t> = C</a:t>
            </a:r>
            <a:r>
              <a:rPr lang="en-IN" baseline="-25000" dirty="0"/>
              <a:t>L</a:t>
            </a:r>
            <a:r>
              <a:rPr lang="en-IN" dirty="0"/>
              <a:t> V</a:t>
            </a:r>
            <a:r>
              <a:rPr lang="en-IN" baseline="-25000" dirty="0"/>
              <a:t>DD</a:t>
            </a:r>
            <a:r>
              <a:rPr lang="en-IN" dirty="0"/>
              <a:t> / 2I</a:t>
            </a:r>
            <a:r>
              <a:rPr lang="en-IN" baseline="-25000" dirty="0"/>
              <a:t>effective(PMOS)</a:t>
            </a:r>
          </a:p>
          <a:p>
            <a:r>
              <a:rPr lang="en-IN" dirty="0"/>
              <a:t> </a:t>
            </a:r>
            <a:r>
              <a:rPr lang="el-GR" dirty="0"/>
              <a:t>τ</a:t>
            </a:r>
            <a:r>
              <a:rPr lang="en-IN" baseline="-25000" dirty="0"/>
              <a:t>P</a:t>
            </a:r>
            <a:r>
              <a:rPr lang="en-IN" dirty="0"/>
              <a:t> = (</a:t>
            </a:r>
            <a:r>
              <a:rPr lang="el-GR" dirty="0"/>
              <a:t>τ</a:t>
            </a:r>
            <a:r>
              <a:rPr lang="en-IN" baseline="-25000" dirty="0"/>
              <a:t>PLH</a:t>
            </a:r>
            <a:r>
              <a:rPr lang="en-IN" dirty="0"/>
              <a:t> + </a:t>
            </a:r>
            <a:r>
              <a:rPr lang="el-GR" dirty="0"/>
              <a:t>τ</a:t>
            </a:r>
            <a:r>
              <a:rPr lang="en-IN" baseline="-25000" dirty="0"/>
              <a:t>PHL</a:t>
            </a:r>
            <a:r>
              <a:rPr lang="en-IN" dirty="0"/>
              <a:t>)/2</a:t>
            </a:r>
          </a:p>
          <a:p>
            <a:endParaRPr lang="en-IN" dirty="0"/>
          </a:p>
        </p:txBody>
      </p:sp>
      <p:sp>
        <p:nvSpPr>
          <p:cNvPr id="7" name="TextBox 6">
            <a:extLst>
              <a:ext uri="{FF2B5EF4-FFF2-40B4-BE49-F238E27FC236}">
                <a16:creationId xmlns:a16="http://schemas.microsoft.com/office/drawing/2014/main" id="{10FDF76B-79AE-CF8D-29C4-1953707487FD}"/>
              </a:ext>
            </a:extLst>
          </p:cNvPr>
          <p:cNvSpPr txBox="1"/>
          <p:nvPr/>
        </p:nvSpPr>
        <p:spPr>
          <a:xfrm>
            <a:off x="6654317" y="2797858"/>
            <a:ext cx="5149877" cy="2769989"/>
          </a:xfrm>
          <a:prstGeom prst="rect">
            <a:avLst/>
          </a:prstGeom>
          <a:noFill/>
        </p:spPr>
        <p:txBody>
          <a:bodyPr wrap="square" rtlCol="0">
            <a:spAutoFit/>
          </a:bodyPr>
          <a:lstStyle/>
          <a:p>
            <a:r>
              <a:rPr lang="en-IN" dirty="0"/>
              <a:t>Three Point Model:-</a:t>
            </a:r>
          </a:p>
          <a:p>
            <a:r>
              <a:rPr lang="en-IN" dirty="0" err="1"/>
              <a:t>I</a:t>
            </a:r>
            <a:r>
              <a:rPr lang="en-IN" baseline="-25000" dirty="0" err="1"/>
              <a:t>effective</a:t>
            </a:r>
            <a:r>
              <a:rPr lang="en-IN" baseline="-25000" dirty="0"/>
              <a:t>(NMOS) </a:t>
            </a:r>
            <a:r>
              <a:rPr lang="en-IN" dirty="0"/>
              <a:t> =( I</a:t>
            </a:r>
            <a:r>
              <a:rPr lang="en-IN" baseline="-25000" dirty="0"/>
              <a:t>NL</a:t>
            </a:r>
            <a:r>
              <a:rPr lang="en-IN" dirty="0"/>
              <a:t> + I</a:t>
            </a:r>
            <a:r>
              <a:rPr lang="en-IN" baseline="-25000" dirty="0"/>
              <a:t>NH</a:t>
            </a:r>
            <a:r>
              <a:rPr lang="en-IN" dirty="0"/>
              <a:t> + I</a:t>
            </a:r>
            <a:r>
              <a:rPr lang="en-IN" baseline="-25000" dirty="0"/>
              <a:t>NM</a:t>
            </a:r>
            <a:r>
              <a:rPr lang="en-IN" dirty="0"/>
              <a:t> )/3</a:t>
            </a:r>
          </a:p>
          <a:p>
            <a:endParaRPr lang="en-IN" baseline="-25000" dirty="0"/>
          </a:p>
          <a:p>
            <a:r>
              <a:rPr lang="en-IN" dirty="0" err="1"/>
              <a:t>I</a:t>
            </a:r>
            <a:r>
              <a:rPr lang="en-IN" baseline="-25000" dirty="0" err="1"/>
              <a:t>effective</a:t>
            </a:r>
            <a:r>
              <a:rPr lang="en-IN" baseline="-25000" dirty="0"/>
              <a:t>(PMOS) </a:t>
            </a:r>
            <a:r>
              <a:rPr lang="en-IN" dirty="0"/>
              <a:t> =( I</a:t>
            </a:r>
            <a:r>
              <a:rPr lang="en-IN" baseline="-25000" dirty="0"/>
              <a:t>PL</a:t>
            </a:r>
            <a:r>
              <a:rPr lang="en-IN" dirty="0"/>
              <a:t> + I</a:t>
            </a:r>
            <a:r>
              <a:rPr lang="en-IN" baseline="-25000" dirty="0"/>
              <a:t>PH</a:t>
            </a:r>
            <a:r>
              <a:rPr lang="en-IN" dirty="0"/>
              <a:t> + I</a:t>
            </a:r>
            <a:r>
              <a:rPr lang="en-IN" baseline="-25000" dirty="0"/>
              <a:t>PM</a:t>
            </a:r>
            <a:r>
              <a:rPr lang="en-IN" dirty="0"/>
              <a:t> )/3</a:t>
            </a:r>
          </a:p>
          <a:p>
            <a:endParaRPr lang="en-IN" dirty="0"/>
          </a:p>
          <a:p>
            <a:r>
              <a:rPr lang="el-GR" dirty="0"/>
              <a:t>τ</a:t>
            </a:r>
            <a:r>
              <a:rPr lang="en-IN" baseline="-25000" dirty="0"/>
              <a:t>PHL</a:t>
            </a:r>
            <a:r>
              <a:rPr lang="en-IN" dirty="0"/>
              <a:t> = C</a:t>
            </a:r>
            <a:r>
              <a:rPr lang="en-IN" baseline="-25000" dirty="0"/>
              <a:t>L</a:t>
            </a:r>
            <a:r>
              <a:rPr lang="en-IN" dirty="0"/>
              <a:t> V</a:t>
            </a:r>
            <a:r>
              <a:rPr lang="en-IN" baseline="-25000" dirty="0"/>
              <a:t>DD</a:t>
            </a:r>
            <a:r>
              <a:rPr lang="en-IN" dirty="0"/>
              <a:t> / 2I</a:t>
            </a:r>
            <a:r>
              <a:rPr lang="en-IN" baseline="-25000" dirty="0"/>
              <a:t>effective(NMOS)</a:t>
            </a:r>
          </a:p>
          <a:p>
            <a:r>
              <a:rPr lang="el-GR" dirty="0"/>
              <a:t>τ</a:t>
            </a:r>
            <a:r>
              <a:rPr lang="en-IN" baseline="-25000" dirty="0"/>
              <a:t>PLH</a:t>
            </a:r>
            <a:r>
              <a:rPr lang="en-IN" dirty="0"/>
              <a:t> = C</a:t>
            </a:r>
            <a:r>
              <a:rPr lang="en-IN" baseline="-25000" dirty="0"/>
              <a:t>L</a:t>
            </a:r>
            <a:r>
              <a:rPr lang="en-IN" dirty="0"/>
              <a:t> V</a:t>
            </a:r>
            <a:r>
              <a:rPr lang="en-IN" baseline="-25000" dirty="0"/>
              <a:t>DD</a:t>
            </a:r>
            <a:r>
              <a:rPr lang="en-IN" dirty="0"/>
              <a:t> / 2I</a:t>
            </a:r>
            <a:r>
              <a:rPr lang="en-IN" baseline="-25000" dirty="0"/>
              <a:t>effective(PMOS)</a:t>
            </a:r>
          </a:p>
          <a:p>
            <a:r>
              <a:rPr lang="en-IN" dirty="0"/>
              <a:t> </a:t>
            </a:r>
            <a:r>
              <a:rPr lang="el-GR" dirty="0"/>
              <a:t>τ</a:t>
            </a:r>
            <a:r>
              <a:rPr lang="en-IN" baseline="-25000" dirty="0"/>
              <a:t>P</a:t>
            </a:r>
            <a:r>
              <a:rPr lang="en-IN" dirty="0"/>
              <a:t> = (</a:t>
            </a:r>
            <a:r>
              <a:rPr lang="el-GR" dirty="0"/>
              <a:t>τ</a:t>
            </a:r>
            <a:r>
              <a:rPr lang="en-IN" baseline="-25000" dirty="0"/>
              <a:t>PLH</a:t>
            </a:r>
            <a:r>
              <a:rPr lang="en-IN" dirty="0"/>
              <a:t> + </a:t>
            </a:r>
            <a:r>
              <a:rPr lang="el-GR" dirty="0"/>
              <a:t>τ</a:t>
            </a:r>
            <a:r>
              <a:rPr lang="en-IN" baseline="-25000" dirty="0"/>
              <a:t>PHL</a:t>
            </a:r>
            <a:r>
              <a:rPr lang="en-IN" dirty="0"/>
              <a:t>)/2</a:t>
            </a:r>
          </a:p>
          <a:p>
            <a:endParaRPr lang="en-IN" dirty="0"/>
          </a:p>
          <a:p>
            <a:endParaRPr lang="en-IN" dirty="0"/>
          </a:p>
        </p:txBody>
      </p:sp>
    </p:spTree>
    <p:extLst>
      <p:ext uri="{BB962C8B-B14F-4D97-AF65-F5344CB8AC3E}">
        <p14:creationId xmlns:p14="http://schemas.microsoft.com/office/powerpoint/2010/main" val="173151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A925A-8ECD-7012-1BCA-9812EAEF480C}"/>
              </a:ext>
            </a:extLst>
          </p:cNvPr>
          <p:cNvSpPr txBox="1"/>
          <p:nvPr/>
        </p:nvSpPr>
        <p:spPr>
          <a:xfrm>
            <a:off x="0" y="0"/>
            <a:ext cx="12192000" cy="535531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1.8V</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Vth</a:t>
            </a:r>
            <a:r>
              <a:rPr lang="en-IN" baseline="-25000" dirty="0" err="1">
                <a:latin typeface="Times New Roman" panose="02020603050405020304" pitchFamily="18" charset="0"/>
                <a:cs typeface="Times New Roman" panose="02020603050405020304" pitchFamily="18" charset="0"/>
              </a:rPr>
              <a:t>PMOS</a:t>
            </a:r>
            <a:r>
              <a:rPr lang="en-IN" baseline="-25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-502 mV  </a:t>
            </a:r>
          </a:p>
          <a:p>
            <a:r>
              <a:rPr lang="en-IN" dirty="0" err="1">
                <a:latin typeface="Times New Roman" panose="02020603050405020304" pitchFamily="18" charset="0"/>
                <a:cs typeface="Times New Roman" panose="02020603050405020304" pitchFamily="18" charset="0"/>
              </a:rPr>
              <a:t>Vth</a:t>
            </a:r>
            <a:r>
              <a:rPr lang="en-IN" baseline="-25000" dirty="0" err="1">
                <a:latin typeface="Times New Roman" panose="02020603050405020304" pitchFamily="18" charset="0"/>
                <a:cs typeface="Times New Roman" panose="02020603050405020304" pitchFamily="18" charset="0"/>
              </a:rPr>
              <a:t>NMOS</a:t>
            </a:r>
            <a:r>
              <a:rPr lang="en-IN" dirty="0">
                <a:latin typeface="Times New Roman" panose="02020603050405020304" pitchFamily="18" charset="0"/>
                <a:cs typeface="Times New Roman" panose="02020603050405020304" pitchFamily="18" charset="0"/>
              </a:rPr>
              <a:t> = 468mV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a:t>
            </a:r>
            <a:r>
              <a:rPr lang="en-IN" baseline="-25000" dirty="0">
                <a:latin typeface="Times New Roman" panose="02020603050405020304" pitchFamily="18" charset="0"/>
                <a:cs typeface="Times New Roman" panose="02020603050405020304" pitchFamily="18" charset="0"/>
              </a:rPr>
              <a:t>ON</a:t>
            </a:r>
            <a:r>
              <a:rPr lang="en-IN" dirty="0">
                <a:latin typeface="Times New Roman" panose="02020603050405020304" pitchFamily="18" charset="0"/>
                <a:cs typeface="Times New Roman" panose="02020603050405020304" pitchFamily="18" charset="0"/>
              </a:rPr>
              <a:t> (PMOS) = 374.543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A</a:t>
            </a:r>
          </a:p>
          <a:p>
            <a:r>
              <a:rPr lang="en-IN" dirty="0">
                <a:latin typeface="Times New Roman" panose="02020603050405020304" pitchFamily="18" charset="0"/>
                <a:cs typeface="Times New Roman" panose="02020603050405020304" pitchFamily="18" charset="0"/>
              </a:rPr>
              <a:t>I</a:t>
            </a:r>
            <a:r>
              <a:rPr lang="en-IN" baseline="-25000" dirty="0">
                <a:latin typeface="Times New Roman" panose="02020603050405020304" pitchFamily="18" charset="0"/>
                <a:cs typeface="Times New Roman" panose="02020603050405020304" pitchFamily="18" charset="0"/>
              </a:rPr>
              <a:t>ON</a:t>
            </a:r>
            <a:r>
              <a:rPr lang="en-IN" dirty="0">
                <a:latin typeface="Times New Roman" panose="02020603050405020304" pitchFamily="18" charset="0"/>
                <a:cs typeface="Times New Roman" panose="02020603050405020304" pitchFamily="18" charset="0"/>
              </a:rPr>
              <a:t> (NMOS) = 243.61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A  </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a:t>
            </a:r>
            <a:r>
              <a:rPr lang="en-IN" baseline="-25000" dirty="0" err="1">
                <a:latin typeface="Times New Roman" panose="02020603050405020304" pitchFamily="18" charset="0"/>
                <a:cs typeface="Times New Roman" panose="02020603050405020304" pitchFamily="18" charset="0"/>
              </a:rPr>
              <a:t>dnmos</a:t>
            </a:r>
            <a:r>
              <a:rPr lang="en-IN" dirty="0">
                <a:latin typeface="Times New Roman" panose="02020603050405020304" pitchFamily="18" charset="0"/>
                <a:cs typeface="Times New Roman" panose="02020603050405020304" pitchFamily="18" charset="0"/>
              </a:rPr>
              <a:t> (V</a:t>
            </a:r>
            <a:r>
              <a:rPr lang="en-IN" baseline="-25000" dirty="0">
                <a:latin typeface="Times New Roman" panose="02020603050405020304" pitchFamily="18" charset="0"/>
                <a:cs typeface="Times New Roman" panose="02020603050405020304" pitchFamily="18" charset="0"/>
              </a:rPr>
              <a:t>GS</a:t>
            </a:r>
            <a:r>
              <a:rPr lang="en-IN" dirty="0">
                <a:latin typeface="Times New Roman" panose="02020603050405020304" pitchFamily="18" charset="0"/>
                <a:cs typeface="Times New Roman" panose="02020603050405020304" pitchFamily="18" charset="0"/>
              </a:rPr>
              <a:t> = 0.5 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DS</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 I</a:t>
            </a:r>
            <a:r>
              <a:rPr lang="en-IN" baseline="-25000" dirty="0">
                <a:latin typeface="Times New Roman" panose="02020603050405020304" pitchFamily="18" charset="0"/>
                <a:cs typeface="Times New Roman" panose="02020603050405020304" pitchFamily="18" charset="0"/>
              </a:rPr>
              <a:t>NL</a:t>
            </a:r>
            <a:r>
              <a:rPr lang="en-IN" dirty="0">
                <a:latin typeface="Times New Roman" panose="02020603050405020304" pitchFamily="18" charset="0"/>
                <a:cs typeface="Times New Roman" panose="02020603050405020304" pitchFamily="18" charset="0"/>
              </a:rPr>
              <a:t> = 48.271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A</a:t>
            </a:r>
          </a:p>
          <a:p>
            <a:r>
              <a:rPr lang="en-IN" dirty="0" err="1">
                <a:latin typeface="Times New Roman" panose="02020603050405020304" pitchFamily="18" charset="0"/>
                <a:cs typeface="Times New Roman" panose="02020603050405020304" pitchFamily="18" charset="0"/>
              </a:rPr>
              <a:t>I</a:t>
            </a:r>
            <a:r>
              <a:rPr lang="en-IN" baseline="-25000" dirty="0" err="1">
                <a:latin typeface="Times New Roman" panose="02020603050405020304" pitchFamily="18" charset="0"/>
                <a:cs typeface="Times New Roman" panose="02020603050405020304" pitchFamily="18" charset="0"/>
              </a:rPr>
              <a:t>dpmos</a:t>
            </a:r>
            <a:r>
              <a:rPr lang="en-IN" dirty="0">
                <a:latin typeface="Times New Roman" panose="02020603050405020304" pitchFamily="18" charset="0"/>
                <a:cs typeface="Times New Roman" panose="02020603050405020304" pitchFamily="18" charset="0"/>
              </a:rPr>
              <a:t> (V</a:t>
            </a:r>
            <a:r>
              <a:rPr lang="en-IN" baseline="-25000" dirty="0">
                <a:latin typeface="Times New Roman" panose="02020603050405020304" pitchFamily="18" charset="0"/>
                <a:cs typeface="Times New Roman" panose="02020603050405020304" pitchFamily="18" charset="0"/>
              </a:rPr>
              <a:t>GS</a:t>
            </a:r>
            <a:r>
              <a:rPr lang="en-IN" dirty="0">
                <a:latin typeface="Times New Roman" panose="02020603050405020304" pitchFamily="18" charset="0"/>
                <a:cs typeface="Times New Roman" panose="02020603050405020304" pitchFamily="18" charset="0"/>
              </a:rPr>
              <a:t> = 0.5 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DS</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 I</a:t>
            </a:r>
            <a:r>
              <a:rPr lang="en-IN" baseline="-25000" dirty="0">
                <a:latin typeface="Times New Roman" panose="02020603050405020304" pitchFamily="18" charset="0"/>
                <a:cs typeface="Times New Roman" panose="02020603050405020304" pitchFamily="18" charset="0"/>
              </a:rPr>
              <a:t>PL</a:t>
            </a:r>
            <a:r>
              <a:rPr lang="en-IN" dirty="0">
                <a:latin typeface="Times New Roman" panose="02020603050405020304" pitchFamily="18" charset="0"/>
                <a:cs typeface="Times New Roman" panose="02020603050405020304" pitchFamily="18" charset="0"/>
              </a:rPr>
              <a:t> = 78.67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A</a:t>
            </a:r>
          </a:p>
          <a:p>
            <a:r>
              <a:rPr lang="en-IN" dirty="0" err="1">
                <a:latin typeface="Times New Roman" panose="02020603050405020304" pitchFamily="18" charset="0"/>
                <a:cs typeface="Times New Roman" panose="02020603050405020304" pitchFamily="18" charset="0"/>
              </a:rPr>
              <a:t>I</a:t>
            </a:r>
            <a:r>
              <a:rPr lang="en-IN" baseline="-25000" dirty="0" err="1">
                <a:latin typeface="Times New Roman" panose="02020603050405020304" pitchFamily="18" charset="0"/>
                <a:cs typeface="Times New Roman" panose="02020603050405020304" pitchFamily="18" charset="0"/>
              </a:rPr>
              <a:t>dnmos</a:t>
            </a:r>
            <a:r>
              <a:rPr lang="en-IN" dirty="0">
                <a:latin typeface="Times New Roman" panose="02020603050405020304" pitchFamily="18" charset="0"/>
                <a:cs typeface="Times New Roman" panose="02020603050405020304" pitchFamily="18" charset="0"/>
              </a:rPr>
              <a:t> (V</a:t>
            </a:r>
            <a:r>
              <a:rPr lang="en-IN" baseline="-25000" dirty="0">
                <a:latin typeface="Times New Roman" panose="02020603050405020304" pitchFamily="18" charset="0"/>
                <a:cs typeface="Times New Roman" panose="02020603050405020304" pitchFamily="18" charset="0"/>
              </a:rPr>
              <a:t>GS</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DS</a:t>
            </a:r>
            <a:r>
              <a:rPr lang="en-IN" dirty="0">
                <a:latin typeface="Times New Roman" panose="02020603050405020304" pitchFamily="18" charset="0"/>
                <a:cs typeface="Times New Roman" panose="02020603050405020304" pitchFamily="18" charset="0"/>
              </a:rPr>
              <a:t>  = 0.5V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 I</a:t>
            </a:r>
            <a:r>
              <a:rPr lang="en-IN" baseline="-25000" dirty="0">
                <a:latin typeface="Times New Roman" panose="02020603050405020304" pitchFamily="18" charset="0"/>
                <a:cs typeface="Times New Roman" panose="02020603050405020304" pitchFamily="18" charset="0"/>
              </a:rPr>
              <a:t>NH</a:t>
            </a:r>
            <a:r>
              <a:rPr lang="en-IN" dirty="0">
                <a:latin typeface="Times New Roman" panose="02020603050405020304" pitchFamily="18" charset="0"/>
                <a:cs typeface="Times New Roman" panose="02020603050405020304" pitchFamily="18" charset="0"/>
              </a:rPr>
              <a:t> = 233.78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A</a:t>
            </a:r>
          </a:p>
          <a:p>
            <a:r>
              <a:rPr lang="en-IN" dirty="0" err="1">
                <a:latin typeface="Times New Roman" panose="02020603050405020304" pitchFamily="18" charset="0"/>
                <a:cs typeface="Times New Roman" panose="02020603050405020304" pitchFamily="18" charset="0"/>
              </a:rPr>
              <a:t>I</a:t>
            </a:r>
            <a:r>
              <a:rPr lang="en-IN" baseline="-25000" dirty="0" err="1">
                <a:latin typeface="Times New Roman" panose="02020603050405020304" pitchFamily="18" charset="0"/>
                <a:cs typeface="Times New Roman" panose="02020603050405020304" pitchFamily="18" charset="0"/>
              </a:rPr>
              <a:t>dpmos</a:t>
            </a:r>
            <a:r>
              <a:rPr lang="en-IN" dirty="0">
                <a:latin typeface="Times New Roman" panose="02020603050405020304" pitchFamily="18" charset="0"/>
                <a:cs typeface="Times New Roman" panose="02020603050405020304" pitchFamily="18" charset="0"/>
              </a:rPr>
              <a:t> (V</a:t>
            </a:r>
            <a:r>
              <a:rPr lang="en-IN" baseline="-25000" dirty="0">
                <a:latin typeface="Times New Roman" panose="02020603050405020304" pitchFamily="18" charset="0"/>
                <a:cs typeface="Times New Roman" panose="02020603050405020304" pitchFamily="18" charset="0"/>
              </a:rPr>
              <a:t>GS</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DS</a:t>
            </a:r>
            <a:r>
              <a:rPr lang="en-IN" dirty="0">
                <a:latin typeface="Times New Roman" panose="02020603050405020304" pitchFamily="18" charset="0"/>
                <a:cs typeface="Times New Roman" panose="02020603050405020304" pitchFamily="18" charset="0"/>
              </a:rPr>
              <a:t>  = 0.5V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 I</a:t>
            </a:r>
            <a:r>
              <a:rPr lang="en-IN" baseline="-25000" dirty="0">
                <a:latin typeface="Times New Roman" panose="02020603050405020304" pitchFamily="18" charset="0"/>
                <a:cs typeface="Times New Roman" panose="02020603050405020304" pitchFamily="18" charset="0"/>
              </a:rPr>
              <a:t>PH</a:t>
            </a:r>
            <a:r>
              <a:rPr lang="en-IN" dirty="0">
                <a:latin typeface="Times New Roman" panose="02020603050405020304" pitchFamily="18" charset="0"/>
                <a:cs typeface="Times New Roman" panose="02020603050405020304" pitchFamily="18" charset="0"/>
              </a:rPr>
              <a:t> = 327.25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A</a:t>
            </a:r>
          </a:p>
          <a:p>
            <a:r>
              <a:rPr lang="en-IN" dirty="0" err="1">
                <a:latin typeface="Times New Roman" panose="02020603050405020304" pitchFamily="18" charset="0"/>
                <a:cs typeface="Times New Roman" panose="02020603050405020304" pitchFamily="18" charset="0"/>
              </a:rPr>
              <a:t>I</a:t>
            </a:r>
            <a:r>
              <a:rPr lang="en-IN" baseline="-25000" dirty="0" err="1">
                <a:latin typeface="Times New Roman" panose="02020603050405020304" pitchFamily="18" charset="0"/>
                <a:cs typeface="Times New Roman" panose="02020603050405020304" pitchFamily="18" charset="0"/>
              </a:rPr>
              <a:t>dnmos</a:t>
            </a:r>
            <a:r>
              <a:rPr lang="en-IN" dirty="0">
                <a:latin typeface="Times New Roman" panose="02020603050405020304" pitchFamily="18" charset="0"/>
                <a:cs typeface="Times New Roman" panose="02020603050405020304" pitchFamily="18" charset="0"/>
              </a:rPr>
              <a:t> (V</a:t>
            </a:r>
            <a:r>
              <a:rPr lang="en-IN" baseline="-25000" dirty="0">
                <a:latin typeface="Times New Roman" panose="02020603050405020304" pitchFamily="18" charset="0"/>
                <a:cs typeface="Times New Roman" panose="02020603050405020304" pitchFamily="18" charset="0"/>
              </a:rPr>
              <a:t>GS</a:t>
            </a:r>
            <a:r>
              <a:rPr lang="en-IN" dirty="0">
                <a:latin typeface="Times New Roman" panose="02020603050405020304" pitchFamily="18" charset="0"/>
                <a:cs typeface="Times New Roman" panose="02020603050405020304" pitchFamily="18" charset="0"/>
              </a:rPr>
              <a:t> = 0.75 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DS</a:t>
            </a:r>
            <a:r>
              <a:rPr lang="en-IN" dirty="0">
                <a:latin typeface="Times New Roman" panose="02020603050405020304" pitchFamily="18" charset="0"/>
                <a:cs typeface="Times New Roman" panose="02020603050405020304" pitchFamily="18" charset="0"/>
              </a:rPr>
              <a:t>  = 0.75V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 I</a:t>
            </a:r>
            <a:r>
              <a:rPr lang="en-IN" baseline="-25000" dirty="0">
                <a:latin typeface="Times New Roman" panose="02020603050405020304" pitchFamily="18" charset="0"/>
                <a:cs typeface="Times New Roman" panose="02020603050405020304" pitchFamily="18" charset="0"/>
              </a:rPr>
              <a:t>NM</a:t>
            </a:r>
            <a:r>
              <a:rPr lang="en-IN" dirty="0">
                <a:latin typeface="Times New Roman" panose="02020603050405020304" pitchFamily="18" charset="0"/>
                <a:cs typeface="Times New Roman" panose="02020603050405020304" pitchFamily="18" charset="0"/>
              </a:rPr>
              <a:t> = 138.112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A</a:t>
            </a:r>
          </a:p>
          <a:p>
            <a:r>
              <a:rPr lang="en-IN" dirty="0" err="1">
                <a:latin typeface="Times New Roman" panose="02020603050405020304" pitchFamily="18" charset="0"/>
                <a:cs typeface="Times New Roman" panose="02020603050405020304" pitchFamily="18" charset="0"/>
              </a:rPr>
              <a:t>I</a:t>
            </a:r>
            <a:r>
              <a:rPr lang="en-IN" baseline="-25000" dirty="0" err="1">
                <a:latin typeface="Times New Roman" panose="02020603050405020304" pitchFamily="18" charset="0"/>
                <a:cs typeface="Times New Roman" panose="02020603050405020304" pitchFamily="18" charset="0"/>
              </a:rPr>
              <a:t>dpmos</a:t>
            </a:r>
            <a:r>
              <a:rPr lang="en-IN" dirty="0">
                <a:latin typeface="Times New Roman" panose="02020603050405020304" pitchFamily="18" charset="0"/>
                <a:cs typeface="Times New Roman" panose="02020603050405020304" pitchFamily="18" charset="0"/>
              </a:rPr>
              <a:t> (V</a:t>
            </a:r>
            <a:r>
              <a:rPr lang="en-IN" baseline="-25000" dirty="0">
                <a:latin typeface="Times New Roman" panose="02020603050405020304" pitchFamily="18" charset="0"/>
                <a:cs typeface="Times New Roman" panose="02020603050405020304" pitchFamily="18" charset="0"/>
              </a:rPr>
              <a:t>GS</a:t>
            </a:r>
            <a:r>
              <a:rPr lang="en-IN" dirty="0">
                <a:latin typeface="Times New Roman" panose="02020603050405020304" pitchFamily="18" charset="0"/>
                <a:cs typeface="Times New Roman" panose="02020603050405020304" pitchFamily="18" charset="0"/>
              </a:rPr>
              <a:t> = 0.75 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V</a:t>
            </a:r>
            <a:r>
              <a:rPr lang="en-IN" baseline="-25000" dirty="0">
                <a:latin typeface="Times New Roman" panose="02020603050405020304" pitchFamily="18" charset="0"/>
                <a:cs typeface="Times New Roman" panose="02020603050405020304" pitchFamily="18" charset="0"/>
              </a:rPr>
              <a:t>DS</a:t>
            </a:r>
            <a:r>
              <a:rPr lang="en-IN" dirty="0">
                <a:latin typeface="Times New Roman" panose="02020603050405020304" pitchFamily="18" charset="0"/>
                <a:cs typeface="Times New Roman" panose="02020603050405020304" pitchFamily="18" charset="0"/>
              </a:rPr>
              <a:t>  = 0.75V</a:t>
            </a:r>
            <a:r>
              <a:rPr lang="en-IN" baseline="-25000" dirty="0">
                <a:latin typeface="Times New Roman" panose="02020603050405020304" pitchFamily="18" charset="0"/>
                <a:cs typeface="Times New Roman" panose="02020603050405020304" pitchFamily="18" charset="0"/>
              </a:rPr>
              <a:t>DD</a:t>
            </a:r>
            <a:r>
              <a:rPr lang="en-IN" dirty="0">
                <a:latin typeface="Times New Roman" panose="02020603050405020304" pitchFamily="18" charset="0"/>
                <a:cs typeface="Times New Roman" panose="02020603050405020304" pitchFamily="18" charset="0"/>
              </a:rPr>
              <a:t> ) = I</a:t>
            </a:r>
            <a:r>
              <a:rPr lang="en-IN" baseline="-25000" dirty="0">
                <a:latin typeface="Times New Roman" panose="02020603050405020304" pitchFamily="18" charset="0"/>
                <a:cs typeface="Times New Roman" panose="02020603050405020304" pitchFamily="18" charset="0"/>
              </a:rPr>
              <a:t>PM</a:t>
            </a:r>
            <a:r>
              <a:rPr lang="en-IN" dirty="0">
                <a:latin typeface="Times New Roman" panose="02020603050405020304" pitchFamily="18" charset="0"/>
                <a:cs typeface="Times New Roman" panose="02020603050405020304" pitchFamily="18" charset="0"/>
              </a:rPr>
              <a:t> = 201.743 </a:t>
            </a:r>
            <a:r>
              <a:rPr lang="el-GR" dirty="0">
                <a:latin typeface="Times New Roman" panose="02020603050405020304" pitchFamily="18" charset="0"/>
                <a:cs typeface="Times New Roman" panose="02020603050405020304" pitchFamily="18" charset="0"/>
              </a:rPr>
              <a:t>μ</a:t>
            </a:r>
            <a:r>
              <a:rPr lang="en-IN" dirty="0">
                <a:latin typeface="Times New Roman" panose="02020603050405020304" pitchFamily="18" charset="0"/>
                <a:cs typeface="Times New Roman" panose="02020603050405020304" pitchFamily="18" charset="0"/>
              </a:rPr>
              <a:t>A</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these calculations delay from simulations were tabulated and errors were calculated with respect to simulation delay for different load capacitances </a:t>
            </a:r>
          </a:p>
          <a:p>
            <a:endParaRPr lang="en-IN" dirty="0"/>
          </a:p>
        </p:txBody>
      </p:sp>
      <p:pic>
        <p:nvPicPr>
          <p:cNvPr id="4" name="Picture 3">
            <a:extLst>
              <a:ext uri="{FF2B5EF4-FFF2-40B4-BE49-F238E27FC236}">
                <a16:creationId xmlns:a16="http://schemas.microsoft.com/office/drawing/2014/main" id="{5D08A43F-31BD-D2CD-4289-E34D35FCCC76}"/>
              </a:ext>
            </a:extLst>
          </p:cNvPr>
          <p:cNvPicPr>
            <a:picLocks noChangeAspect="1"/>
          </p:cNvPicPr>
          <p:nvPr/>
        </p:nvPicPr>
        <p:blipFill>
          <a:blip r:embed="rId2"/>
          <a:stretch>
            <a:fillRect/>
          </a:stretch>
        </p:blipFill>
        <p:spPr>
          <a:xfrm>
            <a:off x="8555580" y="554691"/>
            <a:ext cx="3463760" cy="3118951"/>
          </a:xfrm>
          <a:prstGeom prst="rect">
            <a:avLst/>
          </a:prstGeom>
        </p:spPr>
      </p:pic>
    </p:spTree>
    <p:extLst>
      <p:ext uri="{BB962C8B-B14F-4D97-AF65-F5344CB8AC3E}">
        <p14:creationId xmlns:p14="http://schemas.microsoft.com/office/powerpoint/2010/main" val="313825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E99D8B-D434-F6E0-4F52-37DC7ECCED59}"/>
              </a:ext>
            </a:extLst>
          </p:cNvPr>
          <p:cNvPicPr>
            <a:picLocks noChangeAspect="1"/>
          </p:cNvPicPr>
          <p:nvPr/>
        </p:nvPicPr>
        <p:blipFill>
          <a:blip r:embed="rId2"/>
          <a:stretch>
            <a:fillRect/>
          </a:stretch>
        </p:blipFill>
        <p:spPr>
          <a:xfrm>
            <a:off x="1377072" y="227158"/>
            <a:ext cx="5001323" cy="5506218"/>
          </a:xfrm>
          <a:prstGeom prst="rect">
            <a:avLst/>
          </a:prstGeom>
        </p:spPr>
      </p:pic>
      <p:pic>
        <p:nvPicPr>
          <p:cNvPr id="5" name="Picture 4">
            <a:extLst>
              <a:ext uri="{FF2B5EF4-FFF2-40B4-BE49-F238E27FC236}">
                <a16:creationId xmlns:a16="http://schemas.microsoft.com/office/drawing/2014/main" id="{80DFE8ED-3283-8158-5E18-F6235DCDF8E4}"/>
              </a:ext>
            </a:extLst>
          </p:cNvPr>
          <p:cNvPicPr>
            <a:picLocks noChangeAspect="1"/>
          </p:cNvPicPr>
          <p:nvPr/>
        </p:nvPicPr>
        <p:blipFill>
          <a:blip r:embed="rId3"/>
          <a:stretch>
            <a:fillRect/>
          </a:stretch>
        </p:blipFill>
        <p:spPr>
          <a:xfrm>
            <a:off x="6378395" y="227158"/>
            <a:ext cx="3638212" cy="5506218"/>
          </a:xfrm>
          <a:prstGeom prst="rect">
            <a:avLst/>
          </a:prstGeom>
        </p:spPr>
      </p:pic>
    </p:spTree>
    <p:extLst>
      <p:ext uri="{BB962C8B-B14F-4D97-AF65-F5344CB8AC3E}">
        <p14:creationId xmlns:p14="http://schemas.microsoft.com/office/powerpoint/2010/main" val="175137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D5F323-A6ED-765C-507D-90A9B9AF6E3A}"/>
              </a:ext>
            </a:extLst>
          </p:cNvPr>
          <p:cNvPicPr>
            <a:picLocks noChangeAspect="1"/>
          </p:cNvPicPr>
          <p:nvPr/>
        </p:nvPicPr>
        <p:blipFill>
          <a:blip r:embed="rId2"/>
          <a:stretch>
            <a:fillRect/>
          </a:stretch>
        </p:blipFill>
        <p:spPr>
          <a:xfrm>
            <a:off x="0" y="0"/>
            <a:ext cx="6096000" cy="2883982"/>
          </a:xfrm>
          <a:prstGeom prst="rect">
            <a:avLst/>
          </a:prstGeom>
        </p:spPr>
      </p:pic>
      <p:pic>
        <p:nvPicPr>
          <p:cNvPr id="5" name="Picture 4">
            <a:extLst>
              <a:ext uri="{FF2B5EF4-FFF2-40B4-BE49-F238E27FC236}">
                <a16:creationId xmlns:a16="http://schemas.microsoft.com/office/drawing/2014/main" id="{5B7E5CA7-B973-06A4-4359-A1D576C732EE}"/>
              </a:ext>
            </a:extLst>
          </p:cNvPr>
          <p:cNvPicPr>
            <a:picLocks noChangeAspect="1"/>
          </p:cNvPicPr>
          <p:nvPr/>
        </p:nvPicPr>
        <p:blipFill>
          <a:blip r:embed="rId3"/>
          <a:stretch>
            <a:fillRect/>
          </a:stretch>
        </p:blipFill>
        <p:spPr>
          <a:xfrm>
            <a:off x="5731933" y="65915"/>
            <a:ext cx="6460067" cy="2911225"/>
          </a:xfrm>
          <a:prstGeom prst="rect">
            <a:avLst/>
          </a:prstGeom>
        </p:spPr>
      </p:pic>
      <p:pic>
        <p:nvPicPr>
          <p:cNvPr id="7" name="Picture 6">
            <a:extLst>
              <a:ext uri="{FF2B5EF4-FFF2-40B4-BE49-F238E27FC236}">
                <a16:creationId xmlns:a16="http://schemas.microsoft.com/office/drawing/2014/main" id="{E722A744-908F-4836-BE43-81B05CDCD872}"/>
              </a:ext>
            </a:extLst>
          </p:cNvPr>
          <p:cNvPicPr>
            <a:picLocks noChangeAspect="1"/>
          </p:cNvPicPr>
          <p:nvPr/>
        </p:nvPicPr>
        <p:blipFill>
          <a:blip r:embed="rId4"/>
          <a:stretch>
            <a:fillRect/>
          </a:stretch>
        </p:blipFill>
        <p:spPr>
          <a:xfrm>
            <a:off x="2147324" y="3043055"/>
            <a:ext cx="8127098" cy="3814945"/>
          </a:xfrm>
          <a:prstGeom prst="rect">
            <a:avLst/>
          </a:prstGeom>
        </p:spPr>
      </p:pic>
    </p:spTree>
    <p:extLst>
      <p:ext uri="{BB962C8B-B14F-4D97-AF65-F5344CB8AC3E}">
        <p14:creationId xmlns:p14="http://schemas.microsoft.com/office/powerpoint/2010/main" val="379401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E1DC9C-BDA1-78A8-5F3B-8262131FF251}"/>
              </a:ext>
            </a:extLst>
          </p:cNvPr>
          <p:cNvPicPr>
            <a:picLocks noChangeAspect="1"/>
          </p:cNvPicPr>
          <p:nvPr/>
        </p:nvPicPr>
        <p:blipFill>
          <a:blip r:embed="rId2"/>
          <a:stretch>
            <a:fillRect/>
          </a:stretch>
        </p:blipFill>
        <p:spPr>
          <a:xfrm>
            <a:off x="3767667" y="1"/>
            <a:ext cx="4444376" cy="2827004"/>
          </a:xfrm>
          <a:prstGeom prst="rect">
            <a:avLst/>
          </a:prstGeom>
        </p:spPr>
      </p:pic>
      <p:pic>
        <p:nvPicPr>
          <p:cNvPr id="5" name="Picture 4">
            <a:extLst>
              <a:ext uri="{FF2B5EF4-FFF2-40B4-BE49-F238E27FC236}">
                <a16:creationId xmlns:a16="http://schemas.microsoft.com/office/drawing/2014/main" id="{0F5F0E22-7108-5023-65BD-1E14C7911C81}"/>
              </a:ext>
            </a:extLst>
          </p:cNvPr>
          <p:cNvPicPr>
            <a:picLocks noChangeAspect="1"/>
          </p:cNvPicPr>
          <p:nvPr/>
        </p:nvPicPr>
        <p:blipFill>
          <a:blip r:embed="rId3"/>
          <a:stretch>
            <a:fillRect/>
          </a:stretch>
        </p:blipFill>
        <p:spPr>
          <a:xfrm>
            <a:off x="1478834" y="2827005"/>
            <a:ext cx="9234331" cy="3882161"/>
          </a:xfrm>
          <a:prstGeom prst="rect">
            <a:avLst/>
          </a:prstGeom>
        </p:spPr>
      </p:pic>
    </p:spTree>
    <p:extLst>
      <p:ext uri="{BB962C8B-B14F-4D97-AF65-F5344CB8AC3E}">
        <p14:creationId xmlns:p14="http://schemas.microsoft.com/office/powerpoint/2010/main" val="20579158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492</TotalTime>
  <Words>923</Words>
  <Application>Microsoft Office PowerPoint</Application>
  <PresentationFormat>Widescreen</PresentationFormat>
  <Paragraphs>109</Paragraphs>
  <Slides>16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Retrospect</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Dembla</dc:creator>
  <cp:lastModifiedBy>Parth Dembla</cp:lastModifiedBy>
  <cp:revision>24</cp:revision>
  <dcterms:created xsi:type="dcterms:W3CDTF">2025-04-15T10:22:51Z</dcterms:created>
  <dcterms:modified xsi:type="dcterms:W3CDTF">2025-04-20T10:34:04Z</dcterms:modified>
</cp:coreProperties>
</file>