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3" r:id="rId7"/>
    <p:sldId id="262"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3D7FA8-F05D-41B0-BA42-A12E02BDA076}" type="datetimeFigureOut">
              <a:rPr lang="en-IN" smtClean="0"/>
              <a:t>19-04-2025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A181F-D4C7-4702-80F7-8562F3AE427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635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3D7FA8-F05D-41B0-BA42-A12E02BDA076}" type="datetimeFigureOut">
              <a:rPr lang="en-IN" smtClean="0"/>
              <a:t>19-04-2025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A181F-D4C7-4702-80F7-8562F3AE427D}" type="slidenum">
              <a:rPr lang="en-IN" smtClean="0"/>
              <a:t>‹#›</a:t>
            </a:fld>
            <a:endParaRPr lang="en-IN"/>
          </a:p>
        </p:txBody>
      </p:sp>
    </p:spTree>
    <p:extLst>
      <p:ext uri="{BB962C8B-B14F-4D97-AF65-F5344CB8AC3E}">
        <p14:creationId xmlns:p14="http://schemas.microsoft.com/office/powerpoint/2010/main" val="782053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3D7FA8-F05D-41B0-BA42-A12E02BDA076}" type="datetimeFigureOut">
              <a:rPr lang="en-IN" smtClean="0"/>
              <a:t>19-04-2025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A181F-D4C7-4702-80F7-8562F3AE427D}" type="slidenum">
              <a:rPr lang="en-IN" smtClean="0"/>
              <a:t>‹#›</a:t>
            </a:fld>
            <a:endParaRPr lang="en-IN"/>
          </a:p>
        </p:txBody>
      </p:sp>
    </p:spTree>
    <p:extLst>
      <p:ext uri="{BB962C8B-B14F-4D97-AF65-F5344CB8AC3E}">
        <p14:creationId xmlns:p14="http://schemas.microsoft.com/office/powerpoint/2010/main" val="422018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3D7FA8-F05D-41B0-BA42-A12E02BDA076}" type="datetimeFigureOut">
              <a:rPr lang="en-IN" smtClean="0"/>
              <a:t>19-04-2025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A181F-D4C7-4702-80F7-8562F3AE427D}" type="slidenum">
              <a:rPr lang="en-IN" smtClean="0"/>
              <a:t>‹#›</a:t>
            </a:fld>
            <a:endParaRPr lang="en-IN"/>
          </a:p>
        </p:txBody>
      </p:sp>
    </p:spTree>
    <p:extLst>
      <p:ext uri="{BB962C8B-B14F-4D97-AF65-F5344CB8AC3E}">
        <p14:creationId xmlns:p14="http://schemas.microsoft.com/office/powerpoint/2010/main" val="997190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3D7FA8-F05D-41B0-BA42-A12E02BDA076}" type="datetimeFigureOut">
              <a:rPr lang="en-IN" smtClean="0"/>
              <a:t>19-04-2025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A181F-D4C7-4702-80F7-8562F3AE427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964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3D7FA8-F05D-41B0-BA42-A12E02BDA076}" type="datetimeFigureOut">
              <a:rPr lang="en-IN" smtClean="0"/>
              <a:t>19-04-2025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EA181F-D4C7-4702-80F7-8562F3AE427D}" type="slidenum">
              <a:rPr lang="en-IN" smtClean="0"/>
              <a:t>‹#›</a:t>
            </a:fld>
            <a:endParaRPr lang="en-IN"/>
          </a:p>
        </p:txBody>
      </p:sp>
    </p:spTree>
    <p:extLst>
      <p:ext uri="{BB962C8B-B14F-4D97-AF65-F5344CB8AC3E}">
        <p14:creationId xmlns:p14="http://schemas.microsoft.com/office/powerpoint/2010/main" val="3153075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3D7FA8-F05D-41B0-BA42-A12E02BDA076}" type="datetimeFigureOut">
              <a:rPr lang="en-IN" smtClean="0"/>
              <a:t>19-04-2025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EA181F-D4C7-4702-80F7-8562F3AE427D}" type="slidenum">
              <a:rPr lang="en-IN" smtClean="0"/>
              <a:t>‹#›</a:t>
            </a:fld>
            <a:endParaRPr lang="en-IN"/>
          </a:p>
        </p:txBody>
      </p:sp>
    </p:spTree>
    <p:extLst>
      <p:ext uri="{BB962C8B-B14F-4D97-AF65-F5344CB8AC3E}">
        <p14:creationId xmlns:p14="http://schemas.microsoft.com/office/powerpoint/2010/main" val="792506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3D7FA8-F05D-41B0-BA42-A12E02BDA076}" type="datetimeFigureOut">
              <a:rPr lang="en-IN" smtClean="0"/>
              <a:t>19-04-2025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EA181F-D4C7-4702-80F7-8562F3AE427D}" type="slidenum">
              <a:rPr lang="en-IN" smtClean="0"/>
              <a:t>‹#›</a:t>
            </a:fld>
            <a:endParaRPr lang="en-IN"/>
          </a:p>
        </p:txBody>
      </p:sp>
    </p:spTree>
    <p:extLst>
      <p:ext uri="{BB962C8B-B14F-4D97-AF65-F5344CB8AC3E}">
        <p14:creationId xmlns:p14="http://schemas.microsoft.com/office/powerpoint/2010/main" val="425418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3D7FA8-F05D-41B0-BA42-A12E02BDA076}" type="datetimeFigureOut">
              <a:rPr lang="en-IN" smtClean="0"/>
              <a:t>19-04-2025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CEA181F-D4C7-4702-80F7-8562F3AE427D}" type="slidenum">
              <a:rPr lang="en-IN" smtClean="0"/>
              <a:t>‹#›</a:t>
            </a:fld>
            <a:endParaRPr lang="en-IN"/>
          </a:p>
        </p:txBody>
      </p:sp>
    </p:spTree>
    <p:extLst>
      <p:ext uri="{BB962C8B-B14F-4D97-AF65-F5344CB8AC3E}">
        <p14:creationId xmlns:p14="http://schemas.microsoft.com/office/powerpoint/2010/main" val="313530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3D7FA8-F05D-41B0-BA42-A12E02BDA076}" type="datetimeFigureOut">
              <a:rPr lang="en-IN" smtClean="0"/>
              <a:t>19-04-2025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EA181F-D4C7-4702-80F7-8562F3AE427D}" type="slidenum">
              <a:rPr lang="en-IN" smtClean="0"/>
              <a:t>‹#›</a:t>
            </a:fld>
            <a:endParaRPr lang="en-IN"/>
          </a:p>
        </p:txBody>
      </p:sp>
    </p:spTree>
    <p:extLst>
      <p:ext uri="{BB962C8B-B14F-4D97-AF65-F5344CB8AC3E}">
        <p14:creationId xmlns:p14="http://schemas.microsoft.com/office/powerpoint/2010/main" val="2948409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3D7FA8-F05D-41B0-BA42-A12E02BDA076}" type="datetimeFigureOut">
              <a:rPr lang="en-IN" smtClean="0"/>
              <a:t>19-04-2025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EA181F-D4C7-4702-80F7-8562F3AE427D}" type="slidenum">
              <a:rPr lang="en-IN" smtClean="0"/>
              <a:t>‹#›</a:t>
            </a:fld>
            <a:endParaRPr lang="en-IN"/>
          </a:p>
        </p:txBody>
      </p:sp>
    </p:spTree>
    <p:extLst>
      <p:ext uri="{BB962C8B-B14F-4D97-AF65-F5344CB8AC3E}">
        <p14:creationId xmlns:p14="http://schemas.microsoft.com/office/powerpoint/2010/main" val="2908796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3D7FA8-F05D-41B0-BA42-A12E02BDA076}" type="datetimeFigureOut">
              <a:rPr lang="en-IN" smtClean="0"/>
              <a:t>19-04-2025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CEA181F-D4C7-4702-80F7-8562F3AE427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46062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addydembla007/Ring-Oscillator-PUF" TargetMode="External"/><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hyperlink" Target="https://youtu.be/eYDMJGCg4uo" TargetMode="Externa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3390/cryptography7040055"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6B78-8C6D-22AF-A7D5-16088C692787}"/>
              </a:ext>
            </a:extLst>
          </p:cNvPr>
          <p:cNvSpPr>
            <a:spLocks noGrp="1"/>
          </p:cNvSpPr>
          <p:nvPr>
            <p:ph type="ctrTitle"/>
          </p:nvPr>
        </p:nvSpPr>
        <p:spPr/>
        <p:txBody>
          <a:bodyPr>
            <a:normAutofit/>
          </a:bodyPr>
          <a:lstStyle/>
          <a:p>
            <a:r>
              <a:rPr lang="en-IN" sz="6000" dirty="0">
                <a:latin typeface="Times New Roman" panose="02020603050405020304" pitchFamily="18" charset="0"/>
                <a:cs typeface="Times New Roman" panose="02020603050405020304" pitchFamily="18" charset="0"/>
              </a:rPr>
              <a:t>Physically Unclonable Function on FPGA</a:t>
            </a:r>
          </a:p>
        </p:txBody>
      </p:sp>
      <p:sp>
        <p:nvSpPr>
          <p:cNvPr id="3" name="Subtitle 2">
            <a:extLst>
              <a:ext uri="{FF2B5EF4-FFF2-40B4-BE49-F238E27FC236}">
                <a16:creationId xmlns:a16="http://schemas.microsoft.com/office/drawing/2014/main" id="{7D383B63-A34C-E2FE-D46D-AD2546FC7476}"/>
              </a:ext>
            </a:extLst>
          </p:cNvPr>
          <p:cNvSpPr>
            <a:spLocks noGrp="1"/>
          </p:cNvSpPr>
          <p:nvPr>
            <p:ph type="subTitle" idx="1"/>
          </p:nvPr>
        </p:nvSpPr>
        <p:spPr>
          <a:xfrm>
            <a:off x="1100051" y="4455619"/>
            <a:ext cx="10058400" cy="1555713"/>
          </a:xfrm>
        </p:spPr>
        <p:txBody>
          <a:bodyPr>
            <a:normAutofit lnSpcReduction="10000"/>
          </a:bodyPr>
          <a:lstStyle/>
          <a:p>
            <a:pPr algn="l"/>
            <a:r>
              <a:rPr lang="en-IN" sz="1100" b="1" dirty="0">
                <a:latin typeface="Times New Roman" panose="02020603050405020304" pitchFamily="18" charset="0"/>
                <a:cs typeface="Times New Roman" panose="02020603050405020304" pitchFamily="18" charset="0"/>
              </a:rPr>
              <a:t>Group Members:-</a:t>
            </a:r>
          </a:p>
          <a:p>
            <a:pPr algn="l"/>
            <a:r>
              <a:rPr lang="en-IN" sz="1100" b="1" u="sng" dirty="0" err="1">
                <a:latin typeface="Times New Roman" panose="02020603050405020304" pitchFamily="18" charset="0"/>
                <a:cs typeface="Times New Roman" panose="02020603050405020304" pitchFamily="18" charset="0"/>
              </a:rPr>
              <a:t>Shriniket</a:t>
            </a:r>
            <a:r>
              <a:rPr lang="en-IN" sz="1100" b="1" u="sng" dirty="0">
                <a:latin typeface="Times New Roman" panose="02020603050405020304" pitchFamily="18" charset="0"/>
                <a:cs typeface="Times New Roman" panose="02020603050405020304" pitchFamily="18" charset="0"/>
              </a:rPr>
              <a:t> </a:t>
            </a:r>
            <a:r>
              <a:rPr lang="en-IN" sz="1100" b="1" u="sng" dirty="0" err="1">
                <a:latin typeface="Times New Roman" panose="02020603050405020304" pitchFamily="18" charset="0"/>
                <a:cs typeface="Times New Roman" panose="02020603050405020304" pitchFamily="18" charset="0"/>
              </a:rPr>
              <a:t>behera</a:t>
            </a:r>
            <a:r>
              <a:rPr lang="en-IN" sz="1100" b="1" u="sng" dirty="0">
                <a:latin typeface="Times New Roman" panose="02020603050405020304" pitchFamily="18" charset="0"/>
                <a:cs typeface="Times New Roman" panose="02020603050405020304" pitchFamily="18" charset="0"/>
              </a:rPr>
              <a:t> (23110306)</a:t>
            </a:r>
          </a:p>
          <a:p>
            <a:pPr algn="l"/>
            <a:r>
              <a:rPr lang="en-IN" sz="1100" b="1" u="sng" dirty="0">
                <a:latin typeface="Times New Roman" panose="02020603050405020304" pitchFamily="18" charset="0"/>
                <a:cs typeface="Times New Roman" panose="02020603050405020304" pitchFamily="18" charset="0"/>
              </a:rPr>
              <a:t>Siddhesh </a:t>
            </a:r>
            <a:r>
              <a:rPr lang="en-IN" sz="1100" b="1" u="sng" dirty="0" err="1">
                <a:latin typeface="Times New Roman" panose="02020603050405020304" pitchFamily="18" charset="0"/>
                <a:cs typeface="Times New Roman" panose="02020603050405020304" pitchFamily="18" charset="0"/>
              </a:rPr>
              <a:t>Umarjee</a:t>
            </a:r>
            <a:r>
              <a:rPr lang="en-IN" sz="1100" b="1" u="sng" dirty="0">
                <a:latin typeface="Times New Roman" panose="02020603050405020304" pitchFamily="18" charset="0"/>
                <a:cs typeface="Times New Roman" panose="02020603050405020304" pitchFamily="18" charset="0"/>
              </a:rPr>
              <a:t>(23110347)</a:t>
            </a:r>
          </a:p>
          <a:p>
            <a:pPr algn="l"/>
            <a:r>
              <a:rPr lang="en-IN" sz="1100" b="1" u="sng" dirty="0" err="1">
                <a:latin typeface="Times New Roman" panose="02020603050405020304" pitchFamily="18" charset="0"/>
                <a:cs typeface="Times New Roman" panose="02020603050405020304" pitchFamily="18" charset="0"/>
              </a:rPr>
              <a:t>Shounak</a:t>
            </a:r>
            <a:r>
              <a:rPr lang="en-IN" sz="1100" b="1" u="sng" dirty="0">
                <a:latin typeface="Times New Roman" panose="02020603050405020304" pitchFamily="18" charset="0"/>
                <a:cs typeface="Times New Roman" panose="02020603050405020304" pitchFamily="18" charset="0"/>
              </a:rPr>
              <a:t> Ranade(23110304)</a:t>
            </a:r>
          </a:p>
          <a:p>
            <a:pPr algn="l"/>
            <a:r>
              <a:rPr lang="en-IN" sz="1100" b="1" u="sng" dirty="0">
                <a:latin typeface="Times New Roman" panose="02020603050405020304" pitchFamily="18" charset="0"/>
                <a:cs typeface="Times New Roman" panose="02020603050405020304" pitchFamily="18" charset="0"/>
              </a:rPr>
              <a:t>Parth Dembla(23110234)</a:t>
            </a:r>
          </a:p>
          <a:p>
            <a:pPr algn="l"/>
            <a:endParaRPr lang="en-IN" sz="1100"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8026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8D151D-D495-56B7-7A04-DC1BF0037594}"/>
              </a:ext>
            </a:extLst>
          </p:cNvPr>
          <p:cNvSpPr txBox="1"/>
          <p:nvPr/>
        </p:nvSpPr>
        <p:spPr>
          <a:xfrm>
            <a:off x="0" y="0"/>
            <a:ext cx="12132733" cy="369332"/>
          </a:xfrm>
          <a:prstGeom prst="rect">
            <a:avLst/>
          </a:prstGeom>
          <a:noFill/>
        </p:spPr>
        <p:txBody>
          <a:bodyPr wrap="square" rtlCol="0">
            <a:spAutoFit/>
          </a:bodyPr>
          <a:lstStyle/>
          <a:p>
            <a:r>
              <a:rPr lang="en-IN" dirty="0"/>
              <a:t>Implementation </a:t>
            </a:r>
          </a:p>
        </p:txBody>
      </p:sp>
      <p:pic>
        <p:nvPicPr>
          <p:cNvPr id="4" name="Picture 3">
            <a:extLst>
              <a:ext uri="{FF2B5EF4-FFF2-40B4-BE49-F238E27FC236}">
                <a16:creationId xmlns:a16="http://schemas.microsoft.com/office/drawing/2014/main" id="{737BEE56-985E-B7A6-80B1-9054C12FFD55}"/>
              </a:ext>
            </a:extLst>
          </p:cNvPr>
          <p:cNvPicPr>
            <a:picLocks noChangeAspect="1"/>
          </p:cNvPicPr>
          <p:nvPr/>
        </p:nvPicPr>
        <p:blipFill>
          <a:blip r:embed="rId2"/>
          <a:stretch>
            <a:fillRect/>
          </a:stretch>
        </p:blipFill>
        <p:spPr>
          <a:xfrm>
            <a:off x="6479388" y="642676"/>
            <a:ext cx="3686689" cy="3743847"/>
          </a:xfrm>
          <a:prstGeom prst="rect">
            <a:avLst/>
          </a:prstGeom>
        </p:spPr>
      </p:pic>
      <p:sp>
        <p:nvSpPr>
          <p:cNvPr id="5" name="TextBox 4">
            <a:extLst>
              <a:ext uri="{FF2B5EF4-FFF2-40B4-BE49-F238E27FC236}">
                <a16:creationId xmlns:a16="http://schemas.microsoft.com/office/drawing/2014/main" id="{9DA4AE75-782F-B233-6D54-3BFF6AE0FBB2}"/>
              </a:ext>
            </a:extLst>
          </p:cNvPr>
          <p:cNvSpPr txBox="1"/>
          <p:nvPr/>
        </p:nvSpPr>
        <p:spPr>
          <a:xfrm>
            <a:off x="6881010" y="4521367"/>
            <a:ext cx="3285067" cy="276999"/>
          </a:xfrm>
          <a:prstGeom prst="rect">
            <a:avLst/>
          </a:prstGeom>
          <a:noFill/>
        </p:spPr>
        <p:txBody>
          <a:bodyPr wrap="square" rtlCol="0">
            <a:spAutoFit/>
          </a:bodyPr>
          <a:lstStyle/>
          <a:p>
            <a:pPr algn="ctr"/>
            <a:r>
              <a:rPr lang="en-IN" sz="1200" i="1" u="sng" dirty="0" err="1">
                <a:hlinkClick r:id="rId3"/>
              </a:rPr>
              <a:t>Github</a:t>
            </a:r>
            <a:r>
              <a:rPr lang="en-IN" sz="1200" i="1" u="sng" dirty="0">
                <a:hlinkClick r:id="rId3"/>
              </a:rPr>
              <a:t> Repository For Codes </a:t>
            </a:r>
            <a:endParaRPr lang="en-IN" sz="1200" i="1" u="sng" dirty="0"/>
          </a:p>
        </p:txBody>
      </p:sp>
      <p:pic>
        <p:nvPicPr>
          <p:cNvPr id="6" name="Picture 5">
            <a:extLst>
              <a:ext uri="{FF2B5EF4-FFF2-40B4-BE49-F238E27FC236}">
                <a16:creationId xmlns:a16="http://schemas.microsoft.com/office/drawing/2014/main" id="{C25F67B4-79D2-26F3-3165-ADAE79CCBA5A}"/>
              </a:ext>
            </a:extLst>
          </p:cNvPr>
          <p:cNvPicPr>
            <a:picLocks noChangeAspect="1"/>
          </p:cNvPicPr>
          <p:nvPr/>
        </p:nvPicPr>
        <p:blipFill>
          <a:blip r:embed="rId4"/>
          <a:stretch>
            <a:fillRect/>
          </a:stretch>
        </p:blipFill>
        <p:spPr>
          <a:xfrm>
            <a:off x="1052801" y="785570"/>
            <a:ext cx="3448531" cy="3458058"/>
          </a:xfrm>
          <a:prstGeom prst="rect">
            <a:avLst/>
          </a:prstGeom>
        </p:spPr>
      </p:pic>
      <p:sp>
        <p:nvSpPr>
          <p:cNvPr id="7" name="TextBox 6">
            <a:extLst>
              <a:ext uri="{FF2B5EF4-FFF2-40B4-BE49-F238E27FC236}">
                <a16:creationId xmlns:a16="http://schemas.microsoft.com/office/drawing/2014/main" id="{329BFB21-A592-9B1C-BEBD-FD98C918939E}"/>
              </a:ext>
            </a:extLst>
          </p:cNvPr>
          <p:cNvSpPr txBox="1"/>
          <p:nvPr/>
        </p:nvSpPr>
        <p:spPr>
          <a:xfrm>
            <a:off x="1312333" y="4386523"/>
            <a:ext cx="2997200" cy="600164"/>
          </a:xfrm>
          <a:prstGeom prst="rect">
            <a:avLst/>
          </a:prstGeom>
          <a:noFill/>
        </p:spPr>
        <p:txBody>
          <a:bodyPr wrap="square" rtlCol="0">
            <a:spAutoFit/>
          </a:bodyPr>
          <a:lstStyle/>
          <a:p>
            <a:pPr algn="ctr"/>
            <a:r>
              <a:rPr lang="en-IN" sz="1100" i="1" u="sng" dirty="0" err="1">
                <a:hlinkClick r:id="rId5"/>
              </a:rPr>
              <a:t>Youtube</a:t>
            </a:r>
            <a:r>
              <a:rPr lang="en-IN" sz="1100" i="1" u="sng" dirty="0">
                <a:hlinkClick r:id="rId5"/>
              </a:rPr>
              <a:t> Link for Code </a:t>
            </a:r>
            <a:r>
              <a:rPr lang="en-IN" sz="1100" i="1" u="sng" dirty="0" err="1">
                <a:hlinkClick r:id="rId5"/>
              </a:rPr>
              <a:t>Explaination</a:t>
            </a:r>
            <a:r>
              <a:rPr lang="en-IN" sz="1100" i="1" u="sng" dirty="0">
                <a:hlinkClick r:id="rId5"/>
              </a:rPr>
              <a:t> and Implementation</a:t>
            </a:r>
            <a:endParaRPr lang="en-IN" sz="1100" i="1" u="sng" dirty="0"/>
          </a:p>
          <a:p>
            <a:pPr algn="ctr"/>
            <a:endParaRPr lang="en-IN" sz="1100" i="1" u="sng" dirty="0"/>
          </a:p>
        </p:txBody>
      </p:sp>
    </p:spTree>
    <p:extLst>
      <p:ext uri="{BB962C8B-B14F-4D97-AF65-F5344CB8AC3E}">
        <p14:creationId xmlns:p14="http://schemas.microsoft.com/office/powerpoint/2010/main" val="1939526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0B1DAE-368E-101F-A971-08211770072F}"/>
              </a:ext>
            </a:extLst>
          </p:cNvPr>
          <p:cNvSpPr txBox="1"/>
          <p:nvPr/>
        </p:nvSpPr>
        <p:spPr>
          <a:xfrm>
            <a:off x="0" y="0"/>
            <a:ext cx="12192000" cy="923330"/>
          </a:xfrm>
          <a:prstGeom prst="rect">
            <a:avLst/>
          </a:prstGeom>
          <a:noFill/>
        </p:spPr>
        <p:txBody>
          <a:bodyPr wrap="square" rtlCol="0">
            <a:spAutoFit/>
          </a:bodyPr>
          <a:lstStyle/>
          <a:p>
            <a:r>
              <a:rPr lang="en-IN" dirty="0"/>
              <a:t>Results:-</a:t>
            </a:r>
          </a:p>
          <a:p>
            <a:endParaRPr lang="en-IN" dirty="0"/>
          </a:p>
          <a:p>
            <a:endParaRPr lang="en-IN" dirty="0"/>
          </a:p>
        </p:txBody>
      </p:sp>
      <p:pic>
        <p:nvPicPr>
          <p:cNvPr id="4" name="Picture 3">
            <a:extLst>
              <a:ext uri="{FF2B5EF4-FFF2-40B4-BE49-F238E27FC236}">
                <a16:creationId xmlns:a16="http://schemas.microsoft.com/office/drawing/2014/main" id="{71BE5A4C-C205-B74C-7618-34F50DFE4196}"/>
              </a:ext>
            </a:extLst>
          </p:cNvPr>
          <p:cNvPicPr>
            <a:picLocks noChangeAspect="1"/>
          </p:cNvPicPr>
          <p:nvPr/>
        </p:nvPicPr>
        <p:blipFill>
          <a:blip r:embed="rId2"/>
          <a:stretch>
            <a:fillRect/>
          </a:stretch>
        </p:blipFill>
        <p:spPr>
          <a:xfrm>
            <a:off x="2393771" y="190551"/>
            <a:ext cx="7041817" cy="6159449"/>
          </a:xfrm>
          <a:prstGeom prst="rect">
            <a:avLst/>
          </a:prstGeom>
        </p:spPr>
      </p:pic>
    </p:spTree>
    <p:extLst>
      <p:ext uri="{BB962C8B-B14F-4D97-AF65-F5344CB8AC3E}">
        <p14:creationId xmlns:p14="http://schemas.microsoft.com/office/powerpoint/2010/main" val="4638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E71A6-BDC6-E82E-1A8F-413E2AB13151}"/>
              </a:ext>
            </a:extLst>
          </p:cNvPr>
          <p:cNvSpPr txBox="1"/>
          <p:nvPr/>
        </p:nvSpPr>
        <p:spPr>
          <a:xfrm>
            <a:off x="93134" y="67733"/>
            <a:ext cx="12192000"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Another type of delay based PUF attempted by us to implement on FPGA was Arbiter PUF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1026" name="Picture 2" descr="Robustness and Unpredictability for Double Arbiter PUFs on Silicon Data:  Performance Evaluation and Modeling Accuracy">
            <a:extLst>
              <a:ext uri="{FF2B5EF4-FFF2-40B4-BE49-F238E27FC236}">
                <a16:creationId xmlns:a16="http://schemas.microsoft.com/office/drawing/2014/main" id="{7E2E78FF-F526-A455-325B-F0C7DB723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34" y="529398"/>
            <a:ext cx="5238750" cy="17240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935CFF8-8543-DCA3-2592-53856EBFC8D8}"/>
              </a:ext>
            </a:extLst>
          </p:cNvPr>
          <p:cNvSpPr txBox="1"/>
          <p:nvPr/>
        </p:nvSpPr>
        <p:spPr>
          <a:xfrm>
            <a:off x="194733" y="2850252"/>
            <a:ext cx="11616266" cy="1754326"/>
          </a:xfrm>
          <a:prstGeom prst="rect">
            <a:avLst/>
          </a:prstGeom>
          <a:noFill/>
        </p:spPr>
        <p:txBody>
          <a:bodyPr wrap="square" rtlCol="0">
            <a:spAutoFit/>
          </a:bodyPr>
          <a:lstStyle/>
          <a:p>
            <a:r>
              <a:rPr lang="en-IN" dirty="0"/>
              <a:t>Challenge Faced to implement this :-</a:t>
            </a:r>
          </a:p>
          <a:p>
            <a:pPr marL="285750" indent="-285750">
              <a:buFont typeface="Arial" panose="020B0604020202020204" pitchFamily="34" charset="0"/>
              <a:buChar char="•"/>
            </a:pPr>
            <a:r>
              <a:rPr lang="en-US" dirty="0"/>
              <a:t>Symmetric Routing    </a:t>
            </a:r>
          </a:p>
          <a:p>
            <a:r>
              <a:rPr lang="en-US" dirty="0"/>
              <a:t>FPGA place-and-route tools optimize the paths too uniformly.    </a:t>
            </a:r>
          </a:p>
          <a:p>
            <a:r>
              <a:rPr lang="en-US" dirty="0"/>
              <a:t>Result: The delay difference is negligible or always leans toward one path → constant output.</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93328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6102D5-CBD9-85A5-6A2E-BB282ABFC4A2}"/>
              </a:ext>
            </a:extLst>
          </p:cNvPr>
          <p:cNvSpPr txBox="1"/>
          <p:nvPr/>
        </p:nvSpPr>
        <p:spPr>
          <a:xfrm>
            <a:off x="0" y="0"/>
            <a:ext cx="12192000" cy="4801314"/>
          </a:xfrm>
          <a:prstGeom prst="rect">
            <a:avLst/>
          </a:prstGeom>
          <a:noFill/>
        </p:spPr>
        <p:txBody>
          <a:bodyPr wrap="square" rtlCol="0">
            <a:spAutoFit/>
          </a:bodyPr>
          <a:lstStyle/>
          <a:p>
            <a:r>
              <a:rPr lang="en-IN" dirty="0"/>
              <a:t>References :-</a:t>
            </a: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Improved Ring Oscillator PUF: An FPGA-Friendly Secure Primitive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 Maiti and P. </a:t>
            </a:r>
            <a:r>
              <a:rPr lang="en-IN" dirty="0" err="1">
                <a:latin typeface="Times New Roman" panose="02020603050405020304" pitchFamily="18" charset="0"/>
                <a:cs typeface="Times New Roman" panose="02020603050405020304" pitchFamily="18" charset="0"/>
              </a:rPr>
              <a:t>Schaumont</a:t>
            </a:r>
            <a:r>
              <a:rPr lang="en-IN" dirty="0">
                <a:latin typeface="Times New Roman" panose="02020603050405020304" pitchFamily="18" charset="0"/>
                <a:cs typeface="Times New Roman" panose="02020603050405020304" pitchFamily="18" charset="0"/>
              </a:rPr>
              <a:t>, "Improved Ring Oscillator PUF: An FPGA-Friendly Secure Primitive," </a:t>
            </a:r>
            <a:r>
              <a:rPr lang="en-IN" i="1" dirty="0">
                <a:latin typeface="Times New Roman" panose="02020603050405020304" pitchFamily="18" charset="0"/>
                <a:cs typeface="Times New Roman" panose="02020603050405020304" pitchFamily="18" charset="0"/>
              </a:rPr>
              <a:t>Journal of Cryptology</a:t>
            </a:r>
            <a:r>
              <a:rPr lang="en-IN" dirty="0">
                <a:latin typeface="Times New Roman" panose="02020603050405020304" pitchFamily="18" charset="0"/>
                <a:cs typeface="Times New Roman" panose="02020603050405020304" pitchFamily="18" charset="0"/>
              </a:rPr>
              <a:t>, vol. 24, no. 2, pp. 375–397, Apr. 2011,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10.1007/s00145-010-9088-4.</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t>Improved Ring Oscillator PUF - An FPGA-friendly Secure Primitive</a:t>
            </a:r>
            <a:r>
              <a:rPr lang="en-IN" dirty="0"/>
              <a:t> (from ScienceDirect link)</a:t>
            </a:r>
            <a:br>
              <a:rPr lang="en-IN" dirty="0"/>
            </a:br>
            <a:r>
              <a:rPr lang="en-IN" dirty="0"/>
              <a:t>A. Maiti and P. </a:t>
            </a:r>
            <a:r>
              <a:rPr lang="en-IN" dirty="0" err="1"/>
              <a:t>Schaumont</a:t>
            </a:r>
            <a:r>
              <a:rPr lang="en-IN" dirty="0"/>
              <a:t>, “Improved Ring Oscillator PUF - An FPGA-friendly Secure Primitive,” </a:t>
            </a:r>
            <a:r>
              <a:rPr lang="en-IN" i="1" dirty="0"/>
              <a:t>ScienceDirect</a:t>
            </a:r>
            <a:r>
              <a:rPr lang="en-IN" dirty="0"/>
              <a:t>, Microprocessors and Microsystems, vol. 76, p. 103108, May 2020, </a:t>
            </a:r>
            <a:r>
              <a:rPr lang="en-IN" dirty="0" err="1"/>
              <a:t>doi</a:t>
            </a:r>
            <a:r>
              <a:rPr lang="en-IN" dirty="0"/>
              <a:t>: 10.1016/j.micpro.2020.103108.</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t>FPGA-Based PUF Designs: A Comprehensive Review and Comparative Analysis</a:t>
            </a:r>
            <a:br>
              <a:rPr lang="en-IN" dirty="0"/>
            </a:br>
            <a:r>
              <a:rPr lang="en-IN" dirty="0"/>
              <a:t>K. Lata and L. R. </a:t>
            </a:r>
            <a:r>
              <a:rPr lang="en-IN" dirty="0" err="1"/>
              <a:t>Cenkeramaddi</a:t>
            </a:r>
            <a:r>
              <a:rPr lang="en-IN" dirty="0"/>
              <a:t>, "FPGA-Based PUF Designs: A Comprehensive Review and Comparative Analysis," </a:t>
            </a:r>
            <a:r>
              <a:rPr lang="en-IN" i="1" dirty="0"/>
              <a:t>Cryptography</a:t>
            </a:r>
            <a:r>
              <a:rPr lang="en-IN" dirty="0"/>
              <a:t>, vol. 7, no. 4, p. 55, Nov. 2023, </a:t>
            </a:r>
            <a:r>
              <a:rPr lang="en-IN" dirty="0" err="1"/>
              <a:t>doi</a:t>
            </a:r>
            <a:r>
              <a:rPr lang="en-IN" dirty="0"/>
              <a:t>: </a:t>
            </a:r>
            <a:r>
              <a:rPr lang="en-IN" dirty="0">
                <a:hlinkClick r:id="rId2"/>
              </a:rPr>
              <a:t>10.3390/cryptography7040055</a:t>
            </a:r>
            <a:r>
              <a:rPr lang="en-IN" dirty="0"/>
              <a:t>.</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7731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50C3FE-8D06-8D16-85A6-199FE2AE8DCB}"/>
              </a:ext>
            </a:extLst>
          </p:cNvPr>
          <p:cNvSpPr txBox="1"/>
          <p:nvPr/>
        </p:nvSpPr>
        <p:spPr>
          <a:xfrm>
            <a:off x="-313267" y="228600"/>
            <a:ext cx="12192000" cy="3600986"/>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ctr"/>
            <a:r>
              <a:rPr lang="en-IN"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9497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612602-561D-7D42-D657-887CE7C694D3}"/>
              </a:ext>
            </a:extLst>
          </p:cNvPr>
          <p:cNvSpPr txBox="1"/>
          <p:nvPr/>
        </p:nvSpPr>
        <p:spPr>
          <a:xfrm>
            <a:off x="0" y="0"/>
            <a:ext cx="12192000" cy="4247317"/>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Problem statement of this project was to implement a physically unclonable function on FPGA .</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1F1F1F"/>
                </a:solidFill>
                <a:effectLst/>
                <a:latin typeface="Times New Roman" panose="02020603050405020304" pitchFamily="18" charset="0"/>
                <a:cs typeface="Times New Roman" panose="02020603050405020304" pitchFamily="18" charset="0"/>
              </a:rPr>
              <a:t>Physically Unclonable Functions (PUFs) have been proposed as central building blocks in cryptographic protocols and security architecture ; PUF can be used as </a:t>
            </a:r>
            <a:r>
              <a:rPr lang="en-US" b="0" i="0" dirty="0">
                <a:solidFill>
                  <a:srgbClr val="FF0000"/>
                </a:solidFill>
                <a:effectLst/>
                <a:latin typeface="Times New Roman" panose="02020603050405020304" pitchFamily="18" charset="0"/>
                <a:cs typeface="Times New Roman" panose="02020603050405020304" pitchFamily="18" charset="0"/>
              </a:rPr>
              <a:t>random number generator </a:t>
            </a:r>
            <a:r>
              <a:rPr lang="en-US" b="0" i="0" dirty="0">
                <a:effectLst/>
                <a:latin typeface="Times New Roman" panose="02020603050405020304" pitchFamily="18" charset="0"/>
                <a:cs typeface="Times New Roman" panose="02020603050405020304" pitchFamily="18" charset="0"/>
              </a:rPr>
              <a:t>; secret key generation; IP protection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FPGA technology expands PUF integration across diverse hardware systems. FPGA-based PUF designs provides methods to assist in bridging the gap between the PUF usages for security purposes in many applications and FPGA growing market for design implementations</a:t>
            </a:r>
          </a:p>
          <a:p>
            <a:pPr marL="285750" indent="-285750">
              <a:buFont typeface="Arial" panose="020B0604020202020204" pitchFamily="34" charset="0"/>
              <a:buChar char="•"/>
            </a:pPr>
            <a:endParaRPr lang="en-US"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endParaRPr lang="en-US" dirty="0">
              <a:solidFill>
                <a:srgbClr val="FF0000"/>
              </a:solidFill>
              <a:latin typeface="ElsevierGulliver"/>
            </a:endParaRPr>
          </a:p>
          <a:p>
            <a:endParaRPr lang="en-US" dirty="0">
              <a:solidFill>
                <a:srgbClr val="FF0000"/>
              </a:solidFill>
              <a:latin typeface="ElsevierGulliver"/>
            </a:endParaRPr>
          </a:p>
          <a:p>
            <a:endParaRPr lang="en-US" dirty="0">
              <a:latin typeface="ElsevierGulliver"/>
            </a:endParaRPr>
          </a:p>
        </p:txBody>
      </p:sp>
      <p:pic>
        <p:nvPicPr>
          <p:cNvPr id="5" name="Picture 4">
            <a:extLst>
              <a:ext uri="{FF2B5EF4-FFF2-40B4-BE49-F238E27FC236}">
                <a16:creationId xmlns:a16="http://schemas.microsoft.com/office/drawing/2014/main" id="{8B131769-D1B4-FCEE-3A60-E125F4686842}"/>
              </a:ext>
            </a:extLst>
          </p:cNvPr>
          <p:cNvPicPr>
            <a:picLocks noChangeAspect="1"/>
          </p:cNvPicPr>
          <p:nvPr/>
        </p:nvPicPr>
        <p:blipFill>
          <a:blip r:embed="rId2"/>
          <a:stretch>
            <a:fillRect/>
          </a:stretch>
        </p:blipFill>
        <p:spPr>
          <a:xfrm>
            <a:off x="3572933" y="2317218"/>
            <a:ext cx="4074029" cy="3860198"/>
          </a:xfrm>
          <a:prstGeom prst="rect">
            <a:avLst/>
          </a:prstGeom>
        </p:spPr>
      </p:pic>
    </p:spTree>
    <p:extLst>
      <p:ext uri="{BB962C8B-B14F-4D97-AF65-F5344CB8AC3E}">
        <p14:creationId xmlns:p14="http://schemas.microsoft.com/office/powerpoint/2010/main" val="60228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7D6FAE-DA38-2507-F8C8-1649C0F8D831}"/>
              </a:ext>
            </a:extLst>
          </p:cNvPr>
          <p:cNvSpPr txBox="1"/>
          <p:nvPr/>
        </p:nvSpPr>
        <p:spPr>
          <a:xfrm>
            <a:off x="0" y="110067"/>
            <a:ext cx="12192000" cy="397031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PUFs are hardware security structures that leverage the random and unique physical variations inherent in semiconductor devices during the manufacturing process. </a:t>
            </a:r>
          </a:p>
          <a:p>
            <a:endParaRPr lang="en-US" b="0"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The manufacturing process introduces inherent variations in the physical properties of transistors, capacitors, resistors, and other components on the chip. </a:t>
            </a:r>
          </a:p>
          <a:p>
            <a:endParaRPr lang="en-US" b="0"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As a result, even chips produced on the same production line within the same batch will have minute differences in their electrical characteristics.</a:t>
            </a:r>
          </a:p>
          <a:p>
            <a:endParaRPr lang="en-US" b="0"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These variations are uncontrollable and arise due to imperfections and process fluctuations, making them difficult to replicate or clone intentionally.</a:t>
            </a:r>
          </a:p>
          <a:p>
            <a:endParaRPr lang="en-US" b="0"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These small but significant variations can be exploited to create a unique response or identifier for each individual chip. When a challenge is presented to the PUF, it generates a response based on its inherent variations. </a:t>
            </a:r>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25E3CA82-9051-087D-6718-E01AF8833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6900" y="4080385"/>
            <a:ext cx="2537541" cy="15922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E301928-BB36-2226-4A3F-7C3F2229D047}"/>
              </a:ext>
            </a:extLst>
          </p:cNvPr>
          <p:cNvSpPr txBox="1"/>
          <p:nvPr/>
        </p:nvSpPr>
        <p:spPr>
          <a:xfrm>
            <a:off x="333017" y="5563570"/>
            <a:ext cx="11525966" cy="646331"/>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So our main aim of this project was to implement PUF circuits for random number generations on FPGA boards and test weather numbers generated are random or not by testing them on different FPGA’s</a:t>
            </a:r>
            <a:r>
              <a:rPr lang="en-US" sz="1800" b="0" i="0" dirty="0">
                <a:solidFill>
                  <a:srgbClr val="000000"/>
                </a:solidFill>
                <a:effectLst/>
                <a:latin typeface="Calibri" panose="020F0502020204030204" pitchFamily="34" charset="0"/>
              </a:rPr>
              <a:t>​</a:t>
            </a:r>
            <a:endParaRPr lang="en-IN" dirty="0"/>
          </a:p>
        </p:txBody>
      </p:sp>
    </p:spTree>
    <p:extLst>
      <p:ext uri="{BB962C8B-B14F-4D97-AF65-F5344CB8AC3E}">
        <p14:creationId xmlns:p14="http://schemas.microsoft.com/office/powerpoint/2010/main" val="3944207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DE4FB-EBCF-EDD4-6A57-62614528FD72}"/>
              </a:ext>
            </a:extLst>
          </p:cNvPr>
          <p:cNvSpPr txBox="1"/>
          <p:nvPr/>
        </p:nvSpPr>
        <p:spPr>
          <a:xfrm>
            <a:off x="0" y="157945"/>
            <a:ext cx="6731000" cy="750911"/>
          </a:xfrm>
          <a:prstGeom prst="rect">
            <a:avLst/>
          </a:prstGeom>
          <a:noFill/>
        </p:spPr>
        <p:txBody>
          <a:bodyPr wrap="square">
            <a:spAutoFit/>
          </a:bodyPr>
          <a:lstStyle/>
          <a:p>
            <a:pPr algn="l" rtl="0" fontAlgn="base">
              <a:lnSpc>
                <a:spcPts val="1725"/>
              </a:lnSpc>
              <a:buNone/>
            </a:pPr>
            <a:r>
              <a:rPr lang="en-IN" sz="1800" b="0" i="0" u="none" strike="noStrike" dirty="0">
                <a:solidFill>
                  <a:srgbClr val="000000"/>
                </a:solidFill>
                <a:effectLst/>
                <a:latin typeface="Calibri" panose="020F0502020204030204" pitchFamily="34" charset="0"/>
              </a:rPr>
              <a:t>PUF’s can be classified based on fabrication and security </a:t>
            </a:r>
            <a:r>
              <a:rPr lang="en-US" sz="1800"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pPr algn="l" rtl="0" fontAlgn="base">
              <a:lnSpc>
                <a:spcPts val="1725"/>
              </a:lnSpc>
              <a:buNone/>
            </a:pPr>
            <a:r>
              <a:rPr lang="en-IN" sz="1800" b="0" i="0" dirty="0">
                <a:solidFill>
                  <a:srgbClr val="000000"/>
                </a:solidFill>
                <a:effectLst/>
                <a:latin typeface="Calibri" panose="020F0502020204030204" pitchFamily="34" charset="0"/>
              </a:rPr>
              <a:t>​</a:t>
            </a:r>
            <a:endParaRPr lang="en-IN" b="0" i="0" dirty="0">
              <a:solidFill>
                <a:srgbClr val="000000"/>
              </a:solidFill>
              <a:effectLst/>
              <a:latin typeface="Segoe UI" panose="020B0502040204020203" pitchFamily="34" charset="0"/>
            </a:endParaRPr>
          </a:p>
          <a:p>
            <a:pPr algn="l" rtl="0" fontAlgn="base">
              <a:lnSpc>
                <a:spcPts val="1725"/>
              </a:lnSpc>
            </a:pPr>
            <a:r>
              <a:rPr lang="en-IN" sz="1800" b="0" i="0" dirty="0">
                <a:solidFill>
                  <a:srgbClr val="000000"/>
                </a:solidFill>
                <a:effectLst/>
                <a:latin typeface="Calibri" panose="020F0502020204030204" pitchFamily="34" charset="0"/>
              </a:rPr>
              <a:t>​</a:t>
            </a:r>
            <a:endParaRPr lang="en-IN" b="0" i="0" dirty="0">
              <a:solidFill>
                <a:srgbClr val="000000"/>
              </a:solidFill>
              <a:effectLst/>
              <a:latin typeface="Segoe UI" panose="020B0502040204020203" pitchFamily="34" charset="0"/>
            </a:endParaRPr>
          </a:p>
        </p:txBody>
      </p:sp>
      <p:pic>
        <p:nvPicPr>
          <p:cNvPr id="2050" name="Picture 2">
            <a:extLst>
              <a:ext uri="{FF2B5EF4-FFF2-40B4-BE49-F238E27FC236}">
                <a16:creationId xmlns:a16="http://schemas.microsoft.com/office/drawing/2014/main" id="{BB728B21-9B7C-F4E0-0E82-94E842679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932" y="689506"/>
            <a:ext cx="6536267" cy="5610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36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7F85F1-064E-5BD7-161F-0CD2BBAF5AD8}"/>
              </a:ext>
            </a:extLst>
          </p:cNvPr>
          <p:cNvSpPr txBox="1"/>
          <p:nvPr/>
        </p:nvSpPr>
        <p:spPr>
          <a:xfrm>
            <a:off x="0" y="0"/>
            <a:ext cx="12192000" cy="172354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PUF chosen by us to implement on FPGA board is a delay based PUF called Ring Oscillator PUF (RO PUF) </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Due to it’s sensitivity process variations , </a:t>
            </a:r>
            <a:r>
              <a:rPr lang="en-US" sz="1400" dirty="0">
                <a:latin typeface="Times New Roman" panose="02020603050405020304" pitchFamily="18" charset="0"/>
                <a:cs typeface="Times New Roman" panose="02020603050405020304" pitchFamily="18" charset="0"/>
              </a:rPr>
              <a:t> RO has been used widely in modeling process variations with good results</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implementing several identical ROs on FPGAs for a PUF is simplified by using the hard-macro design technique.</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2036418-F39C-A087-A5B2-1D5EB2941914}"/>
              </a:ext>
            </a:extLst>
          </p:cNvPr>
          <p:cNvPicPr>
            <a:picLocks noChangeAspect="1"/>
          </p:cNvPicPr>
          <p:nvPr/>
        </p:nvPicPr>
        <p:blipFill>
          <a:blip r:embed="rId2"/>
          <a:srcRect t="-1" b="18889"/>
          <a:stretch/>
        </p:blipFill>
        <p:spPr>
          <a:xfrm>
            <a:off x="2209800" y="2501985"/>
            <a:ext cx="7137400" cy="3119882"/>
          </a:xfrm>
          <a:prstGeom prst="rect">
            <a:avLst/>
          </a:prstGeom>
        </p:spPr>
      </p:pic>
      <p:sp>
        <p:nvSpPr>
          <p:cNvPr id="5" name="TextBox 4">
            <a:extLst>
              <a:ext uri="{FF2B5EF4-FFF2-40B4-BE49-F238E27FC236}">
                <a16:creationId xmlns:a16="http://schemas.microsoft.com/office/drawing/2014/main" id="{6E9B0B9D-59FF-86B0-3E86-310855250C0F}"/>
              </a:ext>
            </a:extLst>
          </p:cNvPr>
          <p:cNvSpPr txBox="1"/>
          <p:nvPr/>
        </p:nvSpPr>
        <p:spPr>
          <a:xfrm>
            <a:off x="2489201" y="5621867"/>
            <a:ext cx="4394200" cy="246221"/>
          </a:xfrm>
          <a:prstGeom prst="rect">
            <a:avLst/>
          </a:prstGeom>
          <a:noFill/>
        </p:spPr>
        <p:txBody>
          <a:bodyPr wrap="square" rtlCol="0">
            <a:spAutoFit/>
          </a:bodyPr>
          <a:lstStyle/>
          <a:p>
            <a:pPr algn="ctr"/>
            <a:r>
              <a:rPr lang="en-IN" sz="1000" b="1" i="1" u="sng" dirty="0">
                <a:latin typeface="Times New Roman" panose="02020603050405020304" pitchFamily="18" charset="0"/>
                <a:cs typeface="Times New Roman" panose="02020603050405020304" pitchFamily="18" charset="0"/>
              </a:rPr>
              <a:t>Ring Oscillator PUF Scheme</a:t>
            </a:r>
          </a:p>
        </p:txBody>
      </p:sp>
    </p:spTree>
    <p:extLst>
      <p:ext uri="{BB962C8B-B14F-4D97-AF65-F5344CB8AC3E}">
        <p14:creationId xmlns:p14="http://schemas.microsoft.com/office/powerpoint/2010/main" val="3013186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gilent Basys3 Xilinx Artix-7 FPGA Board : Amazon.in: Industrial &amp;  Scientific">
            <a:extLst>
              <a:ext uri="{FF2B5EF4-FFF2-40B4-BE49-F238E27FC236}">
                <a16:creationId xmlns:a16="http://schemas.microsoft.com/office/drawing/2014/main" id="{E2E6C271-BE1D-89FA-E3C1-52919706C8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67" y="1075730"/>
            <a:ext cx="2616200" cy="161681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300BE2B-2FA2-DA23-2A04-B6B94A7047A1}"/>
              </a:ext>
            </a:extLst>
          </p:cNvPr>
          <p:cNvSpPr txBox="1"/>
          <p:nvPr/>
        </p:nvSpPr>
        <p:spPr>
          <a:xfrm>
            <a:off x="262467" y="152400"/>
            <a:ext cx="10972800"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For implementation of RO PUF on FPGA board we used </a:t>
            </a:r>
            <a:r>
              <a:rPr lang="en-IN" b="0" i="1" u="sng" dirty="0">
                <a:effectLst/>
                <a:latin typeface="Times New Roman" panose="02020603050405020304" pitchFamily="18" charset="0"/>
                <a:cs typeface="Times New Roman" panose="02020603050405020304" pitchFamily="18" charset="0"/>
              </a:rPr>
              <a:t>Digilent Basys3 Xilinx Artix-7 FPGA Board</a:t>
            </a:r>
            <a:r>
              <a:rPr lang="en-IN" b="0" i="0" dirty="0">
                <a:effectLst/>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software used for  writing Verilog and synthesizing the code was </a:t>
            </a:r>
            <a:r>
              <a:rPr lang="en-IN" b="0" i="1" u="sng" dirty="0">
                <a:effectLst/>
                <a:latin typeface="Times New Roman" panose="02020603050405020304" pitchFamily="18" charset="0"/>
                <a:cs typeface="Times New Roman" panose="02020603050405020304" pitchFamily="18" charset="0"/>
              </a:rPr>
              <a:t>AMD </a:t>
            </a:r>
            <a:r>
              <a:rPr lang="en-IN" b="0" i="1" u="sng" dirty="0" err="1">
                <a:effectLst/>
                <a:latin typeface="Times New Roman" panose="02020603050405020304" pitchFamily="18" charset="0"/>
                <a:cs typeface="Times New Roman" panose="02020603050405020304" pitchFamily="18" charset="0"/>
              </a:rPr>
              <a:t>Vivado</a:t>
            </a:r>
            <a:r>
              <a:rPr lang="en-IN" b="0" i="1" u="sng" dirty="0">
                <a:effectLst/>
                <a:latin typeface="Times New Roman" panose="02020603050405020304" pitchFamily="18" charset="0"/>
                <a:cs typeface="Times New Roman" panose="02020603050405020304" pitchFamily="18" charset="0"/>
              </a:rPr>
              <a:t>™ Design Suite</a:t>
            </a:r>
            <a:r>
              <a:rPr lang="en-IN" b="0" i="0" dirty="0">
                <a:effectLst/>
                <a:latin typeface="Google Sans"/>
              </a:rPr>
              <a:t>.</a:t>
            </a:r>
            <a:endParaRPr lang="en-IN" dirty="0">
              <a:latin typeface="Times New Roman" panose="02020603050405020304" pitchFamily="18" charset="0"/>
              <a:cs typeface="Times New Roman" panose="02020603050405020304" pitchFamily="18" charset="0"/>
            </a:endParaRPr>
          </a:p>
        </p:txBody>
      </p:sp>
      <p:pic>
        <p:nvPicPr>
          <p:cNvPr id="3076" name="Picture 4" descr="EF-VIVADO-ENTER-NL AMD, Vivado ML ...">
            <a:extLst>
              <a:ext uri="{FF2B5EF4-FFF2-40B4-BE49-F238E27FC236}">
                <a16:creationId xmlns:a16="http://schemas.microsoft.com/office/drawing/2014/main" id="{05420B40-A2F7-BD6E-3646-100DFF255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00" y="1439635"/>
            <a:ext cx="2315423" cy="106649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4F14971-70D9-4DD4-6895-B2AE81BA447F}"/>
              </a:ext>
            </a:extLst>
          </p:cNvPr>
          <p:cNvSpPr/>
          <p:nvPr/>
        </p:nvSpPr>
        <p:spPr>
          <a:xfrm>
            <a:off x="1520877" y="2923342"/>
            <a:ext cx="2167467" cy="16508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Verilog code for implementation of RO PUF </a:t>
            </a:r>
          </a:p>
        </p:txBody>
      </p:sp>
      <p:cxnSp>
        <p:nvCxnSpPr>
          <p:cNvPr id="10" name="Straight Arrow Connector 9">
            <a:extLst>
              <a:ext uri="{FF2B5EF4-FFF2-40B4-BE49-F238E27FC236}">
                <a16:creationId xmlns:a16="http://schemas.microsoft.com/office/drawing/2014/main" id="{04B6B13F-4BC8-6A74-D6D0-A93DDCD12C75}"/>
              </a:ext>
            </a:extLst>
          </p:cNvPr>
          <p:cNvCxnSpPr/>
          <p:nvPr/>
        </p:nvCxnSpPr>
        <p:spPr>
          <a:xfrm>
            <a:off x="3688344" y="3822771"/>
            <a:ext cx="1794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70A7338-ECDC-B1FA-EF75-54DD5F6651C6}"/>
              </a:ext>
            </a:extLst>
          </p:cNvPr>
          <p:cNvSpPr/>
          <p:nvPr/>
        </p:nvSpPr>
        <p:spPr>
          <a:xfrm>
            <a:off x="5501320" y="2923342"/>
            <a:ext cx="2167467" cy="16508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Synthesized on FPGA board</a:t>
            </a:r>
          </a:p>
        </p:txBody>
      </p:sp>
      <p:cxnSp>
        <p:nvCxnSpPr>
          <p:cNvPr id="13" name="Straight Arrow Connector 12">
            <a:extLst>
              <a:ext uri="{FF2B5EF4-FFF2-40B4-BE49-F238E27FC236}">
                <a16:creationId xmlns:a16="http://schemas.microsoft.com/office/drawing/2014/main" id="{14D23767-0A4B-834F-FF55-469269856CBA}"/>
              </a:ext>
            </a:extLst>
          </p:cNvPr>
          <p:cNvCxnSpPr/>
          <p:nvPr/>
        </p:nvCxnSpPr>
        <p:spPr>
          <a:xfrm>
            <a:off x="7675033" y="3953933"/>
            <a:ext cx="11472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51B0B91-442B-3976-BFD4-D17E9D218D0D}"/>
              </a:ext>
            </a:extLst>
          </p:cNvPr>
          <p:cNvSpPr/>
          <p:nvPr/>
        </p:nvSpPr>
        <p:spPr>
          <a:xfrm>
            <a:off x="8860366" y="2997342"/>
            <a:ext cx="2167467" cy="16508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Ro’s synthesized have random propagation delays</a:t>
            </a:r>
          </a:p>
        </p:txBody>
      </p:sp>
      <p:cxnSp>
        <p:nvCxnSpPr>
          <p:cNvPr id="19" name="Connector: Elbow 18">
            <a:extLst>
              <a:ext uri="{FF2B5EF4-FFF2-40B4-BE49-F238E27FC236}">
                <a16:creationId xmlns:a16="http://schemas.microsoft.com/office/drawing/2014/main" id="{B0A84AFD-95C6-143E-9390-9E452B5CD449}"/>
              </a:ext>
            </a:extLst>
          </p:cNvPr>
          <p:cNvCxnSpPr/>
          <p:nvPr/>
        </p:nvCxnSpPr>
        <p:spPr>
          <a:xfrm rot="10800000" flipV="1">
            <a:off x="9193688" y="4646047"/>
            <a:ext cx="1168400" cy="10711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B7DA055-B241-1979-E94F-4B2677890F5C}"/>
              </a:ext>
            </a:extLst>
          </p:cNvPr>
          <p:cNvSpPr/>
          <p:nvPr/>
        </p:nvSpPr>
        <p:spPr>
          <a:xfrm>
            <a:off x="6680201" y="4817674"/>
            <a:ext cx="2460572" cy="14899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For a given challenge bit , response bit generated forming CRP’s </a:t>
            </a:r>
          </a:p>
          <a:p>
            <a:pPr algn="ctr"/>
            <a:r>
              <a:rPr lang="en-IN" dirty="0"/>
              <a:t>(challenge response pair)</a:t>
            </a:r>
          </a:p>
        </p:txBody>
      </p:sp>
      <p:cxnSp>
        <p:nvCxnSpPr>
          <p:cNvPr id="27" name="Straight Arrow Connector 26">
            <a:extLst>
              <a:ext uri="{FF2B5EF4-FFF2-40B4-BE49-F238E27FC236}">
                <a16:creationId xmlns:a16="http://schemas.microsoft.com/office/drawing/2014/main" id="{A3DFFABA-ED5C-05FA-93EF-BC1F44CD0823}"/>
              </a:ext>
            </a:extLst>
          </p:cNvPr>
          <p:cNvCxnSpPr>
            <a:cxnSpLocks/>
            <a:stCxn id="23" idx="1"/>
            <a:endCxn id="28" idx="3"/>
          </p:cNvCxnSpPr>
          <p:nvPr/>
        </p:nvCxnSpPr>
        <p:spPr>
          <a:xfrm flipH="1" flipV="1">
            <a:off x="5427160" y="5562668"/>
            <a:ext cx="125304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365395A-3AA5-FE44-158D-12497BB16D26}"/>
              </a:ext>
            </a:extLst>
          </p:cNvPr>
          <p:cNvSpPr/>
          <p:nvPr/>
        </p:nvSpPr>
        <p:spPr>
          <a:xfrm>
            <a:off x="2255333" y="4879002"/>
            <a:ext cx="3171827" cy="1367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To see weather numbers are truly random ; CRP’s were generated on 5 different FPGA boards</a:t>
            </a:r>
          </a:p>
          <a:p>
            <a:pPr algn="ctr"/>
            <a:endParaRPr lang="en-IN" dirty="0"/>
          </a:p>
        </p:txBody>
      </p:sp>
    </p:spTree>
    <p:extLst>
      <p:ext uri="{BB962C8B-B14F-4D97-AF65-F5344CB8AC3E}">
        <p14:creationId xmlns:p14="http://schemas.microsoft.com/office/powerpoint/2010/main" val="1917158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7F02B8-B32F-18A4-27DC-FED3767EC753}"/>
              </a:ext>
            </a:extLst>
          </p:cNvPr>
          <p:cNvSpPr txBox="1"/>
          <p:nvPr/>
        </p:nvSpPr>
        <p:spPr>
          <a:xfrm>
            <a:off x="0" y="0"/>
            <a:ext cx="12192000" cy="563231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Components Required for Implementation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 Ring Oscillator with an AND gate  and 7  inverters in cascade is used enable signal and feedback are given as inputs to the ring oscillators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Multiplexers depending on the number of ring oscillators the size of MUX is decided; we are using 8 ring oscillators ; so two 4X1 MUX are required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3)Linear Feedback Shift Register (LFSR) to automatically change challenge(4 bit input)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4) Counter</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5) Comparator </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8948EFE-D5A1-80F9-1866-97162AEAE526}"/>
              </a:ext>
            </a:extLst>
          </p:cNvPr>
          <p:cNvPicPr>
            <a:picLocks noChangeAspect="1"/>
          </p:cNvPicPr>
          <p:nvPr/>
        </p:nvPicPr>
        <p:blipFill>
          <a:blip r:embed="rId2"/>
          <a:stretch>
            <a:fillRect/>
          </a:stretch>
        </p:blipFill>
        <p:spPr>
          <a:xfrm>
            <a:off x="67733" y="1317240"/>
            <a:ext cx="4182533" cy="991084"/>
          </a:xfrm>
          <a:prstGeom prst="rect">
            <a:avLst/>
          </a:prstGeom>
        </p:spPr>
      </p:pic>
    </p:spTree>
    <p:extLst>
      <p:ext uri="{BB962C8B-B14F-4D97-AF65-F5344CB8AC3E}">
        <p14:creationId xmlns:p14="http://schemas.microsoft.com/office/powerpoint/2010/main" val="132675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near Feedback Shift Register (LFSR) | Scratch VHDL">
            <a:extLst>
              <a:ext uri="{FF2B5EF4-FFF2-40B4-BE49-F238E27FC236}">
                <a16:creationId xmlns:a16="http://schemas.microsoft.com/office/drawing/2014/main" id="{334514D0-4BCD-8E41-C1AD-4CE7FFED7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191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9449F4F-C278-F3D9-BAB8-2180DDE0A844}"/>
              </a:ext>
            </a:extLst>
          </p:cNvPr>
          <p:cNvSpPr txBox="1"/>
          <p:nvPr/>
        </p:nvSpPr>
        <p:spPr>
          <a:xfrm>
            <a:off x="304800" y="1430867"/>
            <a:ext cx="3268133" cy="246221"/>
          </a:xfrm>
          <a:prstGeom prst="rect">
            <a:avLst/>
          </a:prstGeom>
          <a:noFill/>
        </p:spPr>
        <p:txBody>
          <a:bodyPr wrap="square" rtlCol="0">
            <a:spAutoFit/>
          </a:bodyPr>
          <a:lstStyle/>
          <a:p>
            <a:pPr algn="ctr"/>
            <a:r>
              <a:rPr lang="en-IN" sz="1000" b="1" i="1" u="sng" dirty="0">
                <a:latin typeface="Times New Roman" panose="02020603050405020304" pitchFamily="18" charset="0"/>
                <a:cs typeface="Times New Roman" panose="02020603050405020304" pitchFamily="18" charset="0"/>
              </a:rPr>
              <a:t>4 Bit LFSR Circuit</a:t>
            </a:r>
          </a:p>
        </p:txBody>
      </p:sp>
      <p:pic>
        <p:nvPicPr>
          <p:cNvPr id="4" name="Picture 3">
            <a:extLst>
              <a:ext uri="{FF2B5EF4-FFF2-40B4-BE49-F238E27FC236}">
                <a16:creationId xmlns:a16="http://schemas.microsoft.com/office/drawing/2014/main" id="{008827F6-76A4-64C3-631F-1053B3088E04}"/>
              </a:ext>
            </a:extLst>
          </p:cNvPr>
          <p:cNvPicPr>
            <a:picLocks noChangeAspect="1"/>
          </p:cNvPicPr>
          <p:nvPr/>
        </p:nvPicPr>
        <p:blipFill>
          <a:blip r:embed="rId3"/>
          <a:stretch>
            <a:fillRect/>
          </a:stretch>
        </p:blipFill>
        <p:spPr>
          <a:xfrm>
            <a:off x="2829983" y="1524000"/>
            <a:ext cx="7372349" cy="4150360"/>
          </a:xfrm>
          <a:prstGeom prst="rect">
            <a:avLst/>
          </a:prstGeom>
        </p:spPr>
      </p:pic>
      <p:sp>
        <p:nvSpPr>
          <p:cNvPr id="7" name="TextBox 6">
            <a:extLst>
              <a:ext uri="{FF2B5EF4-FFF2-40B4-BE49-F238E27FC236}">
                <a16:creationId xmlns:a16="http://schemas.microsoft.com/office/drawing/2014/main" id="{0DF26B19-4ED1-E9D7-9166-C8720E78CC22}"/>
              </a:ext>
            </a:extLst>
          </p:cNvPr>
          <p:cNvSpPr txBox="1"/>
          <p:nvPr/>
        </p:nvSpPr>
        <p:spPr>
          <a:xfrm>
            <a:off x="5147732" y="608111"/>
            <a:ext cx="5147733"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Changes 4 bit challenge input automatically </a:t>
            </a:r>
          </a:p>
        </p:txBody>
      </p:sp>
      <p:cxnSp>
        <p:nvCxnSpPr>
          <p:cNvPr id="9" name="Straight Arrow Connector 8">
            <a:extLst>
              <a:ext uri="{FF2B5EF4-FFF2-40B4-BE49-F238E27FC236}">
                <a16:creationId xmlns:a16="http://schemas.microsoft.com/office/drawing/2014/main" id="{07B71B96-AF66-A810-E323-775235524AF5}"/>
              </a:ext>
            </a:extLst>
          </p:cNvPr>
          <p:cNvCxnSpPr>
            <a:endCxn id="7" idx="1"/>
          </p:cNvCxnSpPr>
          <p:nvPr/>
        </p:nvCxnSpPr>
        <p:spPr>
          <a:xfrm>
            <a:off x="4360333" y="761999"/>
            <a:ext cx="7873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AFE3252-359D-668B-54A2-EA48B3A312DC}"/>
              </a:ext>
            </a:extLst>
          </p:cNvPr>
          <p:cNvCxnSpPr/>
          <p:nvPr/>
        </p:nvCxnSpPr>
        <p:spPr>
          <a:xfrm flipH="1">
            <a:off x="6968067" y="1553977"/>
            <a:ext cx="1024466" cy="1121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1FEFAE7-A076-5732-76CE-436ED379E6E7}"/>
              </a:ext>
            </a:extLst>
          </p:cNvPr>
          <p:cNvSpPr txBox="1"/>
          <p:nvPr/>
        </p:nvSpPr>
        <p:spPr>
          <a:xfrm>
            <a:off x="7721598" y="1142326"/>
            <a:ext cx="4470402" cy="577081"/>
          </a:xfrm>
          <a:prstGeom prst="rect">
            <a:avLst/>
          </a:prstGeom>
          <a:noFill/>
        </p:spPr>
        <p:txBody>
          <a:bodyPr wrap="square" rtlCol="0">
            <a:spAutoFit/>
          </a:bodyPr>
          <a:lstStyle/>
          <a:p>
            <a:r>
              <a:rPr lang="en-IN" sz="1050" dirty="0">
                <a:latin typeface="Times New Roman" panose="02020603050405020304" pitchFamily="18" charset="0"/>
                <a:cs typeface="Times New Roman" panose="02020603050405020304" pitchFamily="18" charset="0"/>
              </a:rPr>
              <a:t>4X1 MUX with 2 out of 4 bits of challenge as selection control(other 2 bits goes to second MUX)</a:t>
            </a:r>
          </a:p>
          <a:p>
            <a:endParaRPr lang="en-IN" sz="1050" dirty="0">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DEEDE309-F9A4-0A16-D043-21BE5C657A9F}"/>
              </a:ext>
            </a:extLst>
          </p:cNvPr>
          <p:cNvCxnSpPr/>
          <p:nvPr/>
        </p:nvCxnSpPr>
        <p:spPr>
          <a:xfrm flipH="1" flipV="1">
            <a:off x="8729133" y="3818467"/>
            <a:ext cx="660400" cy="96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6DD1717-CAEA-976C-1CF2-6DC9BAC3D918}"/>
              </a:ext>
            </a:extLst>
          </p:cNvPr>
          <p:cNvSpPr txBox="1"/>
          <p:nvPr/>
        </p:nvSpPr>
        <p:spPr>
          <a:xfrm>
            <a:off x="9203267" y="4758267"/>
            <a:ext cx="2159000" cy="738664"/>
          </a:xfrm>
          <a:prstGeom prst="rect">
            <a:avLst/>
          </a:prstGeom>
          <a:noFill/>
        </p:spPr>
        <p:txBody>
          <a:bodyPr wrap="square" rtlCol="0">
            <a:spAutoFit/>
          </a:bodyPr>
          <a:lstStyle/>
          <a:p>
            <a:r>
              <a:rPr lang="en-IN" sz="1050" dirty="0">
                <a:latin typeface="Times New Roman" panose="02020603050405020304" pitchFamily="18" charset="0"/>
                <a:cs typeface="Times New Roman" panose="02020603050405020304" pitchFamily="18" charset="0"/>
              </a:rPr>
              <a:t>Comparator module ; produces a 1 if count corresponding to first MUX is more than count corresponding to second MUX</a:t>
            </a:r>
          </a:p>
        </p:txBody>
      </p:sp>
    </p:spTree>
    <p:extLst>
      <p:ext uri="{BB962C8B-B14F-4D97-AF65-F5344CB8AC3E}">
        <p14:creationId xmlns:p14="http://schemas.microsoft.com/office/powerpoint/2010/main" val="4082008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4D3AA4-DCEB-B637-17B0-609517688BC8}"/>
              </a:ext>
            </a:extLst>
          </p:cNvPr>
          <p:cNvSpPr txBox="1"/>
          <p:nvPr/>
        </p:nvSpPr>
        <p:spPr>
          <a:xfrm>
            <a:off x="0" y="1261533"/>
            <a:ext cx="12065001" cy="3139321"/>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 identically arranged delay loops—also known as ring oscillators (ROs)—two multiplexers, two counters, and an arbiter make up a standard RO PUF.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Theoretically, each RO oscillates at the same frequency, but in practice, each RO oscillates at a slightly variable frequency due to manufacturing differences and environmental factors.(</a:t>
            </a:r>
            <a:r>
              <a:rPr lang="en-US" b="1" dirty="0">
                <a:solidFill>
                  <a:srgbClr val="FF0000"/>
                </a:solidFill>
                <a:latin typeface="Times New Roman" panose="02020603050405020304" pitchFamily="18" charset="0"/>
                <a:cs typeface="Times New Roman" panose="02020603050405020304" pitchFamily="18" charset="0"/>
              </a:rPr>
              <a:t>when RO’s will be synthesized on FPGA , they will have different frequencies</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 pair of these N ROs must be chosen in order to produce a one-bit response.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input (challenge) applied to both MUX and a comparison of the frequency of the chosen RO pair serve to determine this choice.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794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299</TotalTime>
  <Words>939</Words>
  <Application>Microsoft Office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ElsevierGulliver</vt:lpstr>
      <vt:lpstr>Google Sans</vt:lpstr>
      <vt:lpstr>Segoe UI</vt:lpstr>
      <vt:lpstr>Times New Roman</vt:lpstr>
      <vt:lpstr>Retrospect</vt:lpstr>
      <vt:lpstr>Physically Unclonable Function on FPGA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Parth Dembla</dc:creator>
  <cp:lastModifiedBy>Parth Dembla</cp:lastModifiedBy>
  <cp:revision>26</cp:revision>
  <dcterms:created xsi:type="dcterms:W3CDTF">2025-04-14T21:33:48Z</dcterms:created>
  <dcterms:modified xsi:type="dcterms:W3CDTF">2025-04-19T13:46:11Z</dcterms:modified>
</cp:coreProperties>
</file>