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4" r:id="rId1"/>
  </p:sldMasterIdLst>
  <p:notesMasterIdLst>
    <p:notesMasterId r:id="rId27"/>
  </p:notesMasterIdLst>
  <p:handoutMasterIdLst>
    <p:handoutMasterId r:id="rId28"/>
  </p:handoutMasterIdLst>
  <p:sldIdLst>
    <p:sldId id="256" r:id="rId2"/>
    <p:sldId id="257" r:id="rId3"/>
    <p:sldId id="259" r:id="rId4"/>
    <p:sldId id="261" r:id="rId5"/>
    <p:sldId id="269" r:id="rId6"/>
    <p:sldId id="272" r:id="rId7"/>
    <p:sldId id="262" r:id="rId8"/>
    <p:sldId id="273" r:id="rId9"/>
    <p:sldId id="274" r:id="rId10"/>
    <p:sldId id="275" r:id="rId11"/>
    <p:sldId id="276" r:id="rId12"/>
    <p:sldId id="277" r:id="rId13"/>
    <p:sldId id="278" r:id="rId14"/>
    <p:sldId id="280" r:id="rId15"/>
    <p:sldId id="281" r:id="rId16"/>
    <p:sldId id="282" r:id="rId17"/>
    <p:sldId id="283" r:id="rId18"/>
    <p:sldId id="284" r:id="rId19"/>
    <p:sldId id="285" r:id="rId20"/>
    <p:sldId id="286" r:id="rId21"/>
    <p:sldId id="279" r:id="rId22"/>
    <p:sldId id="267" r:id="rId23"/>
    <p:sldId id="260" r:id="rId24"/>
    <p:sldId id="268" r:id="rId25"/>
    <p:sldId id="271" r:id="rId26"/>
  </p:sldIdLst>
  <p:sldSz cx="12192000" cy="6858000"/>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ユーザー" initials="Office"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85"/>
    <p:restoredTop sz="94669"/>
  </p:normalViewPr>
  <p:slideViewPr>
    <p:cSldViewPr snapToGrid="0" snapToObjects="1">
      <p:cViewPr varScale="1">
        <p:scale>
          <a:sx n="93" d="100"/>
          <a:sy n="93" d="100"/>
        </p:scale>
        <p:origin x="368" y="20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7DAC0093-0A37-C54E-AAAE-C28A93131140}" type="datetimeFigureOut">
              <a:rPr kumimoji="1" lang="ja-JP" altLang="en-US" smtClean="0"/>
              <a:t>2017/2/8</a:t>
            </a:fld>
            <a:endParaRPr kumimoji="1" lang="ja-JP" altLang="en-US"/>
          </a:p>
        </p:txBody>
      </p:sp>
      <p:sp>
        <p:nvSpPr>
          <p:cNvPr id="4" name="フッター プレースホルダー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29BE16F2-786C-6E40-8862-32ED84B5613F}" type="slidenum">
              <a:rPr kumimoji="1" lang="ja-JP" altLang="en-US" smtClean="0"/>
              <a:t>‹#›</a:t>
            </a:fld>
            <a:endParaRPr kumimoji="1" lang="ja-JP" altLang="en-US"/>
          </a:p>
        </p:txBody>
      </p:sp>
    </p:spTree>
    <p:extLst>
      <p:ext uri="{BB962C8B-B14F-4D97-AF65-F5344CB8AC3E}">
        <p14:creationId xmlns:p14="http://schemas.microsoft.com/office/powerpoint/2010/main" val="1497137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627F9A88-D288-2E4F-AE49-23DED7787EEF}" type="datetimeFigureOut">
              <a:rPr kumimoji="1" lang="ja-JP" altLang="en-US" smtClean="0"/>
              <a:t>2017/2/8</a:t>
            </a:fld>
            <a:endParaRPr kumimoji="1" lang="ja-JP" altLang="en-US"/>
          </a:p>
        </p:txBody>
      </p:sp>
      <p:sp>
        <p:nvSpPr>
          <p:cNvPr id="4" name="スライド イメージ プレースホルダー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17CA1177-63EC-374B-B163-7448E9017906}" type="slidenum">
              <a:rPr kumimoji="1" lang="ja-JP" altLang="en-US" smtClean="0"/>
              <a:t>‹#›</a:t>
            </a:fld>
            <a:endParaRPr kumimoji="1" lang="ja-JP" altLang="en-US"/>
          </a:p>
        </p:txBody>
      </p:sp>
    </p:spTree>
    <p:extLst>
      <p:ext uri="{BB962C8B-B14F-4D97-AF65-F5344CB8AC3E}">
        <p14:creationId xmlns:p14="http://schemas.microsoft.com/office/powerpoint/2010/main" val="9456470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7CA1177-63EC-374B-B163-7448E9017906}" type="slidenum">
              <a:rPr kumimoji="1" lang="ja-JP" altLang="en-US" smtClean="0"/>
              <a:t>7</a:t>
            </a:fld>
            <a:endParaRPr kumimoji="1" lang="ja-JP" altLang="en-US"/>
          </a:p>
        </p:txBody>
      </p:sp>
    </p:spTree>
    <p:extLst>
      <p:ext uri="{BB962C8B-B14F-4D97-AF65-F5344CB8AC3E}">
        <p14:creationId xmlns:p14="http://schemas.microsoft.com/office/powerpoint/2010/main" val="211131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E540DAF3-CA88-6F43-BCA6-258F77214F56}" type="datetime1">
              <a:rPr kumimoji="1" lang="ja-JP" altLang="en-US" smtClean="0"/>
              <a:t>2017/2/8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BBF8A3-602B-AD48-92DF-70CA11004CD3}" type="slidenum">
              <a:rPr kumimoji="1" lang="ja-JP" altLang="en-US" smtClean="0"/>
              <a:t>‹#›</a:t>
            </a:fld>
            <a:endParaRPr kumimoji="1" lang="ja-JP" altLang="en-US"/>
          </a:p>
        </p:txBody>
      </p:sp>
    </p:spTree>
    <p:extLst>
      <p:ext uri="{BB962C8B-B14F-4D97-AF65-F5344CB8AC3E}">
        <p14:creationId xmlns:p14="http://schemas.microsoft.com/office/powerpoint/2010/main" val="1898513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66356AA-0058-1A47-8AB9-5D9F2FBDD6CE}" type="datetime1">
              <a:rPr kumimoji="1" lang="ja-JP" altLang="en-US" smtClean="0"/>
              <a:t>2017/2/8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BBF8A3-602B-AD48-92DF-70CA11004CD3}" type="slidenum">
              <a:rPr kumimoji="1" lang="ja-JP" altLang="en-US" smtClean="0"/>
              <a:t>‹#›</a:t>
            </a:fld>
            <a:endParaRPr kumimoji="1" lang="ja-JP" altLang="en-US"/>
          </a:p>
        </p:txBody>
      </p:sp>
    </p:spTree>
    <p:extLst>
      <p:ext uri="{BB962C8B-B14F-4D97-AF65-F5344CB8AC3E}">
        <p14:creationId xmlns:p14="http://schemas.microsoft.com/office/powerpoint/2010/main" val="377569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5D3A4EC-5B9C-9545-BF85-6146E4A7E865}" type="datetime1">
              <a:rPr kumimoji="1" lang="ja-JP" altLang="en-US" smtClean="0"/>
              <a:t>2017/2/8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BBF8A3-602B-AD48-92DF-70CA11004CD3}" type="slidenum">
              <a:rPr kumimoji="1" lang="ja-JP" altLang="en-US" smtClean="0"/>
              <a:t>‹#›</a:t>
            </a:fld>
            <a:endParaRPr kumimoji="1" lang="ja-JP" altLang="en-US"/>
          </a:p>
        </p:txBody>
      </p:sp>
    </p:spTree>
    <p:extLst>
      <p:ext uri="{BB962C8B-B14F-4D97-AF65-F5344CB8AC3E}">
        <p14:creationId xmlns:p14="http://schemas.microsoft.com/office/powerpoint/2010/main" val="2137304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8235013-F7BC-BA44-A275-9B9BEFA6FAB4}" type="datetime1">
              <a:rPr kumimoji="1" lang="ja-JP" altLang="en-US" smtClean="0"/>
              <a:t>2017/2/8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BBF8A3-602B-AD48-92DF-70CA11004CD3}" type="slidenum">
              <a:rPr kumimoji="1" lang="ja-JP" altLang="en-US" smtClean="0"/>
              <a:t>‹#›</a:t>
            </a:fld>
            <a:endParaRPr kumimoji="1" lang="ja-JP" altLang="en-US"/>
          </a:p>
        </p:txBody>
      </p:sp>
    </p:spTree>
    <p:extLst>
      <p:ext uri="{BB962C8B-B14F-4D97-AF65-F5344CB8AC3E}">
        <p14:creationId xmlns:p14="http://schemas.microsoft.com/office/powerpoint/2010/main" val="1012165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115C99D-DD7B-924C-9160-9B6992BC1B60}" type="datetime1">
              <a:rPr kumimoji="1" lang="ja-JP" altLang="en-US" smtClean="0"/>
              <a:t>2017/2/8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BBF8A3-602B-AD48-92DF-70CA11004CD3}" type="slidenum">
              <a:rPr kumimoji="1" lang="ja-JP" altLang="en-US" smtClean="0"/>
              <a:t>‹#›</a:t>
            </a:fld>
            <a:endParaRPr kumimoji="1" lang="ja-JP" altLang="en-US"/>
          </a:p>
        </p:txBody>
      </p:sp>
    </p:spTree>
    <p:extLst>
      <p:ext uri="{BB962C8B-B14F-4D97-AF65-F5344CB8AC3E}">
        <p14:creationId xmlns:p14="http://schemas.microsoft.com/office/powerpoint/2010/main" val="1253002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81E7D8E-DA95-E246-86F1-FFE5728E13E2}" type="datetime1">
              <a:rPr kumimoji="1" lang="ja-JP" altLang="en-US" smtClean="0"/>
              <a:t>2017/2/8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BBF8A3-602B-AD48-92DF-70CA11004CD3}" type="slidenum">
              <a:rPr kumimoji="1" lang="ja-JP" altLang="en-US" smtClean="0"/>
              <a:t>‹#›</a:t>
            </a:fld>
            <a:endParaRPr kumimoji="1" lang="ja-JP" altLang="en-US"/>
          </a:p>
        </p:txBody>
      </p:sp>
    </p:spTree>
    <p:extLst>
      <p:ext uri="{BB962C8B-B14F-4D97-AF65-F5344CB8AC3E}">
        <p14:creationId xmlns:p14="http://schemas.microsoft.com/office/powerpoint/2010/main" val="987820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08A2238-5B4C-6C42-BB43-D89B9DDB64E0}" type="datetime1">
              <a:rPr kumimoji="1" lang="ja-JP" altLang="en-US" smtClean="0"/>
              <a:t>2017/2/8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3BBF8A3-602B-AD48-92DF-70CA11004CD3}" type="slidenum">
              <a:rPr kumimoji="1" lang="ja-JP" altLang="en-US" smtClean="0"/>
              <a:t>‹#›</a:t>
            </a:fld>
            <a:endParaRPr kumimoji="1" lang="ja-JP" altLang="en-US"/>
          </a:p>
        </p:txBody>
      </p:sp>
    </p:spTree>
    <p:extLst>
      <p:ext uri="{BB962C8B-B14F-4D97-AF65-F5344CB8AC3E}">
        <p14:creationId xmlns:p14="http://schemas.microsoft.com/office/powerpoint/2010/main" val="101169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427CBE2-C8C5-FD48-95DE-2F29A9632CA5}" type="datetime1">
              <a:rPr kumimoji="1" lang="ja-JP" altLang="en-US" smtClean="0"/>
              <a:t>2017/2/8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3BBF8A3-602B-AD48-92DF-70CA11004CD3}" type="slidenum">
              <a:rPr kumimoji="1" lang="ja-JP" altLang="en-US" smtClean="0"/>
              <a:t>‹#›</a:t>
            </a:fld>
            <a:endParaRPr kumimoji="1" lang="ja-JP" altLang="en-US"/>
          </a:p>
        </p:txBody>
      </p:sp>
    </p:spTree>
    <p:extLst>
      <p:ext uri="{BB962C8B-B14F-4D97-AF65-F5344CB8AC3E}">
        <p14:creationId xmlns:p14="http://schemas.microsoft.com/office/powerpoint/2010/main" val="1693734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7D57308-0EB2-504B-9475-E8524A32C0F2}" type="datetime1">
              <a:rPr kumimoji="1" lang="ja-JP" altLang="en-US" smtClean="0"/>
              <a:t>2017/2/8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3BBF8A3-602B-AD48-92DF-70CA11004CD3}" type="slidenum">
              <a:rPr kumimoji="1" lang="ja-JP" altLang="en-US" smtClean="0"/>
              <a:t>‹#›</a:t>
            </a:fld>
            <a:endParaRPr kumimoji="1" lang="ja-JP" altLang="en-US"/>
          </a:p>
        </p:txBody>
      </p:sp>
    </p:spTree>
    <p:extLst>
      <p:ext uri="{BB962C8B-B14F-4D97-AF65-F5344CB8AC3E}">
        <p14:creationId xmlns:p14="http://schemas.microsoft.com/office/powerpoint/2010/main" val="1696420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F4D3857-A0BA-9840-8935-65E9B9FB2A4C}" type="datetime1">
              <a:rPr kumimoji="1" lang="ja-JP" altLang="en-US" smtClean="0"/>
              <a:t>2017/2/8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BBF8A3-602B-AD48-92DF-70CA11004CD3}" type="slidenum">
              <a:rPr kumimoji="1" lang="ja-JP" altLang="en-US" smtClean="0"/>
              <a:t>‹#›</a:t>
            </a:fld>
            <a:endParaRPr kumimoji="1" lang="ja-JP" altLang="en-US"/>
          </a:p>
        </p:txBody>
      </p:sp>
    </p:spTree>
    <p:extLst>
      <p:ext uri="{BB962C8B-B14F-4D97-AF65-F5344CB8AC3E}">
        <p14:creationId xmlns:p14="http://schemas.microsoft.com/office/powerpoint/2010/main" val="1748529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8C22F82-62BC-B04A-9996-7028A957A727}" type="datetime1">
              <a:rPr kumimoji="1" lang="ja-JP" altLang="en-US" smtClean="0"/>
              <a:t>2017/2/8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BBF8A3-602B-AD48-92DF-70CA11004CD3}" type="slidenum">
              <a:rPr kumimoji="1" lang="ja-JP" altLang="en-US" smtClean="0"/>
              <a:t>‹#›</a:t>
            </a:fld>
            <a:endParaRPr kumimoji="1" lang="ja-JP" altLang="en-US"/>
          </a:p>
        </p:txBody>
      </p:sp>
    </p:spTree>
    <p:extLst>
      <p:ext uri="{BB962C8B-B14F-4D97-AF65-F5344CB8AC3E}">
        <p14:creationId xmlns:p14="http://schemas.microsoft.com/office/powerpoint/2010/main" val="13774172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290BF4-FD1D-3E41-86FC-4D7C3D5B4C27}" type="datetime1">
              <a:rPr kumimoji="1" lang="ja-JP" altLang="en-US" smtClean="0"/>
              <a:t>2017/2/8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BF8A3-602B-AD48-92DF-70CA11004CD3}" type="slidenum">
              <a:rPr kumimoji="1" lang="ja-JP" altLang="en-US" smtClean="0"/>
              <a:t>‹#›</a:t>
            </a:fld>
            <a:endParaRPr kumimoji="1" lang="ja-JP" altLang="en-US"/>
          </a:p>
        </p:txBody>
      </p:sp>
    </p:spTree>
    <p:extLst>
      <p:ext uri="{BB962C8B-B14F-4D97-AF65-F5344CB8AC3E}">
        <p14:creationId xmlns:p14="http://schemas.microsoft.com/office/powerpoint/2010/main" val="942312306"/>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emf"/><Relationship Id="rId1" Type="http://schemas.openxmlformats.org/officeDocument/2006/relationships/slideLayout" Target="../slideLayouts/slideLayout2.xml"/><Relationship Id="rId2" Type="http://schemas.openxmlformats.org/officeDocument/2006/relationships/image" Target="../media/image22.emf"/></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3.png"/><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image" Target="../media/image47.png"/><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22.xml.rels><?xml version="1.0" encoding="UTF-8" standalone="yes"?>
<Relationships xmlns="http://schemas.openxmlformats.org/package/2006/relationships"><Relationship Id="rId3" Type="http://schemas.openxmlformats.org/officeDocument/2006/relationships/image" Target="../media/image49.emf"/><Relationship Id="rId4" Type="http://schemas.openxmlformats.org/officeDocument/2006/relationships/image" Target="../media/image50.emf"/><Relationship Id="rId5" Type="http://schemas.openxmlformats.org/officeDocument/2006/relationships/image" Target="../media/image14.png"/><Relationship Id="rId6" Type="http://schemas.openxmlformats.org/officeDocument/2006/relationships/image" Target="../media/image150.png"/><Relationship Id="rId7" Type="http://schemas.openxmlformats.org/officeDocument/2006/relationships/image" Target="../media/image160.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52.emf"/><Relationship Id="rId4" Type="http://schemas.openxmlformats.org/officeDocument/2006/relationships/image" Target="../media/image190.png"/><Relationship Id="rId5" Type="http://schemas.openxmlformats.org/officeDocument/2006/relationships/image" Target="../media/image11.emf"/><Relationship Id="rId6"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51.emf"/></Relationships>
</file>

<file path=ppt/slides/_rels/slide24.xml.rels><?xml version="1.0" encoding="UTF-8" standalone="yes"?>
<Relationships xmlns="http://schemas.openxmlformats.org/package/2006/relationships"><Relationship Id="rId3" Type="http://schemas.openxmlformats.org/officeDocument/2006/relationships/image" Target="../media/image53.emf"/><Relationship Id="rId4" Type="http://schemas.openxmlformats.org/officeDocument/2006/relationships/image" Target="../media/image54.emf"/><Relationship Id="rId5" Type="http://schemas.openxmlformats.org/officeDocument/2006/relationships/image" Target="../media/image24.png"/><Relationship Id="rId6" Type="http://schemas.openxmlformats.org/officeDocument/2006/relationships/image" Target="../media/image250.png"/><Relationship Id="rId7" Type="http://schemas.openxmlformats.org/officeDocument/2006/relationships/image" Target="../media/image55.emf"/><Relationship Id="rId8" Type="http://schemas.openxmlformats.org/officeDocument/2006/relationships/image" Target="../media/image11.emf"/><Relationship Id="rId9" Type="http://schemas.openxmlformats.org/officeDocument/2006/relationships/image" Target="../media/image12.emf"/><Relationship Id="rId1" Type="http://schemas.openxmlformats.org/officeDocument/2006/relationships/slideLayout" Target="../slideLayouts/slideLayout2.xml"/><Relationship Id="rId2" Type="http://schemas.openxmlformats.org/officeDocument/2006/relationships/image" Target="../media/image210.png"/></Relationships>
</file>

<file path=ppt/slides/_rels/slide25.xml.rels><?xml version="1.0" encoding="UTF-8" standalone="yes"?>
<Relationships xmlns="http://schemas.openxmlformats.org/package/2006/relationships"><Relationship Id="rId3" Type="http://schemas.openxmlformats.org/officeDocument/2006/relationships/image" Target="../media/image57.emf"/><Relationship Id="rId4" Type="http://schemas.openxmlformats.org/officeDocument/2006/relationships/image" Target="../media/image6.emf"/><Relationship Id="rId5" Type="http://schemas.openxmlformats.org/officeDocument/2006/relationships/image" Target="../media/image350.png"/><Relationship Id="rId1" Type="http://schemas.openxmlformats.org/officeDocument/2006/relationships/slideLayout" Target="../slideLayouts/slideLayout2.xml"/><Relationship Id="rId2" Type="http://schemas.openxmlformats.org/officeDocument/2006/relationships/image" Target="../media/image5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 Id="rId3" Type="http://schemas.openxmlformats.org/officeDocument/2006/relationships/image" Target="../media/image7.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80.png"/><Relationship Id="rId4" Type="http://schemas.openxmlformats.org/officeDocument/2006/relationships/image" Target="../media/image9.emf"/><Relationship Id="rId5" Type="http://schemas.openxmlformats.org/officeDocument/2006/relationships/image" Target="../media/image10.emf"/><Relationship Id="rId6" Type="http://schemas.openxmlformats.org/officeDocument/2006/relationships/image" Target="../media/image11.emf"/><Relationship Id="rId7" Type="http://schemas.openxmlformats.org/officeDocument/2006/relationships/image" Target="../media/image12.emf"/><Relationship Id="rId8"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12.emf"/><Relationship Id="rId6" Type="http://schemas.openxmlformats.org/officeDocument/2006/relationships/image" Target="../media/image11.emf"/><Relationship Id="rId7" Type="http://schemas.openxmlformats.org/officeDocument/2006/relationships/image" Target="../media/image20.emf"/><Relationship Id="rId8"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995515" y="643806"/>
            <a:ext cx="10200969" cy="2501730"/>
          </a:xfrm>
        </p:spPr>
        <p:txBody>
          <a:bodyPr>
            <a:normAutofit fontScale="90000"/>
          </a:bodyPr>
          <a:lstStyle/>
          <a:p>
            <a:r>
              <a:rPr lang="ja-JP" altLang="en-US" dirty="0" smtClean="0"/>
              <a:t>非調和振動の効果を入れた</a:t>
            </a:r>
            <a:r>
              <a:rPr lang="en-US" altLang="ja-JP" dirty="0" smtClean="0"/>
              <a:t/>
            </a:r>
            <a:br>
              <a:rPr lang="en-US" altLang="ja-JP" dirty="0" smtClean="0"/>
            </a:br>
            <a:r>
              <a:rPr lang="ja-JP" altLang="en-US" dirty="0" smtClean="0"/>
              <a:t>有限温度の自由エネルギー計算</a:t>
            </a:r>
            <a:endParaRPr kumimoji="1" lang="ja-JP" altLang="en-US" dirty="0"/>
          </a:p>
        </p:txBody>
      </p:sp>
      <p:sp>
        <p:nvSpPr>
          <p:cNvPr id="3" name="サブタイトル 2"/>
          <p:cNvSpPr>
            <a:spLocks noGrp="1"/>
          </p:cNvSpPr>
          <p:nvPr>
            <p:ph type="subTitle" idx="1"/>
          </p:nvPr>
        </p:nvSpPr>
        <p:spPr>
          <a:xfrm>
            <a:off x="8345129" y="4227370"/>
            <a:ext cx="2851355" cy="1655762"/>
          </a:xfrm>
        </p:spPr>
        <p:txBody>
          <a:bodyPr>
            <a:normAutofit/>
          </a:bodyPr>
          <a:lstStyle/>
          <a:p>
            <a:pPr algn="l"/>
            <a:r>
              <a:rPr kumimoji="1" lang="ja-JP" altLang="en-US" sz="2800" dirty="0" smtClean="0"/>
              <a:t>西谷研究室</a:t>
            </a:r>
            <a:endParaRPr kumimoji="1" lang="en-US" altLang="ja-JP" sz="2800" dirty="0" smtClean="0"/>
          </a:p>
          <a:p>
            <a:pPr algn="l"/>
            <a:r>
              <a:rPr kumimoji="1" lang="en-US" altLang="ja-JP" sz="2800" dirty="0" smtClean="0"/>
              <a:t>5308 </a:t>
            </a:r>
            <a:r>
              <a:rPr kumimoji="1" lang="ja-JP" altLang="en-US" sz="2800" dirty="0" smtClean="0"/>
              <a:t>榊原</a:t>
            </a:r>
            <a:r>
              <a:rPr kumimoji="1" lang="en-US" altLang="ja-JP" sz="2800" dirty="0" smtClean="0"/>
              <a:t> </a:t>
            </a:r>
            <a:r>
              <a:rPr lang="ja-JP" altLang="en-US" sz="2800" dirty="0" smtClean="0"/>
              <a:t>健</a:t>
            </a:r>
            <a:endParaRPr kumimoji="1" lang="ja-JP" altLang="en-US" sz="2800" dirty="0" smtClean="0"/>
          </a:p>
        </p:txBody>
      </p:sp>
      <p:sp>
        <p:nvSpPr>
          <p:cNvPr id="4" name="スライド番号プレースホルダー 3"/>
          <p:cNvSpPr>
            <a:spLocks noGrp="1"/>
          </p:cNvSpPr>
          <p:nvPr>
            <p:ph type="sldNum" sz="quarter" idx="12"/>
          </p:nvPr>
        </p:nvSpPr>
        <p:spPr/>
        <p:txBody>
          <a:bodyPr/>
          <a:lstStyle/>
          <a:p>
            <a:fld id="{73BBF8A3-602B-AD48-92DF-70CA11004CD3}" type="slidenum">
              <a:rPr kumimoji="1" lang="ja-JP" altLang="en-US" smtClean="0"/>
              <a:t>1</a:t>
            </a:fld>
            <a:endParaRPr kumimoji="1" lang="ja-JP" altLang="en-US"/>
          </a:p>
        </p:txBody>
      </p:sp>
    </p:spTree>
    <p:extLst>
      <p:ext uri="{BB962C8B-B14F-4D97-AF65-F5344CB8AC3E}">
        <p14:creationId xmlns:p14="http://schemas.microsoft.com/office/powerpoint/2010/main" val="240428949"/>
      </p:ext>
    </p:extLst>
  </p:cSld>
  <p:clrMapOvr>
    <a:masterClrMapping/>
  </p:clrMapOvr>
  <mc:AlternateContent xmlns:mc="http://schemas.openxmlformats.org/markup-compatibility/2006" xmlns:p14="http://schemas.microsoft.com/office/powerpoint/2010/main">
    <mc:Choice Requires="p14">
      <p:transition spd="slow" p14:dur="2000" advTm="9619"/>
    </mc:Choice>
    <mc:Fallback xmlns="">
      <p:transition spd="slow" advTm="9619"/>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VASP</a:t>
            </a:r>
            <a:r>
              <a:rPr kumimoji="1" lang="ja-JP" altLang="en-US" dirty="0" smtClean="0"/>
              <a:t>の導入</a:t>
            </a:r>
            <a:endParaRPr kumimoji="1" lang="ja-JP" altLang="en-US" dirty="0"/>
          </a:p>
        </p:txBody>
      </p:sp>
      <p:sp>
        <p:nvSpPr>
          <p:cNvPr id="3" name="コンテンツ プレースホルダー 2"/>
          <p:cNvSpPr>
            <a:spLocks noGrp="1"/>
          </p:cNvSpPr>
          <p:nvPr>
            <p:ph idx="1"/>
          </p:nvPr>
        </p:nvSpPr>
        <p:spPr>
          <a:xfrm>
            <a:off x="838200" y="1825625"/>
            <a:ext cx="6258793" cy="4351338"/>
          </a:xfrm>
        </p:spPr>
        <p:txBody>
          <a:bodyPr/>
          <a:lstStyle/>
          <a:p>
            <a:r>
              <a:rPr kumimoji="1" lang="ja-JP" altLang="en-US" dirty="0" smtClean="0"/>
              <a:t>各元素のユニットセルに対して</a:t>
            </a:r>
            <a:r>
              <a:rPr kumimoji="1" lang="en-US" altLang="ja-JP" dirty="0" smtClean="0"/>
              <a:t>VASP</a:t>
            </a:r>
            <a:r>
              <a:rPr kumimoji="1" lang="ja-JP" altLang="en-US" dirty="0" smtClean="0"/>
              <a:t>の構造最適化によって得られた格子定数の</a:t>
            </a:r>
            <a:r>
              <a:rPr kumimoji="1" lang="en-US" altLang="ja-JP" dirty="0" smtClean="0"/>
              <a:t>0.95 </a:t>
            </a:r>
            <a:r>
              <a:rPr kumimoji="1" lang="ja-JP" altLang="en-US" dirty="0" smtClean="0"/>
              <a:t>倍から</a:t>
            </a:r>
            <a:r>
              <a:rPr kumimoji="1" lang="en-US" altLang="ja-JP" dirty="0" smtClean="0"/>
              <a:t>1.10</a:t>
            </a:r>
            <a:r>
              <a:rPr kumimoji="1" lang="ja-JP" altLang="en-US" dirty="0" smtClean="0"/>
              <a:t>倍まで</a:t>
            </a:r>
            <a:r>
              <a:rPr kumimoji="1" lang="en-US" altLang="ja-JP" dirty="0" smtClean="0"/>
              <a:t>0.01</a:t>
            </a:r>
            <a:r>
              <a:rPr kumimoji="1" lang="ja-JP" altLang="en-US" dirty="0" smtClean="0"/>
              <a:t>刻みで変化させ，エネルギー計算をおこなう．</a:t>
            </a:r>
            <a:endParaRPr kumimoji="1" lang="ja-JP" altLang="en-US" dirty="0"/>
          </a:p>
        </p:txBody>
      </p:sp>
      <p:sp>
        <p:nvSpPr>
          <p:cNvPr id="4" name="スライド番号プレースホルダー 3"/>
          <p:cNvSpPr>
            <a:spLocks noGrp="1"/>
          </p:cNvSpPr>
          <p:nvPr>
            <p:ph type="sldNum" sz="quarter" idx="12"/>
          </p:nvPr>
        </p:nvSpPr>
        <p:spPr/>
        <p:txBody>
          <a:bodyPr/>
          <a:lstStyle/>
          <a:p>
            <a:fld id="{73BBF8A3-602B-AD48-92DF-70CA11004CD3}" type="slidenum">
              <a:rPr kumimoji="1" lang="ja-JP" altLang="en-US" smtClean="0"/>
              <a:t>10</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6993" y="738837"/>
            <a:ext cx="4913743" cy="3284682"/>
          </a:xfrm>
          <a:prstGeom prst="rect">
            <a:avLst/>
          </a:prstGeom>
        </p:spPr>
      </p:pic>
      <mc:AlternateContent xmlns:mc="http://schemas.openxmlformats.org/markup-compatibility/2006">
        <mc:Choice xmlns:a14="http://schemas.microsoft.com/office/drawing/2010/main" Requires="a14">
          <p:sp>
            <p:nvSpPr>
              <p:cNvPr id="6" name="テキスト ボックス 5"/>
              <p:cNvSpPr txBox="1"/>
              <p:nvPr/>
            </p:nvSpPr>
            <p:spPr>
              <a:xfrm>
                <a:off x="734567" y="4361373"/>
                <a:ext cx="6362425" cy="400110"/>
              </a:xfrm>
              <a:prstGeom prst="rect">
                <a:avLst/>
              </a:prstGeom>
              <a:noFill/>
            </p:spPr>
            <p:txBody>
              <a:bodyPr wrap="square" rtlCol="0">
                <a:spAutoFit/>
              </a:bodyPr>
              <a:lstStyle/>
              <a:p>
                <a:r>
                  <a:rPr lang="ja-JP" altLang="en-US" sz="2000" dirty="0" smtClean="0"/>
                  <a:t>フィッティングに使用した関数の</a:t>
                </a:r>
                <a14:m>
                  <m:oMath xmlns:m="http://schemas.openxmlformats.org/officeDocument/2006/math">
                    <m:r>
                      <a:rPr lang="en-US" altLang="ja-JP" sz="2000" b="0" i="1" smtClean="0">
                        <a:latin typeface="Cambria Math" charset="0"/>
                      </a:rPr>
                      <m:t>𝑛</m:t>
                    </m:r>
                  </m:oMath>
                </a14:m>
                <a:r>
                  <a:rPr lang="ja-JP" altLang="en-US" sz="2000" b="0" dirty="0" smtClean="0"/>
                  <a:t>次までの基本形</a:t>
                </a:r>
                <a:endParaRPr lang="en-US" altLang="ja-JP" sz="2000" b="0" dirty="0" smtClean="0"/>
              </a:p>
            </p:txBody>
          </p:sp>
        </mc:Choice>
        <mc:Fallback>
          <p:sp>
            <p:nvSpPr>
              <p:cNvPr id="6" name="テキスト ボックス 5"/>
              <p:cNvSpPr txBox="1">
                <a:spLocks noRot="1" noChangeAspect="1" noMove="1" noResize="1" noEditPoints="1" noAdjustHandles="1" noChangeArrowheads="1" noChangeShapeType="1" noTextEdit="1"/>
              </p:cNvSpPr>
              <p:nvPr/>
            </p:nvSpPr>
            <p:spPr>
              <a:xfrm>
                <a:off x="734567" y="4361373"/>
                <a:ext cx="6362425" cy="400110"/>
              </a:xfrm>
              <a:prstGeom prst="rect">
                <a:avLst/>
              </a:prstGeom>
              <a:blipFill rotWithShape="0">
                <a:blip r:embed="rId3"/>
                <a:stretch>
                  <a:fillRect l="-958" t="-7576" b="-25758"/>
                </a:stretch>
              </a:blipFill>
            </p:spPr>
            <p:txBody>
              <a:bodyPr/>
              <a:lstStyle/>
              <a:p>
                <a:r>
                  <a:rPr lang="ja-JP" altLang="en-US">
                    <a:noFill/>
                  </a:rPr>
                  <a:t> </a:t>
                </a:r>
              </a:p>
            </p:txBody>
          </p:sp>
        </mc:Fallback>
      </mc:AlternateContent>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5900" y="5099337"/>
            <a:ext cx="8496300" cy="469900"/>
          </a:xfrm>
          <a:prstGeom prst="rect">
            <a:avLst/>
          </a:prstGeom>
        </p:spPr>
      </p:pic>
      <p:sp>
        <p:nvSpPr>
          <p:cNvPr id="8" name="テキスト ボックス 7"/>
          <p:cNvSpPr txBox="1"/>
          <p:nvPr/>
        </p:nvSpPr>
        <p:spPr>
          <a:xfrm>
            <a:off x="734567" y="5911790"/>
            <a:ext cx="9462378" cy="400110"/>
          </a:xfrm>
          <a:prstGeom prst="rect">
            <a:avLst/>
          </a:prstGeom>
          <a:noFill/>
        </p:spPr>
        <p:txBody>
          <a:bodyPr wrap="square" rtlCol="0">
            <a:spAutoFit/>
          </a:bodyPr>
          <a:lstStyle/>
          <a:p>
            <a:r>
              <a:rPr lang="ja-JP" altLang="en-US" sz="2000" dirty="0" smtClean="0"/>
              <a:t>今回は</a:t>
            </a:r>
            <a:r>
              <a:rPr lang="en-US" altLang="ja-JP" sz="2000" dirty="0" smtClean="0"/>
              <a:t>4</a:t>
            </a:r>
            <a:r>
              <a:rPr lang="ja-JP" altLang="en-US" sz="2000" dirty="0" smtClean="0"/>
              <a:t>次微分した際に</a:t>
            </a:r>
            <a:r>
              <a:rPr lang="en-US" altLang="ja-JP" sz="2000" dirty="0" smtClean="0"/>
              <a:t>3</a:t>
            </a:r>
            <a:r>
              <a:rPr lang="ja-JP" altLang="en-US" sz="2000" dirty="0" smtClean="0"/>
              <a:t>次の項まで残る</a:t>
            </a:r>
            <a:r>
              <a:rPr lang="en-US" altLang="ja-JP" sz="2000" dirty="0" smtClean="0"/>
              <a:t>7</a:t>
            </a:r>
            <a:r>
              <a:rPr lang="ja-JP" altLang="en-US" sz="2000" dirty="0" smtClean="0"/>
              <a:t>次までのフィッティング関数を用いた．</a:t>
            </a:r>
            <a:endParaRPr lang="en-US" altLang="ja-JP" sz="2000" b="0" dirty="0" smtClean="0"/>
          </a:p>
        </p:txBody>
      </p:sp>
    </p:spTree>
    <p:extLst>
      <p:ext uri="{BB962C8B-B14F-4D97-AF65-F5344CB8AC3E}">
        <p14:creationId xmlns:p14="http://schemas.microsoft.com/office/powerpoint/2010/main" val="5472774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8764" y="365126"/>
            <a:ext cx="10855036" cy="1145020"/>
          </a:xfrm>
        </p:spPr>
        <p:txBody>
          <a:bodyPr>
            <a:normAutofit/>
          </a:bodyPr>
          <a:lstStyle/>
          <a:p>
            <a:r>
              <a:rPr lang="ja-JP" altLang="en-US" sz="3200" dirty="0" smtClean="0"/>
              <a:t>フィッティングにより得られた</a:t>
            </a:r>
            <a:r>
              <a:rPr lang="en-US" altLang="ja-JP" sz="3200" dirty="0" smtClean="0"/>
              <a:t/>
            </a:r>
            <a:br>
              <a:rPr lang="en-US" altLang="ja-JP" sz="3200" dirty="0" smtClean="0"/>
            </a:br>
            <a:r>
              <a:rPr lang="ja-JP" altLang="en-US" sz="3200" dirty="0" smtClean="0"/>
              <a:t>ポテンシャルの</a:t>
            </a:r>
            <a:r>
              <a:rPr lang="en-US" altLang="ja-JP" sz="3200" dirty="0" smtClean="0"/>
              <a:t>2</a:t>
            </a:r>
            <a:r>
              <a:rPr lang="ja-JP" altLang="en-US" sz="3200" dirty="0" smtClean="0"/>
              <a:t>次微分と</a:t>
            </a:r>
            <a:r>
              <a:rPr lang="en-US" altLang="ja-JP" sz="3200" dirty="0" smtClean="0"/>
              <a:t>4</a:t>
            </a:r>
            <a:r>
              <a:rPr lang="ja-JP" altLang="en-US" sz="3200" dirty="0" smtClean="0"/>
              <a:t>次微分</a:t>
            </a:r>
            <a:endParaRPr kumimoji="1" lang="ja-JP" altLang="en-US" sz="3200" dirty="0"/>
          </a:p>
        </p:txBody>
      </p:sp>
      <p:sp>
        <p:nvSpPr>
          <p:cNvPr id="4" name="スライド番号プレースホルダー 3"/>
          <p:cNvSpPr>
            <a:spLocks noGrp="1"/>
          </p:cNvSpPr>
          <p:nvPr>
            <p:ph type="sldNum" sz="quarter" idx="12"/>
          </p:nvPr>
        </p:nvSpPr>
        <p:spPr/>
        <p:txBody>
          <a:bodyPr/>
          <a:lstStyle/>
          <a:p>
            <a:fld id="{73BBF8A3-602B-AD48-92DF-70CA11004CD3}" type="slidenum">
              <a:rPr kumimoji="1" lang="ja-JP" altLang="en-US" smtClean="0"/>
              <a:t>11</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96" y="1925346"/>
            <a:ext cx="4018254" cy="4018254"/>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550" y="1924121"/>
            <a:ext cx="4018254" cy="4018254"/>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6804" y="2499336"/>
            <a:ext cx="3702581" cy="2700410"/>
          </a:xfrm>
          <a:prstGeom prst="rect">
            <a:avLst/>
          </a:prstGeom>
        </p:spPr>
      </p:pic>
    </p:spTree>
    <p:extLst>
      <p:ext uri="{BB962C8B-B14F-4D97-AF65-F5344CB8AC3E}">
        <p14:creationId xmlns:p14="http://schemas.microsoft.com/office/powerpoint/2010/main" val="761279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VASP</a:t>
            </a:r>
            <a:r>
              <a:rPr kumimoji="1" lang="ja-JP" altLang="en-US" dirty="0" smtClean="0"/>
              <a:t>導入の問題点</a:t>
            </a:r>
            <a:endParaRPr kumimoji="1" lang="ja-JP" altLang="en-US" dirty="0"/>
          </a:p>
        </p:txBody>
      </p:sp>
      <p:sp>
        <p:nvSpPr>
          <p:cNvPr id="3" name="コンテンツ プレースホルダー 2"/>
          <p:cNvSpPr>
            <a:spLocks noGrp="1"/>
          </p:cNvSpPr>
          <p:nvPr>
            <p:ph idx="1"/>
          </p:nvPr>
        </p:nvSpPr>
        <p:spPr>
          <a:xfrm>
            <a:off x="838199" y="1825625"/>
            <a:ext cx="10771909" cy="3785466"/>
          </a:xfrm>
        </p:spPr>
        <p:txBody>
          <a:bodyPr/>
          <a:lstStyle/>
          <a:p>
            <a:r>
              <a:rPr kumimoji="1" lang="en-US" altLang="ja-JP" dirty="0" smtClean="0"/>
              <a:t>Moment</a:t>
            </a:r>
            <a:r>
              <a:rPr kumimoji="1" lang="ja-JP" altLang="en-US" dirty="0" smtClean="0"/>
              <a:t>法の熱膨張の計算は原子が一直線に並ぶ線形結合を前提としている．</a:t>
            </a:r>
            <a:endParaRPr kumimoji="1" lang="en-US" altLang="ja-JP" dirty="0" smtClean="0"/>
          </a:p>
          <a:p>
            <a:endParaRPr lang="en-US" altLang="ja-JP" dirty="0"/>
          </a:p>
          <a:p>
            <a:r>
              <a:rPr kumimoji="1" lang="en-US" altLang="ja-JP" dirty="0" smtClean="0"/>
              <a:t>VASP</a:t>
            </a:r>
            <a:r>
              <a:rPr kumimoji="1" lang="ja-JP" altLang="en-US" dirty="0" smtClean="0"/>
              <a:t>の計算結果は</a:t>
            </a:r>
            <a:r>
              <a:rPr kumimoji="1" lang="en-US" altLang="ja-JP" dirty="0" smtClean="0"/>
              <a:t>3</a:t>
            </a:r>
            <a:r>
              <a:rPr kumimoji="1" lang="ja-JP" altLang="en-US" dirty="0" smtClean="0"/>
              <a:t>次元での計算結果のため，そのまま利用しても熱膨張を再現できない．</a:t>
            </a:r>
            <a:endParaRPr kumimoji="1" lang="en-US" altLang="ja-JP" dirty="0" smtClean="0"/>
          </a:p>
          <a:p>
            <a:endParaRPr lang="en-US" altLang="ja-JP" dirty="0"/>
          </a:p>
          <a:p>
            <a:r>
              <a:rPr kumimoji="1" lang="ja-JP" altLang="en-US" dirty="0" smtClean="0"/>
              <a:t>今回は</a:t>
            </a:r>
            <a:r>
              <a:rPr kumimoji="1" lang="en-US" altLang="ja-JP" dirty="0" err="1" smtClean="0"/>
              <a:t>fcc</a:t>
            </a:r>
            <a:r>
              <a:rPr lang="ja-JP" altLang="en-US" dirty="0" smtClean="0"/>
              <a:t>構造が等方的であることから，ポテンシャル関数を</a:t>
            </a:r>
            <a:r>
              <a:rPr lang="en-US" altLang="ja-JP" dirty="0" smtClean="0"/>
              <a:t>3</a:t>
            </a:r>
            <a:r>
              <a:rPr lang="ja-JP" altLang="en-US" dirty="0" smtClean="0"/>
              <a:t>で割ることで線形結合に対応する．</a:t>
            </a:r>
            <a:endParaRPr kumimoji="1" lang="ja-JP" altLang="en-US" dirty="0"/>
          </a:p>
        </p:txBody>
      </p:sp>
      <p:sp>
        <p:nvSpPr>
          <p:cNvPr id="4" name="スライド番号プレースホルダー 3"/>
          <p:cNvSpPr>
            <a:spLocks noGrp="1"/>
          </p:cNvSpPr>
          <p:nvPr>
            <p:ph type="sldNum" sz="quarter" idx="12"/>
          </p:nvPr>
        </p:nvSpPr>
        <p:spPr/>
        <p:txBody>
          <a:bodyPr/>
          <a:lstStyle/>
          <a:p>
            <a:fld id="{73BBF8A3-602B-AD48-92DF-70CA11004CD3}" type="slidenum">
              <a:rPr kumimoji="1" lang="ja-JP" altLang="en-US" smtClean="0"/>
              <a:t>12</a:t>
            </a:fld>
            <a:endParaRPr kumimoji="1" lang="ja-JP" altLang="en-US"/>
          </a:p>
        </p:txBody>
      </p:sp>
      <mc:AlternateContent xmlns:mc="http://schemas.openxmlformats.org/markup-compatibility/2006">
        <mc:Choice xmlns:a14="http://schemas.microsoft.com/office/drawing/2010/main" Requires="a14">
          <p:sp>
            <p:nvSpPr>
              <p:cNvPr id="5" name="テキスト ボックス 4"/>
              <p:cNvSpPr txBox="1"/>
              <p:nvPr/>
            </p:nvSpPr>
            <p:spPr>
              <a:xfrm>
                <a:off x="734566" y="5911790"/>
                <a:ext cx="10619233" cy="400110"/>
              </a:xfrm>
              <a:prstGeom prst="rect">
                <a:avLst/>
              </a:prstGeom>
              <a:noFill/>
            </p:spPr>
            <p:txBody>
              <a:bodyPr wrap="square" rtlCol="0">
                <a:spAutoFit/>
              </a:bodyPr>
              <a:lstStyle/>
              <a:p>
                <a:r>
                  <a:rPr lang="ja-JP" altLang="en-US" sz="2000" dirty="0" smtClean="0"/>
                  <a:t>これにより得られたポテンシャル関数の</a:t>
                </a:r>
                <a:r>
                  <a:rPr lang="en-US" altLang="ja-JP" sz="2000" dirty="0" smtClean="0"/>
                  <a:t>2</a:t>
                </a:r>
                <a:r>
                  <a:rPr lang="ja-JP" altLang="en-US" sz="2000" dirty="0" smtClean="0"/>
                  <a:t>次微分を</a:t>
                </a:r>
                <a14:m>
                  <m:oMath xmlns:m="http://schemas.openxmlformats.org/officeDocument/2006/math">
                    <m:r>
                      <a:rPr lang="en-US" altLang="ja-JP" sz="2000" i="1" dirty="0">
                        <a:latin typeface="Cambria Math" charset="0"/>
                      </a:rPr>
                      <m:t>𝑘</m:t>
                    </m:r>
                  </m:oMath>
                </a14:m>
                <a:r>
                  <a:rPr lang="ja-JP" altLang="en-US" sz="2000" b="0" dirty="0" smtClean="0"/>
                  <a:t>，</a:t>
                </a:r>
                <a:r>
                  <a:rPr lang="en-US" altLang="ja-JP" sz="2000" b="0" dirty="0" smtClean="0"/>
                  <a:t>4</a:t>
                </a:r>
                <a:r>
                  <a:rPr lang="ja-JP" altLang="en-US" sz="2000" b="0" dirty="0" smtClean="0"/>
                  <a:t>次微分を</a:t>
                </a:r>
                <a:r>
                  <a:rPr lang="en-US" altLang="ja-JP" sz="2000" b="0" dirty="0" smtClean="0"/>
                  <a:t>6</a:t>
                </a:r>
                <a:r>
                  <a:rPr lang="ja-JP" altLang="en-US" sz="2000" b="0" dirty="0" smtClean="0"/>
                  <a:t>で割ったものを</a:t>
                </a:r>
                <a14:m>
                  <m:oMath xmlns:m="http://schemas.openxmlformats.org/officeDocument/2006/math">
                    <m:r>
                      <a:rPr lang="en-US" altLang="ja-JP" sz="2000" i="1">
                        <a:latin typeface="Cambria Math" charset="0"/>
                        <a:ea typeface="Cambria Math" charset="0"/>
                        <a:cs typeface="Cambria Math" charset="0"/>
                      </a:rPr>
                      <m:t>𝛾</m:t>
                    </m:r>
                  </m:oMath>
                </a14:m>
                <a:r>
                  <a:rPr lang="ja-JP" altLang="en-US" sz="2000" b="0" dirty="0" smtClean="0"/>
                  <a:t>とする．</a:t>
                </a:r>
                <a:endParaRPr lang="en-US" altLang="ja-JP" sz="2000" b="0" dirty="0" smtClean="0"/>
              </a:p>
            </p:txBody>
          </p:sp>
        </mc:Choice>
        <mc:Fallback>
          <p:sp>
            <p:nvSpPr>
              <p:cNvPr id="5" name="テキスト ボックス 4"/>
              <p:cNvSpPr txBox="1">
                <a:spLocks noRot="1" noChangeAspect="1" noMove="1" noResize="1" noEditPoints="1" noAdjustHandles="1" noChangeArrowheads="1" noChangeShapeType="1" noTextEdit="1"/>
              </p:cNvSpPr>
              <p:nvPr/>
            </p:nvSpPr>
            <p:spPr>
              <a:xfrm>
                <a:off x="734566" y="5911790"/>
                <a:ext cx="10619233" cy="400110"/>
              </a:xfrm>
              <a:prstGeom prst="rect">
                <a:avLst/>
              </a:prstGeom>
              <a:blipFill rotWithShape="0">
                <a:blip r:embed="rId2"/>
                <a:stretch>
                  <a:fillRect l="-574" t="-9231" r="-115" b="-2769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559875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比較対象</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MedeA</a:t>
            </a:r>
            <a:endParaRPr lang="en-US" altLang="ja-JP" dirty="0" smtClean="0"/>
          </a:p>
          <a:p>
            <a:pPr lvl="1"/>
            <a:r>
              <a:rPr lang="ja-JP" altLang="en-US" dirty="0" smtClean="0"/>
              <a:t>西谷研究室で自由エネルギー計算に使用．</a:t>
            </a:r>
            <a:endParaRPr lang="en-US" altLang="ja-JP" dirty="0"/>
          </a:p>
          <a:p>
            <a:pPr lvl="1"/>
            <a:r>
              <a:rPr kumimoji="1" lang="ja-JP" altLang="en-US" dirty="0" smtClean="0"/>
              <a:t>有償ソフトウェア．</a:t>
            </a:r>
            <a:endParaRPr kumimoji="1" lang="en-US" altLang="ja-JP" dirty="0" smtClean="0"/>
          </a:p>
          <a:p>
            <a:pPr lvl="1"/>
            <a:r>
              <a:rPr kumimoji="1" lang="en-US" altLang="ja-JP" dirty="0" smtClean="0"/>
              <a:t>GUI(Graphical User Interface)</a:t>
            </a:r>
            <a:r>
              <a:rPr lang="ja-JP" altLang="en-US" dirty="0" smtClean="0"/>
              <a:t>．</a:t>
            </a:r>
            <a:r>
              <a:rPr lang="en-US" altLang="ja-JP" dirty="0" smtClean="0"/>
              <a:t/>
            </a:r>
            <a:br>
              <a:rPr lang="en-US" altLang="ja-JP" dirty="0" smtClean="0"/>
            </a:br>
            <a:endParaRPr kumimoji="1" lang="en-US" altLang="ja-JP" dirty="0"/>
          </a:p>
          <a:p>
            <a:r>
              <a:rPr lang="en-US" altLang="ja-JP" dirty="0" err="1" smtClean="0"/>
              <a:t>Phonopy</a:t>
            </a:r>
            <a:endParaRPr lang="en-US" altLang="ja-JP" dirty="0"/>
          </a:p>
          <a:p>
            <a:pPr lvl="1"/>
            <a:r>
              <a:rPr kumimoji="1" lang="ja-JP" altLang="en-US" dirty="0" smtClean="0"/>
              <a:t>オープンソース．</a:t>
            </a:r>
            <a:endParaRPr kumimoji="1" lang="en-US" altLang="ja-JP" dirty="0" smtClean="0"/>
          </a:p>
          <a:p>
            <a:pPr lvl="1"/>
            <a:r>
              <a:rPr kumimoji="1" lang="en-US" altLang="ja-JP" dirty="0" smtClean="0"/>
              <a:t>CLI(Command Line Interface)</a:t>
            </a:r>
            <a:r>
              <a:rPr kumimoji="1" lang="ja-JP" altLang="en-US" dirty="0" smtClean="0"/>
              <a:t>．</a:t>
            </a:r>
            <a:endParaRPr lang="en-US" altLang="ja-JP" dirty="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73BBF8A3-602B-AD48-92DF-70CA11004CD3}" type="slidenum">
              <a:rPr kumimoji="1" lang="ja-JP" altLang="en-US" smtClean="0"/>
              <a:t>13</a:t>
            </a:fld>
            <a:endParaRPr kumimoji="1" lang="ja-JP" altLang="en-US"/>
          </a:p>
        </p:txBody>
      </p:sp>
      <p:sp>
        <p:nvSpPr>
          <p:cNvPr id="6" name="タイトル 1"/>
          <p:cNvSpPr txBox="1">
            <a:spLocks/>
          </p:cNvSpPr>
          <p:nvPr/>
        </p:nvSpPr>
        <p:spPr>
          <a:xfrm>
            <a:off x="1073726" y="539591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000" dirty="0" smtClean="0"/>
              <a:t>どちらも</a:t>
            </a:r>
            <a:r>
              <a:rPr lang="en-US" altLang="ja-JP" sz="4000" dirty="0" smtClean="0"/>
              <a:t>VASP</a:t>
            </a:r>
            <a:r>
              <a:rPr lang="ja-JP" altLang="en-US" sz="4000" dirty="0" smtClean="0"/>
              <a:t>を利用した</a:t>
            </a:r>
            <a:r>
              <a:rPr lang="en-US" altLang="ja-JP" sz="4000" dirty="0" smtClean="0"/>
              <a:t>Phonon-DOS</a:t>
            </a:r>
            <a:r>
              <a:rPr lang="ja-JP" altLang="en-US" sz="4000" dirty="0" smtClean="0"/>
              <a:t>法</a:t>
            </a:r>
            <a:endParaRPr lang="ja-JP" altLang="en-US" sz="4000" dirty="0"/>
          </a:p>
        </p:txBody>
      </p:sp>
    </p:spTree>
    <p:extLst>
      <p:ext uri="{BB962C8B-B14F-4D97-AF65-F5344CB8AC3E}">
        <p14:creationId xmlns:p14="http://schemas.microsoft.com/office/powerpoint/2010/main" val="1864005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結果</a:t>
            </a:r>
            <a:r>
              <a:rPr lang="ja-JP" altLang="en-US" dirty="0" smtClean="0"/>
              <a:t>ー</a:t>
            </a:r>
            <a:r>
              <a:rPr kumimoji="1" lang="ja-JP" altLang="en-US" dirty="0" smtClean="0"/>
              <a:t>熱膨張</a:t>
            </a:r>
            <a:endParaRPr kumimoji="1" lang="ja-JP" altLang="en-US" dirty="0"/>
          </a:p>
        </p:txBody>
      </p:sp>
      <p:sp>
        <p:nvSpPr>
          <p:cNvPr id="4" name="スライド番号プレースホルダー 3"/>
          <p:cNvSpPr>
            <a:spLocks noGrp="1"/>
          </p:cNvSpPr>
          <p:nvPr>
            <p:ph type="sldNum" sz="quarter" idx="12"/>
          </p:nvPr>
        </p:nvSpPr>
        <p:spPr/>
        <p:txBody>
          <a:bodyPr/>
          <a:lstStyle/>
          <a:p>
            <a:fld id="{73BBF8A3-602B-AD48-92DF-70CA11004CD3}" type="slidenum">
              <a:rPr kumimoji="1" lang="ja-JP" altLang="en-US" smtClean="0"/>
              <a:t>14</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583" y="2258725"/>
            <a:ext cx="2881312" cy="2881312"/>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6895" y="2231014"/>
            <a:ext cx="2909023" cy="2909023"/>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918" y="2258724"/>
            <a:ext cx="2881312" cy="2881312"/>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97230" y="2231014"/>
            <a:ext cx="2909022" cy="2909022"/>
          </a:xfrm>
          <a:prstGeom prst="rect">
            <a:avLst/>
          </a:prstGeom>
        </p:spPr>
      </p:pic>
      <p:sp>
        <p:nvSpPr>
          <p:cNvPr id="9" name="テキスト ボックス 8"/>
          <p:cNvSpPr txBox="1"/>
          <p:nvPr/>
        </p:nvSpPr>
        <p:spPr>
          <a:xfrm>
            <a:off x="4391380" y="1804351"/>
            <a:ext cx="540051" cy="400110"/>
          </a:xfrm>
          <a:prstGeom prst="rect">
            <a:avLst/>
          </a:prstGeom>
          <a:noFill/>
        </p:spPr>
        <p:txBody>
          <a:bodyPr wrap="square" rtlCol="0">
            <a:spAutoFit/>
          </a:bodyPr>
          <a:lstStyle/>
          <a:p>
            <a:r>
              <a:rPr lang="en-US" altLang="ja-JP" sz="2000" dirty="0" smtClean="0"/>
              <a:t>Ag</a:t>
            </a:r>
            <a:endParaRPr lang="en-US" altLang="ja-JP" sz="2000" b="0" dirty="0" smtClean="0"/>
          </a:p>
        </p:txBody>
      </p:sp>
      <p:sp>
        <p:nvSpPr>
          <p:cNvPr id="10" name="テキスト ボックス 9"/>
          <p:cNvSpPr txBox="1"/>
          <p:nvPr/>
        </p:nvSpPr>
        <p:spPr>
          <a:xfrm>
            <a:off x="1496213" y="1804351"/>
            <a:ext cx="540051" cy="400110"/>
          </a:xfrm>
          <a:prstGeom prst="rect">
            <a:avLst/>
          </a:prstGeom>
          <a:noFill/>
        </p:spPr>
        <p:txBody>
          <a:bodyPr wrap="square" rtlCol="0">
            <a:spAutoFit/>
          </a:bodyPr>
          <a:lstStyle/>
          <a:p>
            <a:r>
              <a:rPr lang="en-US" altLang="ja-JP" sz="2000" b="0" dirty="0" smtClean="0"/>
              <a:t>Cu</a:t>
            </a:r>
          </a:p>
        </p:txBody>
      </p:sp>
      <p:sp>
        <p:nvSpPr>
          <p:cNvPr id="11" name="テキスト ボックス 10"/>
          <p:cNvSpPr txBox="1"/>
          <p:nvPr/>
        </p:nvSpPr>
        <p:spPr>
          <a:xfrm>
            <a:off x="7286547" y="1804351"/>
            <a:ext cx="540051" cy="400110"/>
          </a:xfrm>
          <a:prstGeom prst="rect">
            <a:avLst/>
          </a:prstGeom>
          <a:noFill/>
        </p:spPr>
        <p:txBody>
          <a:bodyPr wrap="square" rtlCol="0">
            <a:spAutoFit/>
          </a:bodyPr>
          <a:lstStyle/>
          <a:p>
            <a:r>
              <a:rPr lang="en-US" altLang="ja-JP" sz="2000" dirty="0"/>
              <a:t>A</a:t>
            </a:r>
            <a:r>
              <a:rPr lang="en-US" altLang="ja-JP" sz="2000" b="0" dirty="0" smtClean="0"/>
              <a:t>u</a:t>
            </a:r>
          </a:p>
        </p:txBody>
      </p:sp>
      <p:sp>
        <p:nvSpPr>
          <p:cNvPr id="12" name="テキスト ボックス 11"/>
          <p:cNvSpPr txBox="1"/>
          <p:nvPr/>
        </p:nvSpPr>
        <p:spPr>
          <a:xfrm>
            <a:off x="10181714" y="1804351"/>
            <a:ext cx="540051" cy="400110"/>
          </a:xfrm>
          <a:prstGeom prst="rect">
            <a:avLst/>
          </a:prstGeom>
          <a:noFill/>
        </p:spPr>
        <p:txBody>
          <a:bodyPr wrap="square" rtlCol="0">
            <a:spAutoFit/>
          </a:bodyPr>
          <a:lstStyle/>
          <a:p>
            <a:r>
              <a:rPr lang="en-US" altLang="ja-JP" sz="2000" dirty="0" smtClean="0"/>
              <a:t>Al</a:t>
            </a:r>
            <a:endParaRPr lang="en-US" altLang="ja-JP" sz="2000" b="0" dirty="0" smtClean="0"/>
          </a:p>
        </p:txBody>
      </p:sp>
    </p:spTree>
    <p:extLst>
      <p:ext uri="{BB962C8B-B14F-4D97-AF65-F5344CB8AC3E}">
        <p14:creationId xmlns:p14="http://schemas.microsoft.com/office/powerpoint/2010/main" val="16499158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結果ー線膨張係数</a:t>
            </a:r>
            <a:endParaRPr kumimoji="1" lang="ja-JP" altLang="en-US" dirty="0"/>
          </a:p>
        </p:txBody>
      </p:sp>
      <p:sp>
        <p:nvSpPr>
          <p:cNvPr id="4" name="スライド番号プレースホルダー 3"/>
          <p:cNvSpPr>
            <a:spLocks noGrp="1"/>
          </p:cNvSpPr>
          <p:nvPr>
            <p:ph type="sldNum" sz="quarter" idx="12"/>
          </p:nvPr>
        </p:nvSpPr>
        <p:spPr/>
        <p:txBody>
          <a:bodyPr/>
          <a:lstStyle/>
          <a:p>
            <a:fld id="{73BBF8A3-602B-AD48-92DF-70CA11004CD3}" type="slidenum">
              <a:rPr kumimoji="1" lang="ja-JP" altLang="en-US" smtClean="0"/>
              <a:t>15</a:t>
            </a:fld>
            <a:endParaRPr kumimoji="1" lang="ja-JP" altLang="en-US"/>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2153" y="2263635"/>
            <a:ext cx="2880000" cy="2880000"/>
          </a:xfrm>
          <a:prstGeom prst="rect">
            <a:avLst/>
          </a:prstGeom>
        </p:spPr>
      </p:pic>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2153" y="2263635"/>
            <a:ext cx="2880000" cy="2880000"/>
          </a:xfrm>
          <a:prstGeom prst="rect">
            <a:avLst/>
          </a:prstGeom>
        </p:spPr>
      </p:pic>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2153" y="2263635"/>
            <a:ext cx="2880000" cy="2880000"/>
          </a:xfrm>
          <a:prstGeom prst="rect">
            <a:avLst/>
          </a:prstGeom>
        </p:spPr>
      </p:pic>
      <p:pic>
        <p:nvPicPr>
          <p:cNvPr id="11" name="図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2153" y="2263635"/>
            <a:ext cx="2880000" cy="2880000"/>
          </a:xfrm>
          <a:prstGeom prst="rect">
            <a:avLst/>
          </a:prstGeom>
        </p:spPr>
      </p:pic>
      <p:sp>
        <p:nvSpPr>
          <p:cNvPr id="12" name="テキスト ボックス 11"/>
          <p:cNvSpPr txBox="1"/>
          <p:nvPr/>
        </p:nvSpPr>
        <p:spPr>
          <a:xfrm>
            <a:off x="4391380" y="1804351"/>
            <a:ext cx="540051" cy="400110"/>
          </a:xfrm>
          <a:prstGeom prst="rect">
            <a:avLst/>
          </a:prstGeom>
          <a:noFill/>
        </p:spPr>
        <p:txBody>
          <a:bodyPr wrap="square" rtlCol="0">
            <a:spAutoFit/>
          </a:bodyPr>
          <a:lstStyle/>
          <a:p>
            <a:r>
              <a:rPr lang="en-US" altLang="ja-JP" sz="2000" dirty="0" smtClean="0"/>
              <a:t>Ag</a:t>
            </a:r>
            <a:endParaRPr lang="en-US" altLang="ja-JP" sz="2000" b="0" dirty="0" smtClean="0"/>
          </a:p>
        </p:txBody>
      </p:sp>
      <p:sp>
        <p:nvSpPr>
          <p:cNvPr id="13" name="テキスト ボックス 12"/>
          <p:cNvSpPr txBox="1"/>
          <p:nvPr/>
        </p:nvSpPr>
        <p:spPr>
          <a:xfrm>
            <a:off x="1496213" y="1804351"/>
            <a:ext cx="540051" cy="400110"/>
          </a:xfrm>
          <a:prstGeom prst="rect">
            <a:avLst/>
          </a:prstGeom>
          <a:noFill/>
        </p:spPr>
        <p:txBody>
          <a:bodyPr wrap="square" rtlCol="0">
            <a:spAutoFit/>
          </a:bodyPr>
          <a:lstStyle/>
          <a:p>
            <a:r>
              <a:rPr lang="en-US" altLang="ja-JP" sz="2000" b="0" dirty="0" smtClean="0"/>
              <a:t>Cu</a:t>
            </a:r>
          </a:p>
        </p:txBody>
      </p:sp>
      <p:sp>
        <p:nvSpPr>
          <p:cNvPr id="14" name="テキスト ボックス 13"/>
          <p:cNvSpPr txBox="1"/>
          <p:nvPr/>
        </p:nvSpPr>
        <p:spPr>
          <a:xfrm>
            <a:off x="7286547" y="1804351"/>
            <a:ext cx="540051" cy="400110"/>
          </a:xfrm>
          <a:prstGeom prst="rect">
            <a:avLst/>
          </a:prstGeom>
          <a:noFill/>
        </p:spPr>
        <p:txBody>
          <a:bodyPr wrap="square" rtlCol="0">
            <a:spAutoFit/>
          </a:bodyPr>
          <a:lstStyle/>
          <a:p>
            <a:r>
              <a:rPr lang="en-US" altLang="ja-JP" sz="2000" dirty="0"/>
              <a:t>A</a:t>
            </a:r>
            <a:r>
              <a:rPr lang="en-US" altLang="ja-JP" sz="2000" b="0" dirty="0" smtClean="0"/>
              <a:t>u</a:t>
            </a:r>
          </a:p>
        </p:txBody>
      </p:sp>
      <p:sp>
        <p:nvSpPr>
          <p:cNvPr id="15" name="テキスト ボックス 14"/>
          <p:cNvSpPr txBox="1"/>
          <p:nvPr/>
        </p:nvSpPr>
        <p:spPr>
          <a:xfrm>
            <a:off x="10181714" y="1804351"/>
            <a:ext cx="540051" cy="400110"/>
          </a:xfrm>
          <a:prstGeom prst="rect">
            <a:avLst/>
          </a:prstGeom>
          <a:noFill/>
        </p:spPr>
        <p:txBody>
          <a:bodyPr wrap="square" rtlCol="0">
            <a:spAutoFit/>
          </a:bodyPr>
          <a:lstStyle/>
          <a:p>
            <a:r>
              <a:rPr lang="en-US" altLang="ja-JP" sz="2000" dirty="0" smtClean="0"/>
              <a:t>Al</a:t>
            </a:r>
            <a:endParaRPr lang="en-US" altLang="ja-JP" sz="2000" b="0" dirty="0" smtClean="0"/>
          </a:p>
        </p:txBody>
      </p:sp>
    </p:spTree>
    <p:extLst>
      <p:ext uri="{BB962C8B-B14F-4D97-AF65-F5344CB8AC3E}">
        <p14:creationId xmlns:p14="http://schemas.microsoft.com/office/powerpoint/2010/main" val="20410703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946564" cy="1325563"/>
          </a:xfrm>
        </p:spPr>
        <p:txBody>
          <a:bodyPr>
            <a:normAutofit/>
          </a:bodyPr>
          <a:lstStyle/>
          <a:p>
            <a:r>
              <a:rPr lang="ja-JP" altLang="en-US" dirty="0" smtClean="0"/>
              <a:t>結果ー</a:t>
            </a:r>
            <a:endParaRPr kumimoji="1" lang="ja-JP" altLang="en-US" sz="2800" dirty="0"/>
          </a:p>
        </p:txBody>
      </p:sp>
      <p:sp>
        <p:nvSpPr>
          <p:cNvPr id="4" name="スライド番号プレースホルダー 3"/>
          <p:cNvSpPr>
            <a:spLocks noGrp="1"/>
          </p:cNvSpPr>
          <p:nvPr>
            <p:ph type="sldNum" sz="quarter" idx="12"/>
          </p:nvPr>
        </p:nvSpPr>
        <p:spPr/>
        <p:txBody>
          <a:bodyPr/>
          <a:lstStyle/>
          <a:p>
            <a:fld id="{73BBF8A3-602B-AD48-92DF-70CA11004CD3}" type="slidenum">
              <a:rPr kumimoji="1" lang="ja-JP" altLang="en-US" smtClean="0"/>
              <a:t>16</a:t>
            </a:fld>
            <a:endParaRPr kumimoji="1" lang="ja-JP" altLang="en-US"/>
          </a:p>
        </p:txBody>
      </p:sp>
      <p:sp>
        <p:nvSpPr>
          <p:cNvPr id="5" name="テキスト ボックス 4"/>
          <p:cNvSpPr txBox="1"/>
          <p:nvPr/>
        </p:nvSpPr>
        <p:spPr>
          <a:xfrm>
            <a:off x="2535382" y="752441"/>
            <a:ext cx="9520555" cy="523220"/>
          </a:xfrm>
          <a:prstGeom prst="rect">
            <a:avLst/>
          </a:prstGeom>
          <a:noFill/>
        </p:spPr>
        <p:txBody>
          <a:bodyPr wrap="none" rtlCol="0">
            <a:spAutoFit/>
          </a:bodyPr>
          <a:lstStyle/>
          <a:p>
            <a:r>
              <a:rPr lang="ja-JP" altLang="en-US" sz="2800" dirty="0"/>
              <a:t>内部</a:t>
            </a:r>
            <a:r>
              <a:rPr lang="ja-JP" altLang="en-US" sz="2800" dirty="0" smtClean="0"/>
              <a:t>エネルギーと熱膨張を考慮していない自由</a:t>
            </a:r>
            <a:r>
              <a:rPr lang="ja-JP" altLang="en-US" sz="2800" dirty="0"/>
              <a:t>エネルギー</a:t>
            </a:r>
            <a:endParaRPr kumimoji="1" lang="ja-JP" altLang="en-US" sz="2800"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507" y="2302508"/>
            <a:ext cx="2880000" cy="2880000"/>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2507" y="2302508"/>
            <a:ext cx="2880000" cy="2880000"/>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2507" y="2302508"/>
            <a:ext cx="2880000" cy="2880000"/>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72507" y="2302508"/>
            <a:ext cx="2880000" cy="2880000"/>
          </a:xfrm>
          <a:prstGeom prst="rect">
            <a:avLst/>
          </a:prstGeom>
        </p:spPr>
      </p:pic>
      <p:sp>
        <p:nvSpPr>
          <p:cNvPr id="10" name="テキスト ボックス 9"/>
          <p:cNvSpPr txBox="1"/>
          <p:nvPr/>
        </p:nvSpPr>
        <p:spPr>
          <a:xfrm>
            <a:off x="4391380" y="1804351"/>
            <a:ext cx="540051" cy="400110"/>
          </a:xfrm>
          <a:prstGeom prst="rect">
            <a:avLst/>
          </a:prstGeom>
          <a:noFill/>
        </p:spPr>
        <p:txBody>
          <a:bodyPr wrap="square" rtlCol="0">
            <a:spAutoFit/>
          </a:bodyPr>
          <a:lstStyle/>
          <a:p>
            <a:r>
              <a:rPr lang="en-US" altLang="ja-JP" sz="2000" dirty="0" smtClean="0"/>
              <a:t>Ag</a:t>
            </a:r>
            <a:endParaRPr lang="en-US" altLang="ja-JP" sz="2000" b="0" dirty="0" smtClean="0"/>
          </a:p>
        </p:txBody>
      </p:sp>
      <p:sp>
        <p:nvSpPr>
          <p:cNvPr id="11" name="テキスト ボックス 10"/>
          <p:cNvSpPr txBox="1"/>
          <p:nvPr/>
        </p:nvSpPr>
        <p:spPr>
          <a:xfrm>
            <a:off x="1496213" y="1804351"/>
            <a:ext cx="540051" cy="400110"/>
          </a:xfrm>
          <a:prstGeom prst="rect">
            <a:avLst/>
          </a:prstGeom>
          <a:noFill/>
        </p:spPr>
        <p:txBody>
          <a:bodyPr wrap="square" rtlCol="0">
            <a:spAutoFit/>
          </a:bodyPr>
          <a:lstStyle/>
          <a:p>
            <a:r>
              <a:rPr lang="en-US" altLang="ja-JP" sz="2000" b="0" dirty="0" smtClean="0"/>
              <a:t>Cu</a:t>
            </a:r>
          </a:p>
        </p:txBody>
      </p:sp>
      <p:sp>
        <p:nvSpPr>
          <p:cNvPr id="12" name="テキスト ボックス 11"/>
          <p:cNvSpPr txBox="1"/>
          <p:nvPr/>
        </p:nvSpPr>
        <p:spPr>
          <a:xfrm>
            <a:off x="7286547" y="1804351"/>
            <a:ext cx="540051" cy="400110"/>
          </a:xfrm>
          <a:prstGeom prst="rect">
            <a:avLst/>
          </a:prstGeom>
          <a:noFill/>
        </p:spPr>
        <p:txBody>
          <a:bodyPr wrap="square" rtlCol="0">
            <a:spAutoFit/>
          </a:bodyPr>
          <a:lstStyle/>
          <a:p>
            <a:r>
              <a:rPr lang="en-US" altLang="ja-JP" sz="2000" dirty="0"/>
              <a:t>A</a:t>
            </a:r>
            <a:r>
              <a:rPr lang="en-US" altLang="ja-JP" sz="2000" b="0" dirty="0" smtClean="0"/>
              <a:t>u</a:t>
            </a:r>
          </a:p>
        </p:txBody>
      </p:sp>
      <p:sp>
        <p:nvSpPr>
          <p:cNvPr id="13" name="テキスト ボックス 12"/>
          <p:cNvSpPr txBox="1"/>
          <p:nvPr/>
        </p:nvSpPr>
        <p:spPr>
          <a:xfrm>
            <a:off x="10181714" y="1804351"/>
            <a:ext cx="540051" cy="400110"/>
          </a:xfrm>
          <a:prstGeom prst="rect">
            <a:avLst/>
          </a:prstGeom>
          <a:noFill/>
        </p:spPr>
        <p:txBody>
          <a:bodyPr wrap="square" rtlCol="0">
            <a:spAutoFit/>
          </a:bodyPr>
          <a:lstStyle/>
          <a:p>
            <a:r>
              <a:rPr lang="en-US" altLang="ja-JP" sz="2000" dirty="0" smtClean="0"/>
              <a:t>Al</a:t>
            </a:r>
            <a:endParaRPr lang="en-US" altLang="ja-JP" sz="2000" b="0" dirty="0" smtClean="0"/>
          </a:p>
        </p:txBody>
      </p:sp>
      <p:sp>
        <p:nvSpPr>
          <p:cNvPr id="14" name="テキスト ボックス 13"/>
          <p:cNvSpPr txBox="1"/>
          <p:nvPr/>
        </p:nvSpPr>
        <p:spPr>
          <a:xfrm>
            <a:off x="878782" y="5758536"/>
            <a:ext cx="11107528" cy="523220"/>
          </a:xfrm>
          <a:prstGeom prst="rect">
            <a:avLst/>
          </a:prstGeom>
          <a:noFill/>
        </p:spPr>
        <p:txBody>
          <a:bodyPr wrap="none" rtlCol="0">
            <a:spAutoFit/>
          </a:bodyPr>
          <a:lstStyle/>
          <a:p>
            <a:r>
              <a:rPr kumimoji="1" lang="en-US" altLang="ja-JP" sz="2800" dirty="0" err="1" smtClean="0"/>
              <a:t>MomentVASP</a:t>
            </a:r>
            <a:r>
              <a:rPr kumimoji="1" lang="ja-JP" altLang="en-US" sz="2800" dirty="0" smtClean="0"/>
              <a:t>は</a:t>
            </a:r>
            <a:r>
              <a:rPr lang="ja-JP" altLang="en-US" sz="2800" dirty="0" smtClean="0"/>
              <a:t>傾き</a:t>
            </a:r>
            <a:r>
              <a:rPr kumimoji="1" lang="ja-JP" altLang="en-US" sz="2800" dirty="0" smtClean="0"/>
              <a:t>が負に大きい傾向があるが，これは妥当な結果</a:t>
            </a:r>
            <a:endParaRPr kumimoji="1" lang="ja-JP" altLang="en-US" sz="2800" dirty="0"/>
          </a:p>
        </p:txBody>
      </p:sp>
    </p:spTree>
    <p:extLst>
      <p:ext uri="{BB962C8B-B14F-4D97-AF65-F5344CB8AC3E}">
        <p14:creationId xmlns:p14="http://schemas.microsoft.com/office/powerpoint/2010/main" val="3139431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73BBF8A3-602B-AD48-92DF-70CA11004CD3}" type="slidenum">
              <a:rPr kumimoji="1" lang="ja-JP" altLang="en-US" smtClean="0"/>
              <a:t>17</a:t>
            </a:fld>
            <a:endParaRPr kumimoji="1" lang="ja-JP" altLang="en-US"/>
          </a:p>
        </p:txBody>
      </p:sp>
      <p:sp>
        <p:nvSpPr>
          <p:cNvPr id="5" name="タイトル 1"/>
          <p:cNvSpPr>
            <a:spLocks noGrp="1"/>
          </p:cNvSpPr>
          <p:nvPr>
            <p:ph type="title"/>
          </p:nvPr>
        </p:nvSpPr>
        <p:spPr>
          <a:xfrm>
            <a:off x="838200" y="365125"/>
            <a:ext cx="1946564" cy="1325563"/>
          </a:xfrm>
        </p:spPr>
        <p:txBody>
          <a:bodyPr>
            <a:normAutofit/>
          </a:bodyPr>
          <a:lstStyle/>
          <a:p>
            <a:r>
              <a:rPr lang="ja-JP" altLang="en-US" dirty="0" smtClean="0"/>
              <a:t>結果ー</a:t>
            </a:r>
            <a:endParaRPr kumimoji="1" lang="ja-JP" altLang="en-US" sz="2800" dirty="0"/>
          </a:p>
        </p:txBody>
      </p:sp>
      <p:sp>
        <p:nvSpPr>
          <p:cNvPr id="6" name="テキスト ボックス 5"/>
          <p:cNvSpPr txBox="1"/>
          <p:nvPr/>
        </p:nvSpPr>
        <p:spPr>
          <a:xfrm>
            <a:off x="2535382" y="752441"/>
            <a:ext cx="8443337" cy="523220"/>
          </a:xfrm>
          <a:prstGeom prst="rect">
            <a:avLst/>
          </a:prstGeom>
          <a:noFill/>
        </p:spPr>
        <p:txBody>
          <a:bodyPr wrap="none" rtlCol="0">
            <a:spAutoFit/>
          </a:bodyPr>
          <a:lstStyle/>
          <a:p>
            <a:r>
              <a:rPr lang="ja-JP" altLang="en-US" sz="2800" dirty="0"/>
              <a:t>内部</a:t>
            </a:r>
            <a:r>
              <a:rPr lang="ja-JP" altLang="en-US" sz="2800" dirty="0" smtClean="0"/>
              <a:t>エネルギーと熱膨張を考慮した自由</a:t>
            </a:r>
            <a:r>
              <a:rPr lang="ja-JP" altLang="en-US" sz="2800" dirty="0"/>
              <a:t>エネルギー</a:t>
            </a:r>
            <a:endParaRPr kumimoji="1" lang="ja-JP" altLang="en-US" sz="2800"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482" y="2376005"/>
            <a:ext cx="2880000" cy="2880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1482" y="2376005"/>
            <a:ext cx="2880000" cy="2880000"/>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1482" y="2376005"/>
            <a:ext cx="2880000" cy="288000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1482" y="2376005"/>
            <a:ext cx="2880000" cy="2880000"/>
          </a:xfrm>
          <a:prstGeom prst="rect">
            <a:avLst/>
          </a:prstGeom>
        </p:spPr>
      </p:pic>
      <p:sp>
        <p:nvSpPr>
          <p:cNvPr id="11" name="テキスト ボックス 10"/>
          <p:cNvSpPr txBox="1"/>
          <p:nvPr/>
        </p:nvSpPr>
        <p:spPr>
          <a:xfrm>
            <a:off x="4391380" y="1804351"/>
            <a:ext cx="540051" cy="400110"/>
          </a:xfrm>
          <a:prstGeom prst="rect">
            <a:avLst/>
          </a:prstGeom>
          <a:noFill/>
        </p:spPr>
        <p:txBody>
          <a:bodyPr wrap="square" rtlCol="0">
            <a:spAutoFit/>
          </a:bodyPr>
          <a:lstStyle/>
          <a:p>
            <a:r>
              <a:rPr lang="en-US" altLang="ja-JP" sz="2000" dirty="0" smtClean="0"/>
              <a:t>Ag</a:t>
            </a:r>
            <a:endParaRPr lang="en-US" altLang="ja-JP" sz="2000" b="0" dirty="0" smtClean="0"/>
          </a:p>
        </p:txBody>
      </p:sp>
      <p:sp>
        <p:nvSpPr>
          <p:cNvPr id="12" name="テキスト ボックス 11"/>
          <p:cNvSpPr txBox="1"/>
          <p:nvPr/>
        </p:nvSpPr>
        <p:spPr>
          <a:xfrm>
            <a:off x="1496213" y="1804351"/>
            <a:ext cx="540051" cy="400110"/>
          </a:xfrm>
          <a:prstGeom prst="rect">
            <a:avLst/>
          </a:prstGeom>
          <a:noFill/>
        </p:spPr>
        <p:txBody>
          <a:bodyPr wrap="square" rtlCol="0">
            <a:spAutoFit/>
          </a:bodyPr>
          <a:lstStyle/>
          <a:p>
            <a:r>
              <a:rPr lang="en-US" altLang="ja-JP" sz="2000" b="0" dirty="0" smtClean="0"/>
              <a:t>Cu</a:t>
            </a:r>
          </a:p>
        </p:txBody>
      </p:sp>
      <p:sp>
        <p:nvSpPr>
          <p:cNvPr id="13" name="テキスト ボックス 12"/>
          <p:cNvSpPr txBox="1"/>
          <p:nvPr/>
        </p:nvSpPr>
        <p:spPr>
          <a:xfrm>
            <a:off x="7286547" y="1804351"/>
            <a:ext cx="540051" cy="400110"/>
          </a:xfrm>
          <a:prstGeom prst="rect">
            <a:avLst/>
          </a:prstGeom>
          <a:noFill/>
        </p:spPr>
        <p:txBody>
          <a:bodyPr wrap="square" rtlCol="0">
            <a:spAutoFit/>
          </a:bodyPr>
          <a:lstStyle/>
          <a:p>
            <a:r>
              <a:rPr lang="en-US" altLang="ja-JP" sz="2000" dirty="0"/>
              <a:t>A</a:t>
            </a:r>
            <a:r>
              <a:rPr lang="en-US" altLang="ja-JP" sz="2000" b="0" dirty="0" smtClean="0"/>
              <a:t>u</a:t>
            </a:r>
          </a:p>
        </p:txBody>
      </p:sp>
      <p:sp>
        <p:nvSpPr>
          <p:cNvPr id="14" name="テキスト ボックス 13"/>
          <p:cNvSpPr txBox="1"/>
          <p:nvPr/>
        </p:nvSpPr>
        <p:spPr>
          <a:xfrm>
            <a:off x="10181714" y="1804351"/>
            <a:ext cx="540051" cy="400110"/>
          </a:xfrm>
          <a:prstGeom prst="rect">
            <a:avLst/>
          </a:prstGeom>
          <a:noFill/>
        </p:spPr>
        <p:txBody>
          <a:bodyPr wrap="square" rtlCol="0">
            <a:spAutoFit/>
          </a:bodyPr>
          <a:lstStyle/>
          <a:p>
            <a:r>
              <a:rPr lang="en-US" altLang="ja-JP" sz="2000" dirty="0" smtClean="0"/>
              <a:t>Al</a:t>
            </a:r>
            <a:endParaRPr lang="en-US" altLang="ja-JP" sz="2000" b="0" dirty="0" smtClean="0"/>
          </a:p>
        </p:txBody>
      </p:sp>
      <p:sp>
        <p:nvSpPr>
          <p:cNvPr id="15" name="テキスト ボックス 14"/>
          <p:cNvSpPr txBox="1"/>
          <p:nvPr/>
        </p:nvSpPr>
        <p:spPr>
          <a:xfrm>
            <a:off x="2905991" y="5833129"/>
            <a:ext cx="5929828" cy="523220"/>
          </a:xfrm>
          <a:prstGeom prst="rect">
            <a:avLst/>
          </a:prstGeom>
          <a:noFill/>
        </p:spPr>
        <p:txBody>
          <a:bodyPr wrap="none" rtlCol="0">
            <a:spAutoFit/>
          </a:bodyPr>
          <a:lstStyle/>
          <a:p>
            <a:r>
              <a:rPr kumimoji="1" lang="ja-JP" altLang="en-US" sz="2800" smtClean="0"/>
              <a:t>先ほどの結果</a:t>
            </a:r>
            <a:r>
              <a:rPr kumimoji="1" lang="ja-JP" altLang="en-US" sz="2800" dirty="0" smtClean="0"/>
              <a:t>よりも値の差が小さい</a:t>
            </a:r>
            <a:endParaRPr kumimoji="1" lang="ja-JP" altLang="en-US" sz="2800" dirty="0"/>
          </a:p>
        </p:txBody>
      </p:sp>
    </p:spTree>
    <p:extLst>
      <p:ext uri="{BB962C8B-B14F-4D97-AF65-F5344CB8AC3E}">
        <p14:creationId xmlns:p14="http://schemas.microsoft.com/office/powerpoint/2010/main" val="7401462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結果まとめ</a:t>
            </a:r>
            <a:endParaRPr kumimoji="1" lang="ja-JP" altLang="en-US" dirty="0"/>
          </a:p>
        </p:txBody>
      </p:sp>
      <p:sp>
        <p:nvSpPr>
          <p:cNvPr id="3" name="コンテンツ プレースホルダー 2"/>
          <p:cNvSpPr>
            <a:spLocks noGrp="1"/>
          </p:cNvSpPr>
          <p:nvPr>
            <p:ph idx="1"/>
          </p:nvPr>
        </p:nvSpPr>
        <p:spPr>
          <a:xfrm>
            <a:off x="838200" y="1607994"/>
            <a:ext cx="10515600" cy="5250006"/>
          </a:xfrm>
        </p:spPr>
        <p:txBody>
          <a:bodyPr>
            <a:normAutofit/>
          </a:bodyPr>
          <a:lstStyle/>
          <a:p>
            <a:r>
              <a:rPr lang="en-US" altLang="ja-JP" sz="2400" dirty="0" smtClean="0"/>
              <a:t>VASP</a:t>
            </a:r>
            <a:r>
              <a:rPr lang="ja-JP" altLang="en-US" sz="2400" dirty="0" smtClean="0"/>
              <a:t>を導入した</a:t>
            </a:r>
            <a:r>
              <a:rPr lang="en-US" altLang="ja-JP" sz="2400" dirty="0" smtClean="0"/>
              <a:t>Moment</a:t>
            </a:r>
            <a:r>
              <a:rPr lang="ja-JP" altLang="en-US" sz="2400" dirty="0" smtClean="0"/>
              <a:t>法は従来の</a:t>
            </a:r>
            <a:r>
              <a:rPr lang="en-US" altLang="ja-JP" sz="2400" dirty="0" smtClean="0"/>
              <a:t>Moment</a:t>
            </a:r>
            <a:r>
              <a:rPr lang="ja-JP" altLang="en-US" sz="2400" dirty="0" smtClean="0"/>
              <a:t>法と比べ，</a:t>
            </a:r>
            <a:r>
              <a:rPr lang="en-US" altLang="ja-JP" sz="2400" dirty="0" err="1" smtClean="0"/>
              <a:t>MedeA</a:t>
            </a:r>
            <a:r>
              <a:rPr lang="en-US" altLang="ja-JP" sz="2400" dirty="0" smtClean="0"/>
              <a:t>, </a:t>
            </a:r>
            <a:r>
              <a:rPr lang="en-US" altLang="ja-JP" sz="2400" dirty="0" err="1" smtClean="0"/>
              <a:t>Phonopy</a:t>
            </a:r>
            <a:r>
              <a:rPr lang="en-US" altLang="ja-JP" sz="2400" dirty="0" smtClean="0"/>
              <a:t>, </a:t>
            </a:r>
            <a:r>
              <a:rPr lang="ja-JP" altLang="en-US" sz="2400" dirty="0" smtClean="0"/>
              <a:t>実験値に近い結果を得られる．</a:t>
            </a:r>
            <a:endParaRPr lang="en-US" altLang="ja-JP" sz="2400" dirty="0"/>
          </a:p>
          <a:p>
            <a:endParaRPr lang="en-US" altLang="ja-JP" sz="2400" dirty="0" smtClean="0"/>
          </a:p>
          <a:p>
            <a:r>
              <a:rPr lang="en-US" altLang="ja-JP" sz="2400" dirty="0" smtClean="0"/>
              <a:t>Au</a:t>
            </a:r>
            <a:r>
              <a:rPr lang="ja-JP" altLang="en-US" sz="2400" dirty="0" smtClean="0"/>
              <a:t>の熱膨張は</a:t>
            </a:r>
            <a:r>
              <a:rPr lang="en-US" altLang="ja-JP" sz="2400" dirty="0" smtClean="0"/>
              <a:t>Phonon</a:t>
            </a:r>
            <a:r>
              <a:rPr lang="ja-JP" altLang="en-US" sz="2400" dirty="0" smtClean="0"/>
              <a:t>を上手く描けないことから</a:t>
            </a:r>
            <a:r>
              <a:rPr lang="en-US" altLang="ja-JP" sz="2400" dirty="0" err="1" smtClean="0"/>
              <a:t>MedeA</a:t>
            </a:r>
            <a:r>
              <a:rPr lang="en-US" altLang="ja-JP" sz="2400" dirty="0" smtClean="0"/>
              <a:t>, </a:t>
            </a:r>
            <a:r>
              <a:rPr lang="en-US" altLang="ja-JP" sz="2400" dirty="0" err="1" smtClean="0"/>
              <a:t>Phonopy</a:t>
            </a:r>
            <a:r>
              <a:rPr lang="ja-JP" altLang="en-US" sz="2400" dirty="0" smtClean="0"/>
              <a:t>では上手く再現できなかったが，</a:t>
            </a:r>
            <a:r>
              <a:rPr lang="en-US" altLang="ja-JP" sz="2400" dirty="0" smtClean="0"/>
              <a:t>Moment</a:t>
            </a:r>
            <a:r>
              <a:rPr lang="ja-JP" altLang="en-US" sz="2400" dirty="0" smtClean="0"/>
              <a:t>法は実験値に近い結果を得られる．</a:t>
            </a:r>
            <a:endParaRPr lang="en-US" altLang="ja-JP" sz="2400" dirty="0" smtClean="0"/>
          </a:p>
          <a:p>
            <a:endParaRPr lang="en-US" altLang="ja-JP" sz="2400" dirty="0"/>
          </a:p>
          <a:p>
            <a:r>
              <a:rPr lang="en-US" altLang="ja-JP" sz="2400" dirty="0" smtClean="0"/>
              <a:t>Al</a:t>
            </a:r>
            <a:r>
              <a:rPr lang="ja-JP" altLang="en-US" sz="2400" dirty="0" smtClean="0"/>
              <a:t>の熱膨張は</a:t>
            </a:r>
            <a:r>
              <a:rPr lang="en-US" altLang="ja-JP" sz="2400" dirty="0" err="1" smtClean="0"/>
              <a:t>MedeA</a:t>
            </a:r>
            <a:r>
              <a:rPr lang="en-US" altLang="ja-JP" sz="2400" dirty="0" smtClean="0"/>
              <a:t>, </a:t>
            </a:r>
            <a:r>
              <a:rPr lang="en-US" altLang="ja-JP" sz="2400" dirty="0" err="1" smtClean="0"/>
              <a:t>Phonopy</a:t>
            </a:r>
            <a:r>
              <a:rPr lang="ja-JP" altLang="en-US" sz="2400" dirty="0" smtClean="0"/>
              <a:t>では上手く再現できているが，</a:t>
            </a:r>
            <a:r>
              <a:rPr lang="en-US" altLang="ja-JP" sz="2400" dirty="0" smtClean="0"/>
              <a:t>Moment</a:t>
            </a:r>
            <a:r>
              <a:rPr lang="ja-JP" altLang="en-US" sz="2400" dirty="0" smtClean="0"/>
              <a:t>法では熱膨張が小さい．</a:t>
            </a:r>
            <a:endParaRPr lang="en-US" altLang="ja-JP" sz="2400" dirty="0"/>
          </a:p>
          <a:p>
            <a:endParaRPr lang="en-US" altLang="ja-JP" sz="2400" dirty="0" smtClean="0"/>
          </a:p>
          <a:p>
            <a:r>
              <a:rPr lang="ja-JP" altLang="en-US" sz="2400" dirty="0" smtClean="0"/>
              <a:t>熱膨張と内部エネルギーを考慮した自由エネルギーでは，</a:t>
            </a:r>
            <a:r>
              <a:rPr lang="en-US" altLang="ja-JP" sz="2400" dirty="0" smtClean="0"/>
              <a:t>Cu, Ag</a:t>
            </a:r>
            <a:r>
              <a:rPr lang="ja-JP" altLang="en-US" sz="2400" dirty="0" smtClean="0"/>
              <a:t>は比較的一致を見たが，</a:t>
            </a:r>
            <a:r>
              <a:rPr lang="en-US" altLang="ja-JP" sz="2400" dirty="0" smtClean="0"/>
              <a:t>Au, Al</a:t>
            </a:r>
            <a:r>
              <a:rPr lang="ja-JP" altLang="en-US" sz="2400" dirty="0" smtClean="0"/>
              <a:t>は熱膨張に差があることもあり異なるカーブを描いた．</a:t>
            </a:r>
            <a:endParaRPr lang="en-US" altLang="ja-JP" sz="2400" dirty="0" smtClean="0"/>
          </a:p>
        </p:txBody>
      </p:sp>
      <p:sp>
        <p:nvSpPr>
          <p:cNvPr id="4" name="スライド番号プレースホルダー 3"/>
          <p:cNvSpPr>
            <a:spLocks noGrp="1"/>
          </p:cNvSpPr>
          <p:nvPr>
            <p:ph type="sldNum" sz="quarter" idx="12"/>
          </p:nvPr>
        </p:nvSpPr>
        <p:spPr/>
        <p:txBody>
          <a:bodyPr/>
          <a:lstStyle/>
          <a:p>
            <a:fld id="{73BBF8A3-602B-AD48-92DF-70CA11004CD3}" type="slidenum">
              <a:rPr kumimoji="1" lang="ja-JP" altLang="en-US" smtClean="0"/>
              <a:t>18</a:t>
            </a:fld>
            <a:endParaRPr kumimoji="1" lang="ja-JP" altLang="en-US"/>
          </a:p>
        </p:txBody>
      </p:sp>
    </p:spTree>
    <p:extLst>
      <p:ext uri="{BB962C8B-B14F-4D97-AF65-F5344CB8AC3E}">
        <p14:creationId xmlns:p14="http://schemas.microsoft.com/office/powerpoint/2010/main" val="20138819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総括</a:t>
            </a:r>
            <a:endParaRPr kumimoji="1" lang="ja-JP" altLang="en-US" dirty="0"/>
          </a:p>
        </p:txBody>
      </p:sp>
      <p:sp>
        <p:nvSpPr>
          <p:cNvPr id="3" name="コンテンツ プレースホルダー 2"/>
          <p:cNvSpPr>
            <a:spLocks noGrp="1"/>
          </p:cNvSpPr>
          <p:nvPr>
            <p:ph idx="1"/>
          </p:nvPr>
        </p:nvSpPr>
        <p:spPr>
          <a:xfrm>
            <a:off x="838200" y="2844524"/>
            <a:ext cx="10515600" cy="3376167"/>
          </a:xfrm>
        </p:spPr>
        <p:txBody>
          <a:bodyPr>
            <a:normAutofit/>
          </a:bodyPr>
          <a:lstStyle/>
          <a:p>
            <a:r>
              <a:rPr kumimoji="1" lang="en-US" altLang="ja-JP" dirty="0" err="1" smtClean="0"/>
              <a:t>fcc</a:t>
            </a:r>
            <a:r>
              <a:rPr kumimoji="1" lang="ja-JP" altLang="en-US" dirty="0" smtClean="0"/>
              <a:t>構造の等方性に注目しポテンシャルを</a:t>
            </a:r>
            <a:r>
              <a:rPr kumimoji="1" lang="en-US" altLang="ja-JP" dirty="0" smtClean="0"/>
              <a:t>3</a:t>
            </a:r>
            <a:r>
              <a:rPr kumimoji="1" lang="ja-JP" altLang="en-US" dirty="0" smtClean="0"/>
              <a:t>で割ったが，他の手法がないか検討</a:t>
            </a:r>
            <a:r>
              <a:rPr lang="ja-JP" altLang="en-US" dirty="0" smtClean="0"/>
              <a:t>．</a:t>
            </a:r>
            <a:endParaRPr lang="en-US" altLang="ja-JP" dirty="0"/>
          </a:p>
          <a:p>
            <a:endParaRPr lang="en-US" altLang="ja-JP" dirty="0"/>
          </a:p>
          <a:p>
            <a:r>
              <a:rPr kumimoji="1" lang="ja-JP" altLang="en-US" dirty="0" smtClean="0"/>
              <a:t>等方的ではない</a:t>
            </a:r>
            <a:r>
              <a:rPr lang="en-US" altLang="ja-JP" dirty="0" err="1" smtClean="0"/>
              <a:t>hcp</a:t>
            </a:r>
            <a:r>
              <a:rPr lang="ja-JP" altLang="en-US" dirty="0" smtClean="0"/>
              <a:t>構造ではどのように計算するか．</a:t>
            </a:r>
            <a:endParaRPr lang="en-US" altLang="ja-JP" dirty="0"/>
          </a:p>
          <a:p>
            <a:endParaRPr kumimoji="1" lang="en-US" altLang="ja-JP" dirty="0" smtClean="0"/>
          </a:p>
          <a:p>
            <a:r>
              <a:rPr lang="en-US" altLang="ja-JP" dirty="0" smtClean="0"/>
              <a:t>VASP</a:t>
            </a:r>
            <a:r>
              <a:rPr lang="ja-JP" altLang="en-US" dirty="0" smtClean="0"/>
              <a:t>の計算精度を高めてフィッティング関数の次数を大きくすることにより結果の改善．</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73BBF8A3-602B-AD48-92DF-70CA11004CD3}" type="slidenum">
              <a:rPr kumimoji="1" lang="ja-JP" altLang="en-US" smtClean="0"/>
              <a:t>19</a:t>
            </a:fld>
            <a:endParaRPr kumimoji="1" lang="ja-JP" altLang="en-US"/>
          </a:p>
        </p:txBody>
      </p:sp>
      <p:sp>
        <p:nvSpPr>
          <p:cNvPr id="5" name="テキスト ボックス 4"/>
          <p:cNvSpPr txBox="1"/>
          <p:nvPr/>
        </p:nvSpPr>
        <p:spPr>
          <a:xfrm>
            <a:off x="596021" y="1518961"/>
            <a:ext cx="10619233" cy="1015663"/>
          </a:xfrm>
          <a:prstGeom prst="rect">
            <a:avLst/>
          </a:prstGeom>
          <a:noFill/>
        </p:spPr>
        <p:txBody>
          <a:bodyPr wrap="square" rtlCol="0">
            <a:spAutoFit/>
          </a:bodyPr>
          <a:lstStyle/>
          <a:p>
            <a:r>
              <a:rPr lang="ja-JP" altLang="en-US" sz="2000" dirty="0" smtClean="0"/>
              <a:t>結果より，</a:t>
            </a:r>
            <a:r>
              <a:rPr lang="en-US" altLang="ja-JP" sz="2000" dirty="0" smtClean="0"/>
              <a:t>VASP</a:t>
            </a:r>
            <a:r>
              <a:rPr lang="ja-JP" altLang="en-US" sz="2000" dirty="0" smtClean="0"/>
              <a:t>を導入した</a:t>
            </a:r>
            <a:r>
              <a:rPr lang="en-US" altLang="ja-JP" sz="2000" dirty="0" smtClean="0"/>
              <a:t>Moment</a:t>
            </a:r>
            <a:r>
              <a:rPr lang="ja-JP" altLang="en-US" sz="2000" dirty="0" smtClean="0"/>
              <a:t>法は比較的良い結果が得られた．</a:t>
            </a:r>
            <a:endParaRPr lang="en-US" altLang="ja-JP" sz="2000" dirty="0" smtClean="0"/>
          </a:p>
          <a:p>
            <a:r>
              <a:rPr lang="ja-JP" altLang="en-US" sz="2000" dirty="0" smtClean="0"/>
              <a:t>この手法は改善の余地があり今後の計算精度の向上が期待できる．</a:t>
            </a:r>
            <a:endParaRPr lang="en-US" altLang="ja-JP" sz="2000" dirty="0" smtClean="0"/>
          </a:p>
          <a:p>
            <a:r>
              <a:rPr lang="ja-JP" altLang="en-US" sz="2000" dirty="0" smtClean="0"/>
              <a:t>今後の課題は</a:t>
            </a:r>
            <a:endParaRPr lang="en-US" altLang="ja-JP" sz="2000" dirty="0" smtClean="0"/>
          </a:p>
        </p:txBody>
      </p:sp>
    </p:spTree>
    <p:extLst>
      <p:ext uri="{BB962C8B-B14F-4D97-AF65-F5344CB8AC3E}">
        <p14:creationId xmlns:p14="http://schemas.microsoft.com/office/powerpoint/2010/main" val="1508575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smtClean="0"/>
              <a:t>はじめに</a:t>
            </a:r>
            <a:endParaRPr kumimoji="1" lang="ja-JP" altLang="en-US" dirty="0"/>
          </a:p>
        </p:txBody>
      </p:sp>
      <p:sp>
        <p:nvSpPr>
          <p:cNvPr id="3" name="コンテンツ プレースホルダー 2"/>
          <p:cNvSpPr>
            <a:spLocks noGrp="1"/>
          </p:cNvSpPr>
          <p:nvPr>
            <p:ph idx="1"/>
          </p:nvPr>
        </p:nvSpPr>
        <p:spPr>
          <a:xfrm>
            <a:off x="838200" y="1353312"/>
            <a:ext cx="10515600" cy="5303520"/>
          </a:xfrm>
        </p:spPr>
        <p:txBody>
          <a:bodyPr>
            <a:normAutofit/>
          </a:bodyPr>
          <a:lstStyle/>
          <a:p>
            <a:r>
              <a:rPr kumimoji="1" lang="ja-JP" altLang="en-US" dirty="0" smtClean="0"/>
              <a:t>自由エネルギー</a:t>
            </a:r>
            <a:endParaRPr kumimoji="1" lang="en-US" altLang="ja-JP" dirty="0" smtClean="0"/>
          </a:p>
          <a:p>
            <a:pPr lvl="1"/>
            <a:r>
              <a:rPr kumimoji="1" lang="ja-JP" altLang="en-US" dirty="0" smtClean="0"/>
              <a:t>材料設計の基本となる物性値．</a:t>
            </a:r>
            <a:endParaRPr kumimoji="1" lang="en-US" altLang="ja-JP" dirty="0" smtClean="0"/>
          </a:p>
          <a:p>
            <a:pPr lvl="2"/>
            <a:r>
              <a:rPr kumimoji="1" lang="en-US" altLang="ja-JP" dirty="0" err="1" smtClean="0"/>
              <a:t>Ti</a:t>
            </a:r>
            <a:r>
              <a:rPr lang="ja-JP" altLang="en-US" dirty="0" smtClean="0"/>
              <a:t>結晶，</a:t>
            </a:r>
            <a:endParaRPr lang="en-US" altLang="ja-JP" dirty="0" smtClean="0"/>
          </a:p>
          <a:p>
            <a:pPr lvl="3"/>
            <a:r>
              <a:rPr lang="ja-JP" altLang="en-US" dirty="0" smtClean="0"/>
              <a:t>低温域</a:t>
            </a:r>
            <a:r>
              <a:rPr lang="en-US" altLang="ja-JP" dirty="0" err="1" smtClean="0"/>
              <a:t>hcp</a:t>
            </a:r>
            <a:r>
              <a:rPr lang="ja-JP" altLang="en-US" dirty="0" smtClean="0"/>
              <a:t>構造，高強度．</a:t>
            </a:r>
            <a:endParaRPr lang="en-US" altLang="ja-JP" dirty="0" smtClean="0"/>
          </a:p>
          <a:p>
            <a:pPr lvl="3"/>
            <a:r>
              <a:rPr lang="ja-JP" altLang="en-US" dirty="0" smtClean="0"/>
              <a:t>高温域</a:t>
            </a:r>
            <a:r>
              <a:rPr lang="en-US" altLang="ja-JP" dirty="0" smtClean="0"/>
              <a:t>bcc</a:t>
            </a:r>
            <a:r>
              <a:rPr lang="ja-JP" altLang="en-US" dirty="0" smtClean="0"/>
              <a:t>構造，加工しやすい．</a:t>
            </a:r>
            <a:r>
              <a:rPr kumimoji="1" lang="en-US" altLang="ja-JP" dirty="0" smtClean="0"/>
              <a:t/>
            </a:r>
            <a:br>
              <a:rPr kumimoji="1" lang="en-US" altLang="ja-JP" dirty="0" smtClean="0"/>
            </a:br>
            <a:endParaRPr kumimoji="1" lang="en-US" altLang="ja-JP" dirty="0" smtClean="0"/>
          </a:p>
          <a:p>
            <a:r>
              <a:rPr kumimoji="1" lang="ja-JP" altLang="en-US" dirty="0" smtClean="0"/>
              <a:t>第一原理計算</a:t>
            </a:r>
            <a:endParaRPr kumimoji="1" lang="en-US" altLang="ja-JP" dirty="0" smtClean="0"/>
          </a:p>
          <a:p>
            <a:pPr lvl="1"/>
            <a:r>
              <a:rPr kumimoji="1" lang="ja-JP" altLang="en-US" dirty="0" smtClean="0"/>
              <a:t>絶対零度での計算．</a:t>
            </a:r>
            <a:endParaRPr kumimoji="1" lang="en-US" altLang="ja-JP" dirty="0" smtClean="0"/>
          </a:p>
          <a:p>
            <a:pPr lvl="1"/>
            <a:r>
              <a:rPr lang="ja-JP" altLang="en-US" dirty="0" smtClean="0"/>
              <a:t>熱振動を考慮していない．</a:t>
            </a:r>
            <a:r>
              <a:rPr lang="en-US" altLang="ja-JP" dirty="0" smtClean="0"/>
              <a:t/>
            </a:r>
            <a:br>
              <a:rPr lang="en-US" altLang="ja-JP" dirty="0" smtClean="0"/>
            </a:br>
            <a:endParaRPr kumimoji="1" lang="en-US" altLang="ja-JP" dirty="0" smtClean="0"/>
          </a:p>
          <a:p>
            <a:r>
              <a:rPr kumimoji="1" lang="en-US" altLang="ja-JP" dirty="0" smtClean="0"/>
              <a:t>VASP(Vienna ab initio simulation package)</a:t>
            </a:r>
          </a:p>
          <a:p>
            <a:pPr lvl="1"/>
            <a:r>
              <a:rPr kumimoji="1" lang="en-US" altLang="ja-JP" dirty="0" smtClean="0"/>
              <a:t>Phonon</a:t>
            </a:r>
            <a:r>
              <a:rPr kumimoji="1" lang="ja-JP" altLang="en-US" dirty="0" smtClean="0"/>
              <a:t>を計算するパッケージがあり，</a:t>
            </a:r>
            <a:r>
              <a:rPr kumimoji="1" lang="en-US" altLang="ja-JP" dirty="0" smtClean="0"/>
              <a:t>Phonon-DOS</a:t>
            </a:r>
            <a:r>
              <a:rPr kumimoji="1" lang="ja-JP" altLang="en-US" dirty="0" smtClean="0"/>
              <a:t>法で自由エネルギーの計算が可能．</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73BBF8A3-602B-AD48-92DF-70CA11004CD3}" type="slidenum">
              <a:rPr kumimoji="1" lang="ja-JP" altLang="en-US" smtClean="0"/>
              <a:t>2</a:t>
            </a:fld>
            <a:endParaRPr kumimoji="1" lang="ja-JP" altLang="en-US"/>
          </a:p>
        </p:txBody>
      </p:sp>
    </p:spTree>
    <p:extLst>
      <p:ext uri="{BB962C8B-B14F-4D97-AF65-F5344CB8AC3E}">
        <p14:creationId xmlns:p14="http://schemas.microsoft.com/office/powerpoint/2010/main" val="1291361290"/>
      </p:ext>
    </p:extLst>
  </p:cSld>
  <p:clrMapOvr>
    <a:masterClrMapping/>
  </p:clrMapOvr>
  <mc:AlternateContent xmlns:mc="http://schemas.openxmlformats.org/markup-compatibility/2006" xmlns:p14="http://schemas.microsoft.com/office/powerpoint/2010/main">
    <mc:Choice Requires="p14">
      <p:transition spd="slow" p14:dur="2000" advTm="54777"/>
    </mc:Choice>
    <mc:Fallback xmlns="">
      <p:transition spd="slow" advTm="54777"/>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フィッティング</a:t>
            </a:r>
            <a:r>
              <a:rPr lang="en-US" altLang="ja-JP" dirty="0" smtClean="0"/>
              <a:t>-</a:t>
            </a:r>
            <a:r>
              <a:rPr lang="ja-JP" altLang="en-US" dirty="0" smtClean="0"/>
              <a:t>次数による違い</a:t>
            </a: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2957" y="2454927"/>
            <a:ext cx="3142921" cy="2520000"/>
          </a:xfrm>
        </p:spPr>
      </p:pic>
      <p:sp>
        <p:nvSpPr>
          <p:cNvPr id="4" name="スライド番号プレースホルダー 3"/>
          <p:cNvSpPr>
            <a:spLocks noGrp="1"/>
          </p:cNvSpPr>
          <p:nvPr>
            <p:ph type="sldNum" sz="quarter" idx="12"/>
          </p:nvPr>
        </p:nvSpPr>
        <p:spPr/>
        <p:txBody>
          <a:bodyPr/>
          <a:lstStyle/>
          <a:p>
            <a:fld id="{73BBF8A3-602B-AD48-92DF-70CA11004CD3}" type="slidenum">
              <a:rPr kumimoji="1" lang="ja-JP" altLang="en-US" smtClean="0"/>
              <a:t>20</a:t>
            </a:fld>
            <a:endParaRPr kumimoji="1" lang="ja-JP" altLang="en-US"/>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6549" y="2454927"/>
            <a:ext cx="3142921" cy="2520000"/>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3628" y="2454927"/>
            <a:ext cx="3142921" cy="2520000"/>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 y="2454927"/>
            <a:ext cx="3142921" cy="2520000"/>
          </a:xfrm>
          <a:prstGeom prst="rect">
            <a:avLst/>
          </a:prstGeom>
        </p:spPr>
      </p:pic>
      <p:sp>
        <p:nvSpPr>
          <p:cNvPr id="9" name="テキスト ボックス 8"/>
          <p:cNvSpPr txBox="1"/>
          <p:nvPr/>
        </p:nvSpPr>
        <p:spPr>
          <a:xfrm>
            <a:off x="4308253" y="1981289"/>
            <a:ext cx="540051" cy="400110"/>
          </a:xfrm>
          <a:prstGeom prst="rect">
            <a:avLst/>
          </a:prstGeom>
          <a:noFill/>
        </p:spPr>
        <p:txBody>
          <a:bodyPr wrap="square" rtlCol="0">
            <a:spAutoFit/>
          </a:bodyPr>
          <a:lstStyle/>
          <a:p>
            <a:r>
              <a:rPr lang="en-US" altLang="ja-JP" sz="2000" dirty="0" smtClean="0"/>
              <a:t>Ag</a:t>
            </a:r>
            <a:endParaRPr lang="en-US" altLang="ja-JP" sz="2000" b="0" dirty="0" smtClean="0"/>
          </a:p>
        </p:txBody>
      </p:sp>
      <p:sp>
        <p:nvSpPr>
          <p:cNvPr id="10" name="テキスト ボックス 9"/>
          <p:cNvSpPr txBox="1"/>
          <p:nvPr/>
        </p:nvSpPr>
        <p:spPr>
          <a:xfrm>
            <a:off x="1413086" y="1981289"/>
            <a:ext cx="540051" cy="400110"/>
          </a:xfrm>
          <a:prstGeom prst="rect">
            <a:avLst/>
          </a:prstGeom>
          <a:noFill/>
        </p:spPr>
        <p:txBody>
          <a:bodyPr wrap="square" rtlCol="0">
            <a:spAutoFit/>
          </a:bodyPr>
          <a:lstStyle/>
          <a:p>
            <a:r>
              <a:rPr lang="en-US" altLang="ja-JP" sz="2000" b="0" dirty="0" smtClean="0"/>
              <a:t>Cu</a:t>
            </a:r>
          </a:p>
        </p:txBody>
      </p:sp>
      <p:sp>
        <p:nvSpPr>
          <p:cNvPr id="11" name="テキスト ボックス 10"/>
          <p:cNvSpPr txBox="1"/>
          <p:nvPr/>
        </p:nvSpPr>
        <p:spPr>
          <a:xfrm>
            <a:off x="7203420" y="1981289"/>
            <a:ext cx="540051" cy="400110"/>
          </a:xfrm>
          <a:prstGeom prst="rect">
            <a:avLst/>
          </a:prstGeom>
          <a:noFill/>
        </p:spPr>
        <p:txBody>
          <a:bodyPr wrap="square" rtlCol="0">
            <a:spAutoFit/>
          </a:bodyPr>
          <a:lstStyle/>
          <a:p>
            <a:r>
              <a:rPr lang="en-US" altLang="ja-JP" sz="2000" dirty="0"/>
              <a:t>A</a:t>
            </a:r>
            <a:r>
              <a:rPr lang="en-US" altLang="ja-JP" sz="2000" b="0" dirty="0" smtClean="0"/>
              <a:t>u</a:t>
            </a:r>
          </a:p>
        </p:txBody>
      </p:sp>
      <p:sp>
        <p:nvSpPr>
          <p:cNvPr id="12" name="テキスト ボックス 11"/>
          <p:cNvSpPr txBox="1"/>
          <p:nvPr/>
        </p:nvSpPr>
        <p:spPr>
          <a:xfrm>
            <a:off x="10098587" y="1981289"/>
            <a:ext cx="540051" cy="400110"/>
          </a:xfrm>
          <a:prstGeom prst="rect">
            <a:avLst/>
          </a:prstGeom>
          <a:noFill/>
        </p:spPr>
        <p:txBody>
          <a:bodyPr wrap="square" rtlCol="0">
            <a:spAutoFit/>
          </a:bodyPr>
          <a:lstStyle/>
          <a:p>
            <a:r>
              <a:rPr lang="en-US" altLang="ja-JP" sz="2000" dirty="0" smtClean="0"/>
              <a:t>Al</a:t>
            </a:r>
            <a:endParaRPr lang="en-US" altLang="ja-JP" sz="2000" b="0" dirty="0" smtClean="0"/>
          </a:p>
        </p:txBody>
      </p:sp>
    </p:spTree>
    <p:extLst>
      <p:ext uri="{BB962C8B-B14F-4D97-AF65-F5344CB8AC3E}">
        <p14:creationId xmlns:p14="http://schemas.microsoft.com/office/powerpoint/2010/main" val="7519580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Phonon-DOS</a:t>
            </a:r>
            <a:r>
              <a:rPr kumimoji="1" lang="ja-JP" altLang="en-US" dirty="0" smtClean="0"/>
              <a:t>法での熱膨張の計算</a:t>
            </a:r>
            <a:endParaRPr kumimoji="1" lang="ja-JP" altLang="en-US" dirty="0"/>
          </a:p>
        </p:txBody>
      </p:sp>
      <p:sp>
        <p:nvSpPr>
          <p:cNvPr id="4" name="スライド番号プレースホルダー 3"/>
          <p:cNvSpPr>
            <a:spLocks noGrp="1"/>
          </p:cNvSpPr>
          <p:nvPr>
            <p:ph type="sldNum" sz="quarter" idx="12"/>
          </p:nvPr>
        </p:nvSpPr>
        <p:spPr/>
        <p:txBody>
          <a:bodyPr/>
          <a:lstStyle/>
          <a:p>
            <a:fld id="{73BBF8A3-602B-AD48-92DF-70CA11004CD3}" type="slidenum">
              <a:rPr kumimoji="1" lang="ja-JP" altLang="en-US" smtClean="0"/>
              <a:t>21</a:t>
            </a:fld>
            <a:endParaRPr kumimoji="1" lang="ja-JP" altLang="en-US"/>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3328" y="1385454"/>
            <a:ext cx="3549617" cy="4970895"/>
          </a:xfrm>
          <a:prstGeom prst="rect">
            <a:avLst/>
          </a:prstGeom>
        </p:spPr>
      </p:pic>
      <p:sp>
        <p:nvSpPr>
          <p:cNvPr id="8" name="コンテンツ プレースホルダー 2"/>
          <p:cNvSpPr>
            <a:spLocks noGrp="1"/>
          </p:cNvSpPr>
          <p:nvPr>
            <p:ph idx="1"/>
          </p:nvPr>
        </p:nvSpPr>
        <p:spPr>
          <a:xfrm>
            <a:off x="838200" y="2506662"/>
            <a:ext cx="6471837" cy="4351338"/>
          </a:xfrm>
        </p:spPr>
        <p:txBody>
          <a:bodyPr/>
          <a:lstStyle/>
          <a:p>
            <a:r>
              <a:rPr lang="ja-JP" altLang="en-US" dirty="0" smtClean="0"/>
              <a:t>格子の長さを変化させ自由エネルギーを計算．</a:t>
            </a:r>
            <a:endParaRPr lang="en-US" altLang="ja-JP" dirty="0"/>
          </a:p>
          <a:p>
            <a:endParaRPr lang="en-US" altLang="ja-JP" dirty="0"/>
          </a:p>
          <a:p>
            <a:r>
              <a:rPr lang="ja-JP" altLang="en-US" dirty="0" smtClean="0"/>
              <a:t>各温度での最安定点をその温度の格子の長さとする．</a:t>
            </a:r>
            <a:endParaRPr lang="en-US" altLang="ja-JP" dirty="0"/>
          </a:p>
        </p:txBody>
      </p:sp>
    </p:spTree>
    <p:extLst>
      <p:ext uri="{BB962C8B-B14F-4D97-AF65-F5344CB8AC3E}">
        <p14:creationId xmlns:p14="http://schemas.microsoft.com/office/powerpoint/2010/main" val="9705175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pPr algn="ctr"/>
                <a14:m>
                  <m:oMath xmlns:m="http://schemas.openxmlformats.org/officeDocument/2006/math">
                    <m:sSub>
                      <m:sSubPr>
                        <m:ctrlPr>
                          <a:rPr lang="en-US" altLang="ja-JP" i="1">
                            <a:latin typeface="Cambria Math" charset="0"/>
                          </a:rPr>
                        </m:ctrlPr>
                      </m:sSubPr>
                      <m:e>
                        <m:d>
                          <m:dPr>
                            <m:begChr m:val="⟨"/>
                            <m:endChr m:val="⟩"/>
                            <m:ctrlPr>
                              <a:rPr lang="ja-JP" altLang="en-US" i="1">
                                <a:latin typeface="Cambria Math" charset="0"/>
                              </a:rPr>
                            </m:ctrlPr>
                          </m:dPr>
                          <m:e>
                            <m:sSub>
                              <m:sSubPr>
                                <m:ctrlPr>
                                  <a:rPr lang="en-US" altLang="ja-JP" i="1">
                                    <a:latin typeface="Cambria Math" charset="0"/>
                                  </a:rPr>
                                </m:ctrlPr>
                              </m:sSubPr>
                              <m:e>
                                <m:r>
                                  <a:rPr lang="en-US" altLang="ja-JP" i="1">
                                    <a:latin typeface="Cambria Math" charset="0"/>
                                  </a:rPr>
                                  <m:t>𝑢</m:t>
                                </m:r>
                              </m:e>
                              <m:sub>
                                <m:r>
                                  <a:rPr lang="en-US" altLang="ja-JP" i="1">
                                    <a:latin typeface="Cambria Math" charset="0"/>
                                  </a:rPr>
                                  <m:t>𝑖</m:t>
                                </m:r>
                              </m:sub>
                            </m:sSub>
                          </m:e>
                        </m:d>
                      </m:e>
                      <m:sub>
                        <m:r>
                          <a:rPr lang="en-US" altLang="ja-JP" i="1">
                            <a:latin typeface="Cambria Math" charset="0"/>
                          </a:rPr>
                          <m:t>𝑎</m:t>
                        </m:r>
                      </m:sub>
                    </m:sSub>
                  </m:oMath>
                </a14:m>
                <a:r>
                  <a:rPr lang="ja-JP" altLang="en-US" dirty="0"/>
                  <a:t>を利用</a:t>
                </a:r>
                <a:r>
                  <a:rPr lang="ja-JP" altLang="en-US" dirty="0" smtClean="0"/>
                  <a:t>するためにテイラー展開</a:t>
                </a:r>
                <a:endParaRPr kumimoji="1" lang="ja-JP" altLang="en-US"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rotWithShape="0">
                <a:blip r:embed="rId2"/>
                <a:stretch>
                  <a:fillRect/>
                </a:stretch>
              </a:blipFill>
            </p:spPr>
            <p:txBody>
              <a:bodyPr/>
              <a:lstStyle/>
              <a:p>
                <a:r>
                  <a:rPr lang="ja-JP" altLang="en-US">
                    <a:noFill/>
                  </a:rPr>
                  <a:t> </a:t>
                </a:r>
              </a:p>
            </p:txBody>
          </p:sp>
        </mc:Fallback>
      </mc:AlternateContent>
      <p:pic>
        <p:nvPicPr>
          <p:cNvPr id="4" name="コンテンツ プレースホルダー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3499" y="3069299"/>
            <a:ext cx="8818418" cy="669753"/>
          </a:xfrm>
          <a:prstGeom prst="rect">
            <a:avLst/>
          </a:prstGeom>
        </p:spPr>
      </p:pic>
      <p:pic>
        <p:nvPicPr>
          <p:cNvPr id="7" name="コンテンツ プレースホルダー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22199" y="4203345"/>
            <a:ext cx="7013864" cy="645447"/>
          </a:xfrm>
        </p:spPr>
      </p:pic>
      <mc:AlternateContent xmlns:mc="http://schemas.openxmlformats.org/markup-compatibility/2006" xmlns:a14="http://schemas.microsoft.com/office/drawing/2010/main">
        <mc:Choice Requires="a14">
          <p:sp>
            <p:nvSpPr>
              <p:cNvPr id="6" name="テキスト ボックス 5"/>
              <p:cNvSpPr txBox="1"/>
              <p:nvPr/>
            </p:nvSpPr>
            <p:spPr>
              <a:xfrm>
                <a:off x="838200" y="1750526"/>
                <a:ext cx="10771632" cy="400110"/>
              </a:xfrm>
              <a:prstGeom prst="rect">
                <a:avLst/>
              </a:prstGeom>
              <a:noFill/>
            </p:spPr>
            <p:txBody>
              <a:bodyPr wrap="square" rtlCol="0">
                <a:spAutoFit/>
              </a:bodyPr>
              <a:lstStyle/>
              <a:p>
                <a14:m>
                  <m:oMath xmlns:m="http://schemas.openxmlformats.org/officeDocument/2006/math">
                    <m:sSub>
                      <m:sSubPr>
                        <m:ctrlPr>
                          <a:rPr lang="en-US" altLang="ja-JP" sz="2000" i="1" smtClean="0">
                            <a:latin typeface="Cambria Math" charset="0"/>
                          </a:rPr>
                        </m:ctrlPr>
                      </m:sSubPr>
                      <m:e>
                        <m:d>
                          <m:dPr>
                            <m:begChr m:val="⟨"/>
                            <m:endChr m:val="⟩"/>
                            <m:ctrlPr>
                              <a:rPr lang="ja-JP" altLang="en-US" sz="2000" i="1">
                                <a:latin typeface="Cambria Math" charset="0"/>
                              </a:rPr>
                            </m:ctrlPr>
                          </m:dPr>
                          <m:e>
                            <m:sSub>
                              <m:sSubPr>
                                <m:ctrlPr>
                                  <a:rPr lang="en-US" altLang="ja-JP" sz="2000" i="1">
                                    <a:latin typeface="Cambria Math" charset="0"/>
                                  </a:rPr>
                                </m:ctrlPr>
                              </m:sSubPr>
                              <m:e>
                                <m:r>
                                  <a:rPr lang="en-US" altLang="ja-JP" sz="2000" i="1">
                                    <a:latin typeface="Cambria Math" charset="0"/>
                                  </a:rPr>
                                  <m:t>𝑢</m:t>
                                </m:r>
                              </m:e>
                              <m:sub>
                                <m:r>
                                  <a:rPr lang="en-US" altLang="ja-JP" sz="2000" i="1">
                                    <a:latin typeface="Cambria Math" charset="0"/>
                                  </a:rPr>
                                  <m:t>𝑖</m:t>
                                </m:r>
                              </m:sub>
                            </m:sSub>
                          </m:e>
                        </m:d>
                      </m:e>
                      <m:sub>
                        <m:r>
                          <a:rPr lang="en-US" altLang="ja-JP" sz="2000" i="1">
                            <a:latin typeface="Cambria Math" charset="0"/>
                          </a:rPr>
                          <m:t>𝑎</m:t>
                        </m:r>
                      </m:sub>
                    </m:sSub>
                  </m:oMath>
                </a14:m>
                <a:r>
                  <a:rPr kumimoji="1" lang="ja-JP" altLang="en-US" sz="2000" dirty="0" smtClean="0"/>
                  <a:t>を利用するために変位</a:t>
                </a:r>
                <a14:m>
                  <m:oMath xmlns:m="http://schemas.openxmlformats.org/officeDocument/2006/math">
                    <m:sSub>
                      <m:sSubPr>
                        <m:ctrlPr>
                          <a:rPr lang="en-US" altLang="ja-JP" sz="2000" i="1">
                            <a:latin typeface="Cambria Math" charset="0"/>
                          </a:rPr>
                        </m:ctrlPr>
                      </m:sSubPr>
                      <m:e>
                        <m:r>
                          <a:rPr lang="en-US" altLang="ja-JP" sz="2000" i="1">
                            <a:latin typeface="Cambria Math" charset="0"/>
                          </a:rPr>
                          <m:t>𝑢</m:t>
                        </m:r>
                      </m:e>
                      <m:sub>
                        <m:r>
                          <a:rPr lang="en-US" altLang="ja-JP" sz="2000" i="1">
                            <a:latin typeface="Cambria Math" charset="0"/>
                          </a:rPr>
                          <m:t>𝑖</m:t>
                        </m:r>
                      </m:sub>
                    </m:sSub>
                  </m:oMath>
                </a14:m>
                <a:r>
                  <a:rPr kumimoji="1" lang="ja-JP" altLang="en-US" sz="2000" dirty="0" smtClean="0"/>
                  <a:t>，外力</a:t>
                </a:r>
                <a14:m>
                  <m:oMath xmlns:m="http://schemas.openxmlformats.org/officeDocument/2006/math">
                    <m:r>
                      <a:rPr kumimoji="1" lang="en-US" altLang="ja-JP" sz="2000" b="0" i="1" smtClean="0">
                        <a:latin typeface="Cambria Math" charset="0"/>
                      </a:rPr>
                      <m:t>𝑎</m:t>
                    </m:r>
                  </m:oMath>
                </a14:m>
                <a:r>
                  <a:rPr kumimoji="1" lang="ja-JP" altLang="en-US" sz="2000" b="0" dirty="0" smtClean="0"/>
                  <a:t>という状態をポテンシャルのテイラー展開により作る．</a:t>
                </a:r>
                <a:endParaRPr kumimoji="1" lang="en-US" altLang="ja-JP" sz="2000" b="0" dirty="0" smtClean="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838200" y="1750526"/>
                <a:ext cx="10771632" cy="400110"/>
              </a:xfrm>
              <a:prstGeom prst="rect">
                <a:avLst/>
              </a:prstGeom>
              <a:blipFill rotWithShape="0">
                <a:blip r:embed="rId5"/>
                <a:stretch>
                  <a:fillRect t="-7576" r="-509" b="-25758"/>
                </a:stretch>
              </a:blipFill>
            </p:spPr>
            <p:txBody>
              <a:bodyPr/>
              <a:lstStyle/>
              <a:p>
                <a:r>
                  <a:rPr lang="ja-JP" altLang="en-US">
                    <a:noFill/>
                  </a:rPr>
                  <a:t> </a:t>
                </a:r>
              </a:p>
            </p:txBody>
          </p:sp>
        </mc:Fallback>
      </mc:AlternateContent>
      <p:sp>
        <p:nvSpPr>
          <p:cNvPr id="8" name="テキスト ボックス 7"/>
          <p:cNvSpPr txBox="1"/>
          <p:nvPr/>
        </p:nvSpPr>
        <p:spPr>
          <a:xfrm>
            <a:off x="3837363" y="5080255"/>
            <a:ext cx="1758696" cy="379221"/>
          </a:xfrm>
          <a:prstGeom prst="rect">
            <a:avLst/>
          </a:prstGeom>
          <a:noFill/>
        </p:spPr>
        <p:txBody>
          <a:bodyPr wrap="square" rtlCol="0">
            <a:spAutoFit/>
          </a:bodyPr>
          <a:lstStyle/>
          <a:p>
            <a:r>
              <a:rPr kumimoji="1" lang="ja-JP" altLang="en-US" dirty="0" smtClean="0"/>
              <a:t>変位による力</a:t>
            </a:r>
            <a:endParaRPr kumimoji="1" lang="ja-JP" altLang="en-US" dirty="0"/>
          </a:p>
        </p:txBody>
      </p:sp>
      <p:sp>
        <p:nvSpPr>
          <p:cNvPr id="10" name="テキスト ボックス 9"/>
          <p:cNvSpPr txBox="1"/>
          <p:nvPr/>
        </p:nvSpPr>
        <p:spPr>
          <a:xfrm>
            <a:off x="7729867" y="5076446"/>
            <a:ext cx="1758696" cy="379221"/>
          </a:xfrm>
          <a:prstGeom prst="rect">
            <a:avLst/>
          </a:prstGeom>
          <a:noFill/>
        </p:spPr>
        <p:txBody>
          <a:bodyPr wrap="square" rtlCol="0">
            <a:spAutoFit/>
          </a:bodyPr>
          <a:lstStyle/>
          <a:p>
            <a:r>
              <a:rPr lang="ja-JP" altLang="en-US" dirty="0" smtClean="0"/>
              <a:t>外力</a:t>
            </a:r>
            <a:endParaRPr kumimoji="1" lang="ja-JP" altLang="en-US" dirty="0"/>
          </a:p>
        </p:txBody>
      </p:sp>
      <mc:AlternateContent xmlns:mc="http://schemas.openxmlformats.org/markup-compatibility/2006" xmlns:a14="http://schemas.microsoft.com/office/drawing/2010/main">
        <mc:Choice Requires="a14">
          <p:sp>
            <p:nvSpPr>
              <p:cNvPr id="11" name="テキスト ボックス 10"/>
              <p:cNvSpPr txBox="1"/>
              <p:nvPr/>
            </p:nvSpPr>
            <p:spPr>
              <a:xfrm>
                <a:off x="887591" y="5979263"/>
                <a:ext cx="10087634" cy="461665"/>
              </a:xfrm>
              <a:prstGeom prst="rect">
                <a:avLst/>
              </a:prstGeom>
              <a:noFill/>
            </p:spPr>
            <p:txBody>
              <a:bodyPr wrap="square" rtlCol="0">
                <a:spAutoFit/>
              </a:bodyPr>
              <a:lstStyle/>
              <a:p>
                <a14:m>
                  <m:oMath xmlns:m="http://schemas.openxmlformats.org/officeDocument/2006/math">
                    <m:sSub>
                      <m:sSubPr>
                        <m:ctrlPr>
                          <a:rPr lang="en-US" altLang="ja-JP" sz="2400" i="1">
                            <a:latin typeface="Cambria Math" charset="0"/>
                          </a:rPr>
                        </m:ctrlPr>
                      </m:sSubPr>
                      <m:e>
                        <m:d>
                          <m:dPr>
                            <m:begChr m:val="⟨"/>
                            <m:endChr m:val="⟩"/>
                            <m:ctrlPr>
                              <a:rPr lang="ja-JP" altLang="en-US" sz="2400" i="1">
                                <a:latin typeface="Cambria Math" charset="0"/>
                              </a:rPr>
                            </m:ctrlPr>
                          </m:dPr>
                          <m:e>
                            <m:sSub>
                              <m:sSubPr>
                                <m:ctrlPr>
                                  <a:rPr lang="en-US" altLang="ja-JP" sz="2400" i="1">
                                    <a:latin typeface="Cambria Math" charset="0"/>
                                  </a:rPr>
                                </m:ctrlPr>
                              </m:sSubPr>
                              <m:e>
                                <m:r>
                                  <a:rPr lang="en-US" altLang="ja-JP" sz="2400" i="1">
                                    <a:latin typeface="Cambria Math" charset="0"/>
                                  </a:rPr>
                                  <m:t>𝑢</m:t>
                                </m:r>
                              </m:e>
                              <m:sub>
                                <m:r>
                                  <a:rPr lang="en-US" altLang="ja-JP" sz="2400" i="1">
                                    <a:latin typeface="Cambria Math" charset="0"/>
                                  </a:rPr>
                                  <m:t>𝑖</m:t>
                                </m:r>
                              </m:sub>
                            </m:sSub>
                          </m:e>
                        </m:d>
                      </m:e>
                      <m:sub>
                        <m:r>
                          <a:rPr lang="en-US" altLang="ja-JP" sz="2400" i="1">
                            <a:latin typeface="Cambria Math" charset="0"/>
                          </a:rPr>
                          <m:t>𝑎</m:t>
                        </m:r>
                      </m:sub>
                    </m:sSub>
                  </m:oMath>
                </a14:m>
                <a:r>
                  <a:rPr kumimoji="1" lang="ja-JP" altLang="en-US" sz="2400" b="0" dirty="0" smtClean="0"/>
                  <a:t>を利用可能になり，</a:t>
                </a:r>
                <a:r>
                  <a:rPr lang="ja-JP" altLang="en-US" sz="2400" dirty="0" smtClean="0"/>
                  <a:t>原子間距離の導出に利用する</a:t>
                </a:r>
                <a:r>
                  <a:rPr kumimoji="1" lang="ja-JP" altLang="en-US" sz="2400" dirty="0" smtClean="0"/>
                  <a:t>ことができる</a:t>
                </a:r>
                <a:r>
                  <a:rPr kumimoji="1" lang="ja-JP" altLang="en-US" sz="2000" dirty="0" smtClean="0"/>
                  <a:t>．</a:t>
                </a:r>
                <a:endParaRPr kumimoji="1" lang="en-US" altLang="ja-JP" sz="2000" dirty="0" smtClean="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887591" y="5979263"/>
                <a:ext cx="10087634" cy="461665"/>
              </a:xfrm>
              <a:prstGeom prst="rect">
                <a:avLst/>
              </a:prstGeom>
              <a:blipFill rotWithShape="0">
                <a:blip r:embed="rId6"/>
                <a:stretch>
                  <a:fillRect t="-10526" b="-28947"/>
                </a:stretch>
              </a:blipFill>
            </p:spPr>
            <p:txBody>
              <a:bodyPr/>
              <a:lstStyle/>
              <a:p>
                <a:r>
                  <a:rPr lang="ja-JP" altLang="en-US">
                    <a:noFill/>
                  </a:rPr>
                  <a:t> </a:t>
                </a:r>
              </a:p>
            </p:txBody>
          </p:sp>
        </mc:Fallback>
      </mc:AlternateContent>
      <p:cxnSp>
        <p:nvCxnSpPr>
          <p:cNvPr id="14" name="直線コネクタ 13"/>
          <p:cNvCxnSpPr/>
          <p:nvPr/>
        </p:nvCxnSpPr>
        <p:spPr>
          <a:xfrm>
            <a:off x="7784731" y="4936423"/>
            <a:ext cx="463157" cy="0"/>
          </a:xfrm>
          <a:prstGeom prst="line">
            <a:avLst/>
          </a:prstGeom>
          <a:ln w="41275"/>
        </p:spPr>
        <p:style>
          <a:lnRef idx="3">
            <a:schemeClr val="dk1"/>
          </a:lnRef>
          <a:fillRef idx="0">
            <a:schemeClr val="dk1"/>
          </a:fillRef>
          <a:effectRef idx="2">
            <a:schemeClr val="dk1"/>
          </a:effectRef>
          <a:fontRef idx="minor">
            <a:schemeClr val="tx1"/>
          </a:fontRef>
        </p:style>
      </p:cxnSp>
      <p:cxnSp>
        <p:nvCxnSpPr>
          <p:cNvPr id="15" name="直線コネクタ 14"/>
          <p:cNvCxnSpPr/>
          <p:nvPr/>
        </p:nvCxnSpPr>
        <p:spPr>
          <a:xfrm>
            <a:off x="1473499" y="4938710"/>
            <a:ext cx="6120000" cy="0"/>
          </a:xfrm>
          <a:prstGeom prst="line">
            <a:avLst/>
          </a:prstGeom>
          <a:ln w="41275"/>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p:cNvSpPr txBox="1"/>
              <p:nvPr/>
            </p:nvSpPr>
            <p:spPr>
              <a:xfrm>
                <a:off x="838200" y="2363087"/>
                <a:ext cx="9340666" cy="400110"/>
              </a:xfrm>
              <a:prstGeom prst="rect">
                <a:avLst/>
              </a:prstGeom>
              <a:noFill/>
            </p:spPr>
            <p:txBody>
              <a:bodyPr wrap="square" rtlCol="0">
                <a:spAutoFit/>
              </a:bodyPr>
              <a:lstStyle/>
              <a:p>
                <a14:m>
                  <m:oMath xmlns:m="http://schemas.openxmlformats.org/officeDocument/2006/math">
                    <m:sSub>
                      <m:sSubPr>
                        <m:ctrlPr>
                          <a:rPr lang="en-US" altLang="ja-JP" sz="2000" i="1" smtClean="0">
                            <a:latin typeface="Cambria Math" charset="0"/>
                          </a:rPr>
                        </m:ctrlPr>
                      </m:sSubPr>
                      <m:e>
                        <m:r>
                          <a:rPr lang="en-US" altLang="ja-JP" sz="2000" i="1" smtClean="0">
                            <a:latin typeface="Cambria Math" charset="0"/>
                            <a:ea typeface="Cambria Math" charset="0"/>
                            <a:cs typeface="Cambria Math" charset="0"/>
                          </a:rPr>
                          <m:t>𝜓</m:t>
                        </m:r>
                      </m:e>
                      <m:sub>
                        <m:r>
                          <a:rPr lang="en-US" altLang="ja-JP" sz="2000" b="0" i="1" smtClean="0">
                            <a:latin typeface="Cambria Math" charset="0"/>
                          </a:rPr>
                          <m:t>𝑖</m:t>
                        </m:r>
                        <m:r>
                          <a:rPr lang="en-US" altLang="ja-JP" sz="2000" b="0" i="1" smtClean="0">
                            <a:latin typeface="Cambria Math" charset="0"/>
                          </a:rPr>
                          <m:t>0</m:t>
                        </m:r>
                      </m:sub>
                    </m:sSub>
                  </m:oMath>
                </a14:m>
                <a:r>
                  <a:rPr kumimoji="1" lang="ja-JP" altLang="en-US" sz="2000" dirty="0" smtClean="0"/>
                  <a:t>を</a:t>
                </a:r>
                <a14:m>
                  <m:oMath xmlns:m="http://schemas.openxmlformats.org/officeDocument/2006/math">
                    <m:r>
                      <a:rPr lang="en-US" altLang="ja-JP" sz="2000" b="0" i="1" smtClean="0">
                        <a:latin typeface="Cambria Math" charset="0"/>
                      </a:rPr>
                      <m:t>𝑖</m:t>
                    </m:r>
                  </m:oMath>
                </a14:m>
                <a:r>
                  <a:rPr kumimoji="1" lang="ja-JP" altLang="en-US" sz="2000" dirty="0" smtClean="0"/>
                  <a:t>番目の原子とのポテンシャル，</a:t>
                </a:r>
                <a14:m>
                  <m:oMath xmlns:m="http://schemas.openxmlformats.org/officeDocument/2006/math">
                    <m:sSub>
                      <m:sSubPr>
                        <m:ctrlPr>
                          <a:rPr kumimoji="1" lang="en-US" altLang="ja-JP" sz="2000" i="1" smtClean="0">
                            <a:latin typeface="Cambria Math" charset="0"/>
                          </a:rPr>
                        </m:ctrlPr>
                      </m:sSubPr>
                      <m:e>
                        <m:r>
                          <a:rPr kumimoji="1" lang="en-US" altLang="ja-JP" sz="2000" b="0" i="1" smtClean="0">
                            <a:latin typeface="Cambria Math" charset="0"/>
                          </a:rPr>
                          <m:t>𝑎</m:t>
                        </m:r>
                      </m:e>
                      <m:sub>
                        <m:r>
                          <a:rPr kumimoji="1" lang="en-US" altLang="ja-JP" sz="2000" b="0" i="1" smtClean="0">
                            <a:latin typeface="Cambria Math" charset="0"/>
                          </a:rPr>
                          <m:t>𝑖</m:t>
                        </m:r>
                      </m:sub>
                    </m:sSub>
                  </m:oMath>
                </a14:m>
                <a:r>
                  <a:rPr kumimoji="1" lang="ja-JP" altLang="en-US" sz="2000" dirty="0" smtClean="0"/>
                  <a:t>を</a:t>
                </a:r>
                <a14:m>
                  <m:oMath xmlns:m="http://schemas.openxmlformats.org/officeDocument/2006/math">
                    <m:r>
                      <a:rPr lang="en-US" altLang="ja-JP" sz="2000" i="1">
                        <a:latin typeface="Cambria Math" charset="0"/>
                      </a:rPr>
                      <m:t>𝑖</m:t>
                    </m:r>
                  </m:oMath>
                </a14:m>
                <a:r>
                  <a:rPr kumimoji="1" lang="ja-JP" altLang="en-US" sz="2000" dirty="0" smtClean="0"/>
                  <a:t>番目の原子の平衡距離とすると</a:t>
                </a:r>
                <a:endParaRPr kumimoji="1" lang="en-US" altLang="ja-JP" sz="2000" dirty="0" smtClean="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838200" y="2363087"/>
                <a:ext cx="9340666" cy="400110"/>
              </a:xfrm>
              <a:prstGeom prst="rect">
                <a:avLst/>
              </a:prstGeom>
              <a:blipFill rotWithShape="0">
                <a:blip r:embed="rId7"/>
                <a:stretch>
                  <a:fillRect l="-326" t="-9231" b="-27692"/>
                </a:stretch>
              </a:blipFill>
            </p:spPr>
            <p:txBody>
              <a:bodyPr/>
              <a:lstStyle/>
              <a:p>
                <a:r>
                  <a:rPr lang="ja-JP" altLang="en-US">
                    <a:noFill/>
                  </a:rPr>
                  <a:t> </a:t>
                </a:r>
              </a:p>
            </p:txBody>
          </p:sp>
        </mc:Fallback>
      </mc:AlternateContent>
      <p:sp>
        <p:nvSpPr>
          <p:cNvPr id="3" name="スライド番号プレースホルダー 2"/>
          <p:cNvSpPr>
            <a:spLocks noGrp="1"/>
          </p:cNvSpPr>
          <p:nvPr>
            <p:ph type="sldNum" sz="quarter" idx="12"/>
          </p:nvPr>
        </p:nvSpPr>
        <p:spPr/>
        <p:txBody>
          <a:bodyPr/>
          <a:lstStyle/>
          <a:p>
            <a:fld id="{73BBF8A3-602B-AD48-92DF-70CA11004CD3}" type="slidenum">
              <a:rPr kumimoji="1" lang="ja-JP" altLang="en-US" smtClean="0"/>
              <a:t>22</a:t>
            </a:fld>
            <a:endParaRPr kumimoji="1" lang="ja-JP" altLang="en-US"/>
          </a:p>
        </p:txBody>
      </p:sp>
    </p:spTree>
    <p:extLst>
      <p:ext uri="{BB962C8B-B14F-4D97-AF65-F5344CB8AC3E}">
        <p14:creationId xmlns:p14="http://schemas.microsoft.com/office/powerpoint/2010/main" val="1982683615"/>
      </p:ext>
    </p:extLst>
  </p:cSld>
  <p:clrMapOvr>
    <a:masterClrMapping/>
  </p:clrMapOvr>
  <mc:AlternateContent xmlns:mc="http://schemas.openxmlformats.org/markup-compatibility/2006">
    <mc:Choice xmlns:p14="http://schemas.microsoft.com/office/powerpoint/2010/main" Requires="p14">
      <p:transition spd="slow" p14:dur="2000" advTm="881"/>
    </mc:Choice>
    <mc:Fallback>
      <p:transition spd="slow" advTm="881"/>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smtClean="0"/>
              <a:t>原子間距離</a:t>
            </a:r>
            <a:endParaRPr kumimoji="1" lang="ja-JP" altLang="en-US" dirty="0"/>
          </a:p>
        </p:txBody>
      </p:sp>
      <p:pic>
        <p:nvPicPr>
          <p:cNvPr id="5" name="コンテンツ プレースホルダ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6792" y="1915772"/>
            <a:ext cx="5698415" cy="703508"/>
          </a:xfrm>
          <a:prstGeom prst="rect">
            <a:avLst/>
          </a:prstGeom>
        </p:spPr>
      </p:pic>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6792" y="4756338"/>
            <a:ext cx="2652093" cy="1130629"/>
          </a:xfrm>
          <a:prstGeom prst="rect">
            <a:avLst/>
          </a:prstGeom>
        </p:spPr>
      </p:pic>
      <mc:AlternateContent xmlns:mc="http://schemas.openxmlformats.org/markup-compatibility/2006" xmlns:a14="http://schemas.microsoft.com/office/drawing/2010/main">
        <mc:Choice Requires="a14">
          <p:sp>
            <p:nvSpPr>
              <p:cNvPr id="6" name="テキスト ボックス 5"/>
              <p:cNvSpPr txBox="1"/>
              <p:nvPr/>
            </p:nvSpPr>
            <p:spPr>
              <a:xfrm>
                <a:off x="7177696" y="5388539"/>
                <a:ext cx="4487000" cy="523220"/>
              </a:xfrm>
              <a:prstGeom prst="rect">
                <a:avLst/>
              </a:prstGeom>
              <a:noFill/>
            </p:spPr>
            <p:txBody>
              <a:bodyPr wrap="square" rtlCol="0">
                <a:spAutoFit/>
              </a:bodyPr>
              <a:lstStyle/>
              <a:p>
                <a14:m>
                  <m:oMath xmlns:m="http://schemas.openxmlformats.org/officeDocument/2006/math">
                    <m:r>
                      <a:rPr kumimoji="1" lang="en-US" altLang="ja-JP" sz="2800" b="0" i="1" smtClean="0">
                        <a:latin typeface="Cambria Math" charset="0"/>
                      </a:rPr>
                      <m:t>𝑘</m:t>
                    </m:r>
                    <m:r>
                      <a:rPr kumimoji="1" lang="en-US" altLang="ja-JP" sz="2800" b="0" i="1" smtClean="0">
                        <a:latin typeface="Cambria Math" charset="0"/>
                      </a:rPr>
                      <m:t>,</m:t>
                    </m:r>
                    <m:r>
                      <a:rPr lang="en-US" altLang="ja-JP" sz="2800" b="0" i="1" smtClean="0">
                        <a:latin typeface="Cambria Math" charset="0"/>
                      </a:rPr>
                      <m:t>𝛾</m:t>
                    </m:r>
                    <m:r>
                      <a:rPr lang="en-US" altLang="ja-JP" sz="2800" b="0" i="1" smtClean="0">
                        <a:latin typeface="Cambria Math" charset="0"/>
                      </a:rPr>
                      <m:t>,</m:t>
                    </m:r>
                    <m:r>
                      <a:rPr kumimoji="1" lang="en-US" altLang="ja-JP" sz="2800" b="0" i="1" smtClean="0">
                        <a:latin typeface="Cambria Math" charset="0"/>
                      </a:rPr>
                      <m:t>𝐴</m:t>
                    </m:r>
                  </m:oMath>
                </a14:m>
                <a:r>
                  <a:rPr kumimoji="1" lang="ja-JP" altLang="en-US" sz="2800" dirty="0" smtClean="0"/>
                  <a:t>は</a:t>
                </a:r>
                <a14:m>
                  <m:oMath xmlns:m="http://schemas.openxmlformats.org/officeDocument/2006/math">
                    <m:r>
                      <a:rPr lang="en-US" altLang="ja-JP" sz="2800" b="0" i="1" dirty="0" smtClean="0">
                        <a:latin typeface="Cambria Math" charset="0"/>
                      </a:rPr>
                      <m:t>𝑦</m:t>
                    </m:r>
                  </m:oMath>
                </a14:m>
                <a:r>
                  <a:rPr kumimoji="1" lang="ja-JP" altLang="en-US" sz="2800" dirty="0" smtClean="0"/>
                  <a:t>に依存する</a:t>
                </a:r>
                <a:r>
                  <a:rPr lang="ja-JP" altLang="en-US" sz="2800" dirty="0" smtClean="0"/>
                  <a:t>関数</a:t>
                </a:r>
                <a:endParaRPr kumimoji="1" lang="en-US" altLang="ja-JP" sz="2800" dirty="0" smtClean="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7177696" y="5388539"/>
                <a:ext cx="4487000" cy="523220"/>
              </a:xfrm>
              <a:prstGeom prst="rect">
                <a:avLst/>
              </a:prstGeom>
              <a:blipFill rotWithShape="0">
                <a:blip r:embed="rId4"/>
                <a:stretch>
                  <a:fillRect t="-12791" b="-31395"/>
                </a:stretch>
              </a:blipFill>
            </p:spPr>
            <p:txBody>
              <a:bodyPr/>
              <a:lstStyle/>
              <a:p>
                <a:r>
                  <a:rPr lang="ja-JP" altLang="en-US">
                    <a:noFill/>
                  </a:rPr>
                  <a:t> </a:t>
                </a:r>
              </a:p>
            </p:txBody>
          </p:sp>
        </mc:Fallback>
      </mc:AlternateContent>
      <p:sp>
        <p:nvSpPr>
          <p:cNvPr id="8" name="テキスト ボックス 7"/>
          <p:cNvSpPr txBox="1"/>
          <p:nvPr/>
        </p:nvSpPr>
        <p:spPr>
          <a:xfrm>
            <a:off x="838200" y="2818936"/>
            <a:ext cx="2954655" cy="646331"/>
          </a:xfrm>
          <a:prstGeom prst="rect">
            <a:avLst/>
          </a:prstGeom>
          <a:noFill/>
        </p:spPr>
        <p:txBody>
          <a:bodyPr wrap="none" rtlCol="0">
            <a:spAutoFit/>
          </a:bodyPr>
          <a:lstStyle/>
          <a:p>
            <a:r>
              <a:rPr lang="ja-JP" altLang="en-US" dirty="0" smtClean="0"/>
              <a:t>計算者が設定する</a:t>
            </a:r>
            <a:endParaRPr lang="en-US" altLang="ja-JP" dirty="0" smtClean="0"/>
          </a:p>
          <a:p>
            <a:r>
              <a:rPr lang="ja-JP" altLang="en-US" dirty="0" smtClean="0"/>
              <a:t>平衡原子間距離からの変位</a:t>
            </a:r>
            <a:endParaRPr kumimoji="1" lang="ja-JP" altLang="en-US" dirty="0"/>
          </a:p>
        </p:txBody>
      </p:sp>
      <p:sp>
        <p:nvSpPr>
          <p:cNvPr id="9" name="テキスト ボックス 8"/>
          <p:cNvSpPr txBox="1"/>
          <p:nvPr/>
        </p:nvSpPr>
        <p:spPr>
          <a:xfrm>
            <a:off x="3628467" y="1716116"/>
            <a:ext cx="2031325" cy="369332"/>
          </a:xfrm>
          <a:prstGeom prst="rect">
            <a:avLst/>
          </a:prstGeom>
          <a:noFill/>
        </p:spPr>
        <p:txBody>
          <a:bodyPr wrap="none" rtlCol="0">
            <a:spAutoFit/>
          </a:bodyPr>
          <a:lstStyle/>
          <a:p>
            <a:r>
              <a:rPr lang="ja-JP" altLang="en-US" dirty="0" smtClean="0"/>
              <a:t>熱膨張による変位</a:t>
            </a:r>
            <a:endParaRPr kumimoji="1" lang="ja-JP" altLang="en-US" dirty="0"/>
          </a:p>
        </p:txBody>
      </p:sp>
      <p:sp>
        <p:nvSpPr>
          <p:cNvPr id="10" name="テキスト ボックス 9"/>
          <p:cNvSpPr txBox="1"/>
          <p:nvPr/>
        </p:nvSpPr>
        <p:spPr>
          <a:xfrm>
            <a:off x="6359475" y="2845501"/>
            <a:ext cx="1800493" cy="369332"/>
          </a:xfrm>
          <a:prstGeom prst="rect">
            <a:avLst/>
          </a:prstGeom>
          <a:noFill/>
        </p:spPr>
        <p:txBody>
          <a:bodyPr wrap="none" rtlCol="0">
            <a:spAutoFit/>
          </a:bodyPr>
          <a:lstStyle/>
          <a:p>
            <a:r>
              <a:rPr lang="ja-JP" altLang="en-US" dirty="0" smtClean="0"/>
              <a:t>外力によるずれ</a:t>
            </a:r>
            <a:endParaRPr kumimoji="1" lang="ja-JP" altLang="en-US" dirty="0"/>
          </a:p>
        </p:txBody>
      </p:sp>
      <p:pic>
        <p:nvPicPr>
          <p:cNvPr id="12" name="図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59721" y="4967984"/>
            <a:ext cx="1162757" cy="279761"/>
          </a:xfrm>
          <a:prstGeom prst="rect">
            <a:avLst/>
          </a:prstGeom>
        </p:spPr>
      </p:pic>
      <mc:AlternateContent xmlns:mc="http://schemas.openxmlformats.org/markup-compatibility/2006" xmlns:a14="http://schemas.microsoft.com/office/drawing/2010/main">
        <mc:Choice Requires="a14">
          <p:sp>
            <p:nvSpPr>
              <p:cNvPr id="13" name="テキスト ボックス 12"/>
              <p:cNvSpPr txBox="1"/>
              <p:nvPr/>
            </p:nvSpPr>
            <p:spPr>
              <a:xfrm>
                <a:off x="838200" y="4193405"/>
                <a:ext cx="5361432" cy="400110"/>
              </a:xfrm>
              <a:prstGeom prst="rect">
                <a:avLst/>
              </a:prstGeom>
              <a:noFill/>
            </p:spPr>
            <p:txBody>
              <a:bodyPr wrap="square" rtlCol="0">
                <a:spAutoFit/>
              </a:bodyPr>
              <a:lstStyle/>
              <a:p>
                <a:r>
                  <a:rPr kumimoji="1" lang="ja-JP" altLang="en-US" sz="2000" b="0" dirty="0" smtClean="0"/>
                  <a:t>先ほどの</a:t>
                </a:r>
                <a14:m>
                  <m:oMath xmlns:m="http://schemas.openxmlformats.org/officeDocument/2006/math">
                    <m:r>
                      <a:rPr lang="ja-JP" altLang="en-US" sz="2000" i="1" smtClean="0">
                        <a:latin typeface="Cambria Math" charset="0"/>
                      </a:rPr>
                      <m:t>式から</m:t>
                    </m:r>
                    <m:sSub>
                      <m:sSubPr>
                        <m:ctrlPr>
                          <a:rPr kumimoji="1" lang="en-US" altLang="ja-JP" sz="2000" b="0" i="1" smtClean="0">
                            <a:latin typeface="Cambria Math" charset="0"/>
                          </a:rPr>
                        </m:ctrlPr>
                      </m:sSubPr>
                      <m:e>
                        <m:r>
                          <a:rPr kumimoji="1" lang="en-US" altLang="ja-JP" sz="2000" b="0" i="1" smtClean="0">
                            <a:latin typeface="Cambria Math" charset="0"/>
                          </a:rPr>
                          <m:t>𝑦</m:t>
                        </m:r>
                      </m:e>
                      <m:sub>
                        <m:r>
                          <a:rPr kumimoji="1" lang="en-US" altLang="ja-JP" sz="2000" b="0" i="1" smtClean="0">
                            <a:latin typeface="Cambria Math" charset="0"/>
                          </a:rPr>
                          <m:t>0</m:t>
                        </m:r>
                      </m:sub>
                    </m:sSub>
                  </m:oMath>
                </a14:m>
                <a:r>
                  <a:rPr kumimoji="1" lang="ja-JP" altLang="en-US" sz="2000" dirty="0" smtClean="0"/>
                  <a:t>を導出</a:t>
                </a:r>
                <a:endParaRPr kumimoji="1" lang="en-US" altLang="ja-JP" sz="2000" dirty="0" smtClean="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838200" y="4193405"/>
                <a:ext cx="5361432" cy="400110"/>
              </a:xfrm>
              <a:prstGeom prst="rect">
                <a:avLst/>
              </a:prstGeom>
              <a:blipFill rotWithShape="0">
                <a:blip r:embed="rId6"/>
                <a:stretch>
                  <a:fillRect l="-1251" t="-9091" b="-25758"/>
                </a:stretch>
              </a:blipFill>
            </p:spPr>
            <p:txBody>
              <a:bodyPr/>
              <a:lstStyle/>
              <a:p>
                <a:r>
                  <a:rPr lang="ja-JP" altLang="en-US">
                    <a:noFill/>
                  </a:rPr>
                  <a:t> </a:t>
                </a:r>
              </a:p>
            </p:txBody>
          </p:sp>
        </mc:Fallback>
      </mc:AlternateContent>
      <p:cxnSp>
        <p:nvCxnSpPr>
          <p:cNvPr id="16" name="直線コネクタ 15"/>
          <p:cNvCxnSpPr/>
          <p:nvPr/>
        </p:nvCxnSpPr>
        <p:spPr>
          <a:xfrm>
            <a:off x="5705207" y="2699112"/>
            <a:ext cx="3240000" cy="0"/>
          </a:xfrm>
          <a:prstGeom prst="line">
            <a:avLst/>
          </a:prstGeom>
          <a:ln w="41275"/>
        </p:spPr>
        <p:style>
          <a:lnRef idx="3">
            <a:schemeClr val="dk1"/>
          </a:lnRef>
          <a:fillRef idx="0">
            <a:schemeClr val="dk1"/>
          </a:fillRef>
          <a:effectRef idx="2">
            <a:schemeClr val="dk1"/>
          </a:effectRef>
          <a:fontRef idx="minor">
            <a:schemeClr val="tx1"/>
          </a:fontRef>
        </p:style>
      </p:cxnSp>
      <p:cxnSp>
        <p:nvCxnSpPr>
          <p:cNvPr id="17" name="直線コネクタ 16"/>
          <p:cNvCxnSpPr/>
          <p:nvPr/>
        </p:nvCxnSpPr>
        <p:spPr>
          <a:xfrm>
            <a:off x="4339703" y="2699112"/>
            <a:ext cx="720000" cy="0"/>
          </a:xfrm>
          <a:prstGeom prst="line">
            <a:avLst/>
          </a:prstGeom>
          <a:ln w="41275"/>
        </p:spPr>
        <p:style>
          <a:lnRef idx="3">
            <a:schemeClr val="dk1"/>
          </a:lnRef>
          <a:fillRef idx="0">
            <a:schemeClr val="dk1"/>
          </a:fillRef>
          <a:effectRef idx="2">
            <a:schemeClr val="dk1"/>
          </a:effectRef>
          <a:fontRef idx="minor">
            <a:schemeClr val="tx1"/>
          </a:fontRef>
        </p:style>
      </p:cxnSp>
      <p:cxnSp>
        <p:nvCxnSpPr>
          <p:cNvPr id="18" name="直線コネクタ 17"/>
          <p:cNvCxnSpPr/>
          <p:nvPr/>
        </p:nvCxnSpPr>
        <p:spPr>
          <a:xfrm>
            <a:off x="3072855" y="2699112"/>
            <a:ext cx="720000" cy="0"/>
          </a:xfrm>
          <a:prstGeom prst="line">
            <a:avLst/>
          </a:prstGeom>
          <a:ln w="41275"/>
        </p:spPr>
        <p:style>
          <a:lnRef idx="3">
            <a:schemeClr val="dk1"/>
          </a:lnRef>
          <a:fillRef idx="0">
            <a:schemeClr val="dk1"/>
          </a:fillRef>
          <a:effectRef idx="2">
            <a:schemeClr val="dk1"/>
          </a:effectRef>
          <a:fontRef idx="minor">
            <a:schemeClr val="tx1"/>
          </a:fontRef>
        </p:style>
      </p:cxnSp>
      <p:sp>
        <p:nvSpPr>
          <p:cNvPr id="4" name="スライド番号プレースホルダー 3"/>
          <p:cNvSpPr>
            <a:spLocks noGrp="1"/>
          </p:cNvSpPr>
          <p:nvPr>
            <p:ph type="sldNum" sz="quarter" idx="12"/>
          </p:nvPr>
        </p:nvSpPr>
        <p:spPr/>
        <p:txBody>
          <a:bodyPr/>
          <a:lstStyle/>
          <a:p>
            <a:fld id="{73BBF8A3-602B-AD48-92DF-70CA11004CD3}" type="slidenum">
              <a:rPr kumimoji="1" lang="ja-JP" altLang="en-US" smtClean="0"/>
              <a:t>23</a:t>
            </a:fld>
            <a:endParaRPr kumimoji="1" lang="ja-JP" altLang="en-US"/>
          </a:p>
        </p:txBody>
      </p:sp>
    </p:spTree>
    <p:extLst>
      <p:ext uri="{BB962C8B-B14F-4D97-AF65-F5344CB8AC3E}">
        <p14:creationId xmlns:p14="http://schemas.microsoft.com/office/powerpoint/2010/main" val="674295081"/>
      </p:ext>
    </p:extLst>
  </p:cSld>
  <p:clrMapOvr>
    <a:masterClrMapping/>
  </p:clrMapOvr>
  <mc:AlternateContent xmlns:mc="http://schemas.openxmlformats.org/markup-compatibility/2006">
    <mc:Choice xmlns:p14="http://schemas.microsoft.com/office/powerpoint/2010/main" Requires="p14">
      <p:transition spd="slow" p14:dur="2000" advTm="30302"/>
    </mc:Choice>
    <mc:Fallback>
      <p:transition spd="slow" advTm="30302"/>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自由エネルギー</a:t>
            </a:r>
            <a:endParaRPr kumimoji="1" lang="ja-JP" altLang="en-US" dirty="0"/>
          </a:p>
        </p:txBody>
      </p:sp>
      <mc:AlternateContent xmlns:mc="http://schemas.openxmlformats.org/markup-compatibility/2006" xmlns:a14="http://schemas.microsoft.com/office/drawing/2010/main">
        <mc:Choice Requires="a14">
          <p:sp>
            <p:nvSpPr>
              <p:cNvPr id="7" name="テキスト ボックス 6"/>
              <p:cNvSpPr txBox="1"/>
              <p:nvPr/>
            </p:nvSpPr>
            <p:spPr>
              <a:xfrm>
                <a:off x="838200" y="1725895"/>
                <a:ext cx="10771632" cy="400110"/>
              </a:xfrm>
              <a:prstGeom prst="rect">
                <a:avLst/>
              </a:prstGeom>
              <a:noFill/>
            </p:spPr>
            <p:txBody>
              <a:bodyPr wrap="square" rtlCol="0">
                <a:spAutoFit/>
              </a:bodyPr>
              <a:lstStyle/>
              <a:p>
                <a:r>
                  <a:rPr kumimoji="1" lang="ja-JP" altLang="en-US" sz="2000" dirty="0" smtClean="0"/>
                  <a:t>求まった原子間距離，</a:t>
                </a:r>
                <a14:m>
                  <m:oMath xmlns:m="http://schemas.openxmlformats.org/officeDocument/2006/math">
                    <m:r>
                      <a:rPr lang="en-US" altLang="ja-JP" sz="2000" i="1">
                        <a:latin typeface="Cambria Math" charset="0"/>
                      </a:rPr>
                      <m:t>𝑎</m:t>
                    </m:r>
                    <m:r>
                      <a:rPr lang="en-US" altLang="ja-JP" sz="2000" i="1">
                        <a:latin typeface="Cambria Math" charset="0"/>
                      </a:rPr>
                      <m:t>=0</m:t>
                    </m:r>
                  </m:oMath>
                </a14:m>
                <a:r>
                  <a:rPr kumimoji="1" lang="ja-JP" altLang="en-US" sz="2000" dirty="0" smtClean="0"/>
                  <a:t>という条件のもとで</a:t>
                </a:r>
                <a:r>
                  <a:rPr lang="ja-JP" altLang="en-US" sz="2000" dirty="0" smtClean="0"/>
                  <a:t>ポテンシャルのテイラー展開に</a:t>
                </a:r>
                <a14:m>
                  <m:oMath xmlns:m="http://schemas.openxmlformats.org/officeDocument/2006/math">
                    <m:sSub>
                      <m:sSubPr>
                        <m:ctrlPr>
                          <a:rPr lang="en-US" altLang="ja-JP" sz="2000" i="1">
                            <a:latin typeface="Cambria Math" charset="0"/>
                          </a:rPr>
                        </m:ctrlPr>
                      </m:sSubPr>
                      <m:e>
                        <m:d>
                          <m:dPr>
                            <m:begChr m:val="⟨"/>
                            <m:endChr m:val="⟩"/>
                            <m:ctrlPr>
                              <a:rPr lang="ja-JP" altLang="en-US" sz="2000" i="1">
                                <a:latin typeface="Cambria Math" charset="0"/>
                              </a:rPr>
                            </m:ctrlPr>
                          </m:dPr>
                          <m:e>
                            <m:sSub>
                              <m:sSubPr>
                                <m:ctrlPr>
                                  <a:rPr lang="en-US" altLang="ja-JP" sz="2000" i="1">
                                    <a:latin typeface="Cambria Math" charset="0"/>
                                  </a:rPr>
                                </m:ctrlPr>
                              </m:sSubPr>
                              <m:e>
                                <m:r>
                                  <a:rPr lang="en-US" altLang="ja-JP" sz="2000" i="1">
                                    <a:latin typeface="Cambria Math" charset="0"/>
                                  </a:rPr>
                                  <m:t>𝑢</m:t>
                                </m:r>
                              </m:e>
                              <m:sub>
                                <m:r>
                                  <a:rPr lang="en-US" altLang="ja-JP" sz="2000" i="1">
                                    <a:latin typeface="Cambria Math" charset="0"/>
                                  </a:rPr>
                                  <m:t>𝑖</m:t>
                                </m:r>
                              </m:sub>
                            </m:sSub>
                          </m:e>
                        </m:d>
                      </m:e>
                      <m:sub>
                        <m:r>
                          <a:rPr lang="en-US" altLang="ja-JP" sz="2000" i="1">
                            <a:latin typeface="Cambria Math" charset="0"/>
                          </a:rPr>
                          <m:t>𝑎</m:t>
                        </m:r>
                      </m:sub>
                    </m:sSub>
                  </m:oMath>
                </a14:m>
                <a:r>
                  <a:rPr kumimoji="1" lang="ja-JP" altLang="en-US" sz="2000" dirty="0" smtClean="0"/>
                  <a:t>を代入</a:t>
                </a:r>
                <a:endParaRPr kumimoji="1" lang="ja-JP" altLang="en-US" sz="2000"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838200" y="1725895"/>
                <a:ext cx="10771632" cy="400110"/>
              </a:xfrm>
              <a:prstGeom prst="rect">
                <a:avLst/>
              </a:prstGeom>
              <a:blipFill rotWithShape="0">
                <a:blip r:embed="rId2"/>
                <a:stretch>
                  <a:fillRect l="-623" t="-7576" b="-25758"/>
                </a:stretch>
              </a:blipFill>
            </p:spPr>
            <p:txBody>
              <a:bodyPr/>
              <a:lstStyle/>
              <a:p>
                <a:r>
                  <a:rPr lang="ja-JP" altLang="en-US">
                    <a:noFill/>
                  </a:rPr>
                  <a:t> </a:t>
                </a:r>
              </a:p>
            </p:txBody>
          </p:sp>
        </mc:Fallback>
      </mc:AlternateContent>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044" y="4269230"/>
            <a:ext cx="5054600" cy="520700"/>
          </a:xfrm>
          <a:prstGeom prst="rect">
            <a:avLst/>
          </a:prstGeom>
        </p:spPr>
      </p:pic>
      <p:pic>
        <p:nvPicPr>
          <p:cNvPr id="10" name="コンテンツ プレースホルダー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094232" y="2281422"/>
            <a:ext cx="10515600" cy="868260"/>
          </a:xfrm>
        </p:spPr>
      </p:pic>
      <mc:AlternateContent xmlns:mc="http://schemas.openxmlformats.org/markup-compatibility/2006" xmlns:a14="http://schemas.microsoft.com/office/drawing/2010/main">
        <mc:Choice Requires="a14">
          <p:sp>
            <p:nvSpPr>
              <p:cNvPr id="11" name="テキスト ボックス 10"/>
              <p:cNvSpPr txBox="1"/>
              <p:nvPr/>
            </p:nvSpPr>
            <p:spPr>
              <a:xfrm>
                <a:off x="838200" y="3639576"/>
                <a:ext cx="9582912" cy="400110"/>
              </a:xfrm>
              <a:prstGeom prst="rect">
                <a:avLst/>
              </a:prstGeom>
              <a:noFill/>
            </p:spPr>
            <p:txBody>
              <a:bodyPr wrap="square" rtlCol="0">
                <a:spAutoFit/>
              </a:bodyPr>
              <a:lstStyle/>
              <a:p>
                <a:r>
                  <a:rPr lang="ja-JP" altLang="en-US" sz="2000" dirty="0" smtClean="0"/>
                  <a:t>調和振動自由エネルギー</a:t>
                </a:r>
                <a14:m>
                  <m:oMath xmlns:m="http://schemas.openxmlformats.org/officeDocument/2006/math">
                    <m:sSub>
                      <m:sSubPr>
                        <m:ctrlPr>
                          <a:rPr lang="en-US" altLang="ja-JP" sz="2000" i="1" smtClean="0">
                            <a:latin typeface="Cambria Math" charset="0"/>
                            <a:ea typeface="Cambria Math" charset="0"/>
                            <a:cs typeface="Cambria Math" charset="0"/>
                          </a:rPr>
                        </m:ctrlPr>
                      </m:sSubPr>
                      <m:e>
                        <m:r>
                          <a:rPr lang="en-US" altLang="ja-JP" sz="2000" i="1" smtClean="0">
                            <a:latin typeface="Cambria Math" charset="0"/>
                            <a:ea typeface="Cambria Math" charset="0"/>
                            <a:cs typeface="Cambria Math" charset="0"/>
                          </a:rPr>
                          <m:t>𝜑</m:t>
                        </m:r>
                      </m:e>
                      <m:sub>
                        <m:r>
                          <a:rPr lang="en-US" altLang="ja-JP" sz="2000" b="0" i="1" smtClean="0">
                            <a:latin typeface="Cambria Math" charset="0"/>
                            <a:ea typeface="Cambria Math" charset="0"/>
                            <a:cs typeface="Cambria Math" charset="0"/>
                          </a:rPr>
                          <m:t>0</m:t>
                        </m:r>
                      </m:sub>
                    </m:sSub>
                  </m:oMath>
                </a14:m>
                <a:endParaRPr kumimoji="1" lang="ja-JP" altLang="en-US" sz="2000"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838200" y="3639576"/>
                <a:ext cx="9582912" cy="400110"/>
              </a:xfrm>
              <a:prstGeom prst="rect">
                <a:avLst/>
              </a:prstGeom>
              <a:blipFill rotWithShape="0">
                <a:blip r:embed="rId5"/>
                <a:stretch>
                  <a:fillRect l="-700" t="-7576"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p:cNvSpPr txBox="1"/>
              <p:nvPr/>
            </p:nvSpPr>
            <p:spPr>
              <a:xfrm>
                <a:off x="838200" y="5110065"/>
                <a:ext cx="9582912" cy="400110"/>
              </a:xfrm>
              <a:prstGeom prst="rect">
                <a:avLst/>
              </a:prstGeom>
              <a:noFill/>
            </p:spPr>
            <p:txBody>
              <a:bodyPr wrap="square" rtlCol="0">
                <a:spAutoFit/>
              </a:bodyPr>
              <a:lstStyle/>
              <a:p>
                <a:r>
                  <a:rPr lang="ja-JP" altLang="en-US" sz="2000" dirty="0" smtClean="0"/>
                  <a:t>自由エネルギー</a:t>
                </a:r>
                <a14:m>
                  <m:oMath xmlns:m="http://schemas.openxmlformats.org/officeDocument/2006/math">
                    <m:r>
                      <a:rPr lang="ja-JP" altLang="en-US" sz="2000" i="1" smtClean="0">
                        <a:latin typeface="Cambria Math" charset="0"/>
                        <a:ea typeface="Cambria Math" charset="0"/>
                        <a:cs typeface="Cambria Math" charset="0"/>
                      </a:rPr>
                      <m:t>𝜓</m:t>
                    </m:r>
                  </m:oMath>
                </a14:m>
                <a:endParaRPr kumimoji="1" lang="ja-JP" altLang="en-US" sz="2000"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838200" y="5110065"/>
                <a:ext cx="9582912" cy="400110"/>
              </a:xfrm>
              <a:prstGeom prst="rect">
                <a:avLst/>
              </a:prstGeom>
              <a:blipFill rotWithShape="0">
                <a:blip r:embed="rId6"/>
                <a:stretch>
                  <a:fillRect l="-700" t="-7576" b="-25758"/>
                </a:stretch>
              </a:blipFill>
            </p:spPr>
            <p:txBody>
              <a:bodyPr/>
              <a:lstStyle/>
              <a:p>
                <a:r>
                  <a:rPr lang="ja-JP" altLang="en-US">
                    <a:noFill/>
                  </a:rPr>
                  <a:t> </a:t>
                </a:r>
              </a:p>
            </p:txBody>
          </p:sp>
        </mc:Fallback>
      </mc:AlternateContent>
      <p:pic>
        <p:nvPicPr>
          <p:cNvPr id="13" name="図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92044" y="5860309"/>
            <a:ext cx="2641600" cy="469900"/>
          </a:xfrm>
          <a:prstGeom prst="rect">
            <a:avLst/>
          </a:prstGeom>
        </p:spPr>
      </p:pic>
      <p:pic>
        <p:nvPicPr>
          <p:cNvPr id="14" name="図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69243" y="4759931"/>
            <a:ext cx="1162757" cy="279761"/>
          </a:xfrm>
          <a:prstGeom prst="rect">
            <a:avLst/>
          </a:prstGeom>
        </p:spPr>
      </p:pic>
      <p:pic>
        <p:nvPicPr>
          <p:cNvPr id="15" name="図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49493" y="4529580"/>
            <a:ext cx="1065837" cy="689119"/>
          </a:xfrm>
          <a:prstGeom prst="rect">
            <a:avLst/>
          </a:prstGeom>
        </p:spPr>
      </p:pic>
      <p:sp>
        <p:nvSpPr>
          <p:cNvPr id="3" name="スライド番号プレースホルダー 2"/>
          <p:cNvSpPr>
            <a:spLocks noGrp="1"/>
          </p:cNvSpPr>
          <p:nvPr>
            <p:ph type="sldNum" sz="quarter" idx="12"/>
          </p:nvPr>
        </p:nvSpPr>
        <p:spPr/>
        <p:txBody>
          <a:bodyPr/>
          <a:lstStyle/>
          <a:p>
            <a:fld id="{73BBF8A3-602B-AD48-92DF-70CA11004CD3}" type="slidenum">
              <a:rPr kumimoji="1" lang="ja-JP" altLang="en-US" smtClean="0"/>
              <a:t>24</a:t>
            </a:fld>
            <a:endParaRPr kumimoji="1" lang="ja-JP" altLang="en-US"/>
          </a:p>
        </p:txBody>
      </p:sp>
    </p:spTree>
    <p:extLst>
      <p:ext uri="{BB962C8B-B14F-4D97-AF65-F5344CB8AC3E}">
        <p14:creationId xmlns:p14="http://schemas.microsoft.com/office/powerpoint/2010/main" val="517476884"/>
      </p:ext>
    </p:extLst>
  </p:cSld>
  <p:clrMapOvr>
    <a:masterClrMapping/>
  </p:clrMapOvr>
  <mc:AlternateContent xmlns:mc="http://schemas.openxmlformats.org/markup-compatibility/2006">
    <mc:Choice xmlns:p14="http://schemas.microsoft.com/office/powerpoint/2010/main" Requires="p14">
      <p:transition spd="slow" p14:dur="2000" advTm="7942"/>
    </mc:Choice>
    <mc:Fallback>
      <p:transition spd="slow" advTm="7942"/>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smtClean="0"/>
              <a:t>ポテンシャル</a:t>
            </a:r>
            <a:endParaRPr kumimoji="1" lang="ja-JP" altLang="en-US" dirty="0"/>
          </a:p>
        </p:txBody>
      </p:sp>
      <p:sp>
        <p:nvSpPr>
          <p:cNvPr id="3" name="コンテンツ プレースホルダー 2"/>
          <p:cNvSpPr>
            <a:spLocks noGrp="1"/>
          </p:cNvSpPr>
          <p:nvPr>
            <p:ph idx="1"/>
          </p:nvPr>
        </p:nvSpPr>
        <p:spPr>
          <a:xfrm>
            <a:off x="838200" y="1825625"/>
            <a:ext cx="10515600" cy="1978279"/>
          </a:xfrm>
        </p:spPr>
        <p:txBody>
          <a:bodyPr/>
          <a:lstStyle/>
          <a:p>
            <a:r>
              <a:rPr kumimoji="1" lang="en-US" altLang="ja-JP" dirty="0" err="1" smtClean="0"/>
              <a:t>Lennard</a:t>
            </a:r>
            <a:r>
              <a:rPr kumimoji="1" lang="en-US" altLang="ja-JP" dirty="0" smtClean="0"/>
              <a:t>-Jones</a:t>
            </a:r>
            <a:r>
              <a:rPr kumimoji="1" lang="ja-JP" altLang="en-US" dirty="0" smtClean="0"/>
              <a:t>ポテンシャル</a:t>
            </a:r>
            <a:r>
              <a:rPr kumimoji="1" lang="en-US" altLang="ja-JP" dirty="0" smtClean="0"/>
              <a:t>, Cu</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2672" y="2343912"/>
            <a:ext cx="4137152" cy="4137152"/>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2464" y="5456936"/>
            <a:ext cx="5941568" cy="294319"/>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072" y="4114610"/>
            <a:ext cx="7213600" cy="952500"/>
          </a:xfrm>
          <a:prstGeom prst="rect">
            <a:avLst/>
          </a:prstGeom>
        </p:spPr>
      </p:pic>
      <mc:AlternateContent xmlns:mc="http://schemas.openxmlformats.org/markup-compatibility/2006" xmlns:a14="http://schemas.microsoft.com/office/drawing/2010/main">
        <mc:Choice Requires="a14">
          <p:sp>
            <p:nvSpPr>
              <p:cNvPr id="9" name="テキスト ボックス 8"/>
              <p:cNvSpPr txBox="1"/>
              <p:nvPr/>
            </p:nvSpPr>
            <p:spPr>
              <a:xfrm>
                <a:off x="392176" y="3519587"/>
                <a:ext cx="9582912" cy="400110"/>
              </a:xfrm>
              <a:prstGeom prst="rect">
                <a:avLst/>
              </a:prstGeom>
              <a:noFill/>
            </p:spPr>
            <p:txBody>
              <a:bodyPr wrap="square" rtlCol="0">
                <a:spAutoFit/>
              </a:bodyPr>
              <a:lstStyle/>
              <a:p>
                <a:r>
                  <a:rPr lang="ja-JP" altLang="en-US" sz="2000" dirty="0" smtClean="0"/>
                  <a:t>原子間距離を</a:t>
                </a:r>
                <a14:m>
                  <m:oMath xmlns:m="http://schemas.openxmlformats.org/officeDocument/2006/math">
                    <m:r>
                      <a:rPr lang="en-US" altLang="ja-JP" sz="2000" b="0" i="1" dirty="0" smtClean="0">
                        <a:latin typeface="Cambria Math" charset="0"/>
                      </a:rPr>
                      <m:t>𝑟</m:t>
                    </m:r>
                  </m:oMath>
                </a14:m>
                <a:r>
                  <a:rPr lang="ja-JP" altLang="en-US" sz="2000" dirty="0" smtClean="0"/>
                  <a:t>とするとポテンシャル</a:t>
                </a:r>
                <a14:m>
                  <m:oMath xmlns:m="http://schemas.openxmlformats.org/officeDocument/2006/math">
                    <m:r>
                      <a:rPr lang="en-US" altLang="ja-JP" sz="2000" b="0" i="1" smtClean="0">
                        <a:latin typeface="Cambria Math" charset="0"/>
                        <a:ea typeface="Cambria Math" charset="0"/>
                        <a:cs typeface="Cambria Math" charset="0"/>
                      </a:rPr>
                      <m:t>𝑈</m:t>
                    </m:r>
                  </m:oMath>
                </a14:m>
                <a:r>
                  <a:rPr kumimoji="1" lang="ja-JP" altLang="en-US" sz="2000" dirty="0" smtClean="0"/>
                  <a:t>は</a:t>
                </a:r>
                <a:endParaRPr kumimoji="1" lang="ja-JP" altLang="en-US" sz="2000"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392176" y="3519587"/>
                <a:ext cx="9582912" cy="400110"/>
              </a:xfrm>
              <a:prstGeom prst="rect">
                <a:avLst/>
              </a:prstGeom>
              <a:blipFill rotWithShape="0">
                <a:blip r:embed="rId5"/>
                <a:stretch>
                  <a:fillRect l="-636" t="-7576" b="-25758"/>
                </a:stretch>
              </a:blipFill>
            </p:spPr>
            <p:txBody>
              <a:bodyPr/>
              <a:lstStyle/>
              <a:p>
                <a:r>
                  <a:rPr lang="ja-JP" altLang="en-US">
                    <a:noFill/>
                  </a:rPr>
                  <a:t> </a:t>
                </a:r>
              </a:p>
            </p:txBody>
          </p:sp>
        </mc:Fallback>
      </mc:AlternateContent>
      <p:sp>
        <p:nvSpPr>
          <p:cNvPr id="5" name="スライド番号プレースホルダー 4"/>
          <p:cNvSpPr>
            <a:spLocks noGrp="1"/>
          </p:cNvSpPr>
          <p:nvPr>
            <p:ph type="sldNum" sz="quarter" idx="12"/>
          </p:nvPr>
        </p:nvSpPr>
        <p:spPr/>
        <p:txBody>
          <a:bodyPr/>
          <a:lstStyle/>
          <a:p>
            <a:fld id="{73BBF8A3-602B-AD48-92DF-70CA11004CD3}" type="slidenum">
              <a:rPr kumimoji="1" lang="ja-JP" altLang="en-US" smtClean="0"/>
              <a:t>25</a:t>
            </a:fld>
            <a:endParaRPr kumimoji="1" lang="ja-JP" altLang="en-US"/>
          </a:p>
        </p:txBody>
      </p:sp>
    </p:spTree>
    <p:extLst>
      <p:ext uri="{BB962C8B-B14F-4D97-AF65-F5344CB8AC3E}">
        <p14:creationId xmlns:p14="http://schemas.microsoft.com/office/powerpoint/2010/main" val="447801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en-US" altLang="ja-JP" dirty="0" smtClean="0"/>
              <a:t>Phonon-DOS</a:t>
            </a:r>
            <a:r>
              <a:rPr kumimoji="1" lang="ja-JP" altLang="en-US" dirty="0" smtClean="0"/>
              <a:t>法での</a:t>
            </a:r>
            <a:r>
              <a:rPr kumimoji="1" lang="en-US" altLang="ja-JP" dirty="0" err="1" smtClean="0"/>
              <a:t>Ti</a:t>
            </a:r>
            <a:r>
              <a:rPr kumimoji="1" lang="ja-JP" altLang="en-US" dirty="0" smtClean="0"/>
              <a:t>の自由エネルギー</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872" y="2388394"/>
            <a:ext cx="6103438" cy="2793285"/>
          </a:xfrm>
        </p:spPr>
      </p:pic>
      <p:pic>
        <p:nvPicPr>
          <p:cNvPr id="5" name="図 4"/>
          <p:cNvPicPr>
            <a:picLocks noChangeAspect="1"/>
          </p:cNvPicPr>
          <p:nvPr/>
        </p:nvPicPr>
        <p:blipFill>
          <a:blip r:embed="rId3"/>
          <a:stretch>
            <a:fillRect/>
          </a:stretch>
        </p:blipFill>
        <p:spPr>
          <a:xfrm>
            <a:off x="6785424" y="2108175"/>
            <a:ext cx="4951873" cy="3946525"/>
          </a:xfrm>
          <a:prstGeom prst="rect">
            <a:avLst/>
          </a:prstGeom>
        </p:spPr>
      </p:pic>
      <p:sp>
        <p:nvSpPr>
          <p:cNvPr id="3" name="スライド番号プレースホルダー 2"/>
          <p:cNvSpPr>
            <a:spLocks noGrp="1"/>
          </p:cNvSpPr>
          <p:nvPr>
            <p:ph type="sldNum" sz="quarter" idx="12"/>
          </p:nvPr>
        </p:nvSpPr>
        <p:spPr/>
        <p:txBody>
          <a:bodyPr/>
          <a:lstStyle/>
          <a:p>
            <a:fld id="{73BBF8A3-602B-AD48-92DF-70CA11004CD3}" type="slidenum">
              <a:rPr kumimoji="1" lang="ja-JP" altLang="en-US" smtClean="0"/>
              <a:t>3</a:t>
            </a:fld>
            <a:endParaRPr kumimoji="1" lang="ja-JP" altLang="en-US"/>
          </a:p>
        </p:txBody>
      </p:sp>
    </p:spTree>
    <p:extLst>
      <p:ext uri="{BB962C8B-B14F-4D97-AF65-F5344CB8AC3E}">
        <p14:creationId xmlns:p14="http://schemas.microsoft.com/office/powerpoint/2010/main" val="41522998"/>
      </p:ext>
    </p:extLst>
  </p:cSld>
  <p:clrMapOvr>
    <a:masterClrMapping/>
  </p:clrMapOvr>
  <mc:AlternateContent xmlns:mc="http://schemas.openxmlformats.org/markup-compatibility/2006" xmlns:p14="http://schemas.microsoft.com/office/powerpoint/2010/main">
    <mc:Choice Requires="p14">
      <p:transition spd="slow" p14:dur="2000" advTm="35429"/>
    </mc:Choice>
    <mc:Fallback xmlns="">
      <p:transition spd="slow" advTm="35429"/>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680032" cy="1325563"/>
          </a:xfrm>
        </p:spPr>
        <p:txBody>
          <a:bodyPr/>
          <a:lstStyle/>
          <a:p>
            <a:pPr algn="ctr"/>
            <a:r>
              <a:rPr kumimoji="1" lang="en-US" altLang="ja-JP" dirty="0" smtClean="0"/>
              <a:t>Phonon-DOS</a:t>
            </a:r>
            <a:r>
              <a:rPr kumimoji="1" lang="ja-JP" altLang="en-US" dirty="0" smtClean="0"/>
              <a:t>法での</a:t>
            </a:r>
            <a:r>
              <a:rPr lang="en-US" altLang="ja-JP" dirty="0" err="1" smtClean="0"/>
              <a:t>hcp-Ti</a:t>
            </a:r>
            <a:r>
              <a:rPr lang="ja-JP" altLang="en-US" dirty="0" smtClean="0"/>
              <a:t>における熱膨張</a:t>
            </a:r>
            <a:endParaRPr kumimoji="1" lang="ja-JP" altLang="en-US" dirty="0"/>
          </a:p>
        </p:txBody>
      </p:sp>
      <p:pic>
        <p:nvPicPr>
          <p:cNvPr id="5" name="コンテンツ プレースホルダー 4"/>
          <p:cNvPicPr>
            <a:picLocks noGrp="1" noChangeAspect="1"/>
          </p:cNvPicPr>
          <p:nvPr>
            <p:ph idx="1"/>
          </p:nvPr>
        </p:nvPicPr>
        <p:blipFill>
          <a:blip r:embed="rId2"/>
          <a:stretch>
            <a:fillRect/>
          </a:stretch>
        </p:blipFill>
        <p:spPr>
          <a:xfrm>
            <a:off x="2356479" y="2088302"/>
            <a:ext cx="4786347" cy="3117544"/>
          </a:xfrm>
          <a:prstGeom prst="rect">
            <a:avLst/>
          </a:prstGeom>
        </p:spPr>
      </p:pic>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262" y="2351743"/>
            <a:ext cx="2504741" cy="2365071"/>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2826" y="2088302"/>
            <a:ext cx="4888992" cy="3688080"/>
          </a:xfrm>
          <a:prstGeom prst="rect">
            <a:avLst/>
          </a:prstGeom>
        </p:spPr>
      </p:pic>
      <p:sp>
        <p:nvSpPr>
          <p:cNvPr id="9" name="コンテンツ プレースホルダー 2"/>
          <p:cNvSpPr txBox="1">
            <a:spLocks/>
          </p:cNvSpPr>
          <p:nvPr/>
        </p:nvSpPr>
        <p:spPr>
          <a:xfrm>
            <a:off x="1133696" y="5866901"/>
            <a:ext cx="10384536" cy="14108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a:lstStyle>
          <a:p>
            <a:r>
              <a:rPr lang="ja-JP" altLang="en-US" dirty="0" smtClean="0"/>
              <a:t>相互作用の高次項である非調和項の影響が大きいのが原因．</a:t>
            </a:r>
            <a:endParaRPr lang="en-US" altLang="ja-JP" dirty="0" smtClean="0"/>
          </a:p>
          <a:p>
            <a:endParaRPr lang="en-US" altLang="ja-JP" dirty="0" smtClean="0"/>
          </a:p>
        </p:txBody>
      </p:sp>
      <p:sp>
        <p:nvSpPr>
          <p:cNvPr id="3" name="スライド番号プレースホルダー 2"/>
          <p:cNvSpPr>
            <a:spLocks noGrp="1"/>
          </p:cNvSpPr>
          <p:nvPr>
            <p:ph type="sldNum" sz="quarter" idx="12"/>
          </p:nvPr>
        </p:nvSpPr>
        <p:spPr/>
        <p:txBody>
          <a:bodyPr/>
          <a:lstStyle/>
          <a:p>
            <a:fld id="{73BBF8A3-602B-AD48-92DF-70CA11004CD3}" type="slidenum">
              <a:rPr kumimoji="1" lang="ja-JP" altLang="en-US" smtClean="0"/>
              <a:t>4</a:t>
            </a:fld>
            <a:endParaRPr kumimoji="1" lang="ja-JP" altLang="en-US"/>
          </a:p>
        </p:txBody>
      </p:sp>
    </p:spTree>
    <p:extLst>
      <p:ext uri="{BB962C8B-B14F-4D97-AF65-F5344CB8AC3E}">
        <p14:creationId xmlns:p14="http://schemas.microsoft.com/office/powerpoint/2010/main" val="646308473"/>
      </p:ext>
    </p:extLst>
  </p:cSld>
  <p:clrMapOvr>
    <a:masterClrMapping/>
  </p:clrMapOvr>
  <mc:AlternateContent xmlns:mc="http://schemas.openxmlformats.org/markup-compatibility/2006" xmlns:p14="http://schemas.microsoft.com/office/powerpoint/2010/main">
    <mc:Choice Requires="p14">
      <p:transition spd="slow" p14:dur="2000" advTm="43921"/>
    </mc:Choice>
    <mc:Fallback xmlns="">
      <p:transition spd="slow" advTm="4392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p:cNvSpPr txBox="1">
            <a:spLocks/>
          </p:cNvSpPr>
          <p:nvPr/>
        </p:nvSpPr>
        <p:spPr>
          <a:xfrm>
            <a:off x="559909" y="1331176"/>
            <a:ext cx="10515600" cy="4061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a:lstStyle>
          <a:p>
            <a:r>
              <a:rPr lang="en-US" altLang="ja-JP" dirty="0" smtClean="0"/>
              <a:t>Moment</a:t>
            </a:r>
            <a:r>
              <a:rPr lang="ja-JP" altLang="en-US" dirty="0" smtClean="0"/>
              <a:t>法を導入．</a:t>
            </a:r>
            <a:endParaRPr lang="en-US" altLang="ja-JP" dirty="0" smtClean="0"/>
          </a:p>
          <a:p>
            <a:pPr lvl="1"/>
            <a:r>
              <a:rPr lang="ja-JP" altLang="en-US" dirty="0" smtClean="0"/>
              <a:t>原子間相互作用エネルギーの高次微分を考慮に入れることによって，非調和</a:t>
            </a:r>
            <a:r>
              <a:rPr lang="ja-JP" altLang="en-US" dirty="0"/>
              <a:t>の影響を取り入れて</a:t>
            </a:r>
            <a:r>
              <a:rPr lang="ja-JP" altLang="en-US" dirty="0" smtClean="0"/>
              <a:t>いる．</a:t>
            </a:r>
            <a:endParaRPr lang="en-US" altLang="ja-JP" dirty="0" smtClean="0"/>
          </a:p>
          <a:p>
            <a:pPr lvl="1"/>
            <a:endParaRPr lang="en-US" altLang="ja-JP" dirty="0"/>
          </a:p>
          <a:p>
            <a:pPr lvl="1"/>
            <a:r>
              <a:rPr lang="ja-JP" altLang="en-US" dirty="0" smtClean="0"/>
              <a:t>有限温度における自由エネルギー，</a:t>
            </a:r>
            <a:r>
              <a:rPr lang="en-US" altLang="ja-JP" dirty="0" smtClean="0"/>
              <a:t/>
            </a:r>
            <a:br>
              <a:rPr lang="en-US" altLang="ja-JP" dirty="0" smtClean="0"/>
            </a:br>
            <a:r>
              <a:rPr lang="ja-JP" altLang="en-US" dirty="0" smtClean="0"/>
              <a:t>熱膨張など求まる．</a:t>
            </a:r>
            <a:endParaRPr lang="en-US" altLang="ja-JP" dirty="0"/>
          </a:p>
          <a:p>
            <a:pPr lvl="1"/>
            <a:endParaRPr lang="en-US" altLang="ja-JP" dirty="0" smtClean="0"/>
          </a:p>
          <a:p>
            <a:pPr lvl="1"/>
            <a:r>
              <a:rPr lang="ja-JP" altLang="en-US" dirty="0" smtClean="0"/>
              <a:t>経験的な原子間ペアポテンシャルでの</a:t>
            </a:r>
            <a:r>
              <a:rPr lang="en-US" altLang="ja-JP" dirty="0" smtClean="0"/>
              <a:t/>
            </a:r>
            <a:br>
              <a:rPr lang="en-US" altLang="ja-JP" dirty="0" smtClean="0"/>
            </a:br>
            <a:r>
              <a:rPr lang="ja-JP" altLang="en-US" dirty="0" smtClean="0"/>
              <a:t>計算を前提としている．</a:t>
            </a:r>
            <a:endParaRPr lang="en-US" altLang="ja-JP" dirty="0"/>
          </a:p>
        </p:txBody>
      </p:sp>
      <p:sp>
        <p:nvSpPr>
          <p:cNvPr id="6" name="タイトル 1"/>
          <p:cNvSpPr txBox="1">
            <a:spLocks/>
          </p:cNvSpPr>
          <p:nvPr/>
        </p:nvSpPr>
        <p:spPr>
          <a:xfrm>
            <a:off x="-454152" y="14415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dirty="0" smtClean="0"/>
              <a:t>Phonon-DOS</a:t>
            </a:r>
            <a:r>
              <a:rPr lang="ja-JP" altLang="en-US" dirty="0" smtClean="0"/>
              <a:t>法の結果から．．．</a:t>
            </a:r>
            <a:endParaRPr lang="ja-JP" altLang="en-US" dirty="0"/>
          </a:p>
        </p:txBody>
      </p:sp>
      <p:sp>
        <p:nvSpPr>
          <p:cNvPr id="9" name="スライド番号プレースホルダー 8"/>
          <p:cNvSpPr>
            <a:spLocks noGrp="1"/>
          </p:cNvSpPr>
          <p:nvPr>
            <p:ph type="sldNum" sz="quarter" idx="12"/>
          </p:nvPr>
        </p:nvSpPr>
        <p:spPr/>
        <p:txBody>
          <a:bodyPr/>
          <a:lstStyle/>
          <a:p>
            <a:fld id="{73BBF8A3-602B-AD48-92DF-70CA11004CD3}" type="slidenum">
              <a:rPr kumimoji="1" lang="ja-JP" altLang="en-US" smtClean="0"/>
              <a:t>5</a:t>
            </a:fld>
            <a:endParaRPr kumimoji="1" lang="ja-JP" altLang="en-US"/>
          </a:p>
        </p:txBody>
      </p: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5461989"/>
            <a:ext cx="5749636" cy="759195"/>
          </a:xfrm>
          <a:prstGeom prst="rect">
            <a:avLst/>
          </a:prstGeom>
        </p:spPr>
      </p:pic>
      <p:sp>
        <p:nvSpPr>
          <p:cNvPr id="11" name="正方形/長方形 10"/>
          <p:cNvSpPr/>
          <p:nvPr/>
        </p:nvSpPr>
        <p:spPr>
          <a:xfrm>
            <a:off x="959694" y="5058076"/>
            <a:ext cx="3384260" cy="369332"/>
          </a:xfrm>
          <a:prstGeom prst="rect">
            <a:avLst/>
          </a:prstGeom>
        </p:spPr>
        <p:txBody>
          <a:bodyPr wrap="none">
            <a:spAutoFit/>
          </a:bodyPr>
          <a:lstStyle/>
          <a:p>
            <a:r>
              <a:rPr lang="en-US" altLang="ja-JP" dirty="0" err="1" smtClean="0"/>
              <a:t>Lennard</a:t>
            </a:r>
            <a:r>
              <a:rPr lang="en-US" altLang="ja-JP" dirty="0" smtClean="0"/>
              <a:t>-Jones</a:t>
            </a:r>
            <a:r>
              <a:rPr lang="ja-JP" altLang="en-US" dirty="0" smtClean="0"/>
              <a:t>型ポテンシャル</a:t>
            </a:r>
            <a:endParaRPr lang="ja-JP" altLang="en-US" dirty="0"/>
          </a:p>
        </p:txBody>
      </p:sp>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9782" y="2942858"/>
            <a:ext cx="4543136" cy="3413491"/>
          </a:xfrm>
          <a:prstGeom prst="rect">
            <a:avLst/>
          </a:prstGeom>
        </p:spPr>
      </p:pic>
    </p:spTree>
    <p:extLst>
      <p:ext uri="{BB962C8B-B14F-4D97-AF65-F5344CB8AC3E}">
        <p14:creationId xmlns:p14="http://schemas.microsoft.com/office/powerpoint/2010/main" val="215584163"/>
      </p:ext>
    </p:extLst>
  </p:cSld>
  <p:clrMapOvr>
    <a:masterClrMapping/>
  </p:clrMapOvr>
  <mc:AlternateContent xmlns:mc="http://schemas.openxmlformats.org/markup-compatibility/2006" xmlns:p14="http://schemas.microsoft.com/office/powerpoint/2010/main">
    <mc:Choice Requires="p14">
      <p:transition spd="slow" p14:dur="2000" advTm="47874"/>
    </mc:Choice>
    <mc:Fallback xmlns="">
      <p:transition spd="slow" advTm="47874"/>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853717" y="269260"/>
            <a:ext cx="10515600" cy="1325563"/>
          </a:xfrm>
        </p:spPr>
        <p:txBody>
          <a:bodyPr/>
          <a:lstStyle/>
          <a:p>
            <a:r>
              <a:rPr kumimoji="1" lang="ja-JP" altLang="en-US" dirty="0" smtClean="0"/>
              <a:t>本研究の目的</a:t>
            </a:r>
            <a:endParaRPr kumimoji="1" lang="ja-JP" altLang="en-US" dirty="0"/>
          </a:p>
        </p:txBody>
      </p:sp>
      <p:sp>
        <p:nvSpPr>
          <p:cNvPr id="6" name="コンテンツ プレースホルダー 2"/>
          <p:cNvSpPr>
            <a:spLocks noGrp="1"/>
          </p:cNvSpPr>
          <p:nvPr>
            <p:ph idx="1"/>
          </p:nvPr>
        </p:nvSpPr>
        <p:spPr>
          <a:xfrm>
            <a:off x="1020526" y="1774931"/>
            <a:ext cx="6821148" cy="4944523"/>
          </a:xfrm>
        </p:spPr>
        <p:txBody>
          <a:bodyPr>
            <a:normAutofit lnSpcReduction="10000"/>
          </a:bodyPr>
          <a:lstStyle/>
          <a:p>
            <a:endParaRPr lang="en-US" altLang="ja-JP" dirty="0"/>
          </a:p>
          <a:p>
            <a:r>
              <a:rPr lang="ja-JP" altLang="en-US" dirty="0" smtClean="0"/>
              <a:t>経験的な原子間ポテンシャルを前提とする</a:t>
            </a:r>
            <a:r>
              <a:rPr lang="en-US" altLang="ja-JP" dirty="0" smtClean="0"/>
              <a:t>Moment</a:t>
            </a:r>
            <a:r>
              <a:rPr lang="ja-JP" altLang="en-US" dirty="0" smtClean="0"/>
              <a:t>法に</a:t>
            </a:r>
            <a:r>
              <a:rPr lang="en-US" altLang="ja-JP" dirty="0"/>
              <a:t>	</a:t>
            </a:r>
            <a:r>
              <a:rPr lang="en-US" altLang="ja-JP" dirty="0" smtClean="0"/>
              <a:t>VASP</a:t>
            </a:r>
            <a:r>
              <a:rPr lang="ja-JP" altLang="en-US" dirty="0" smtClean="0"/>
              <a:t>の計算結果の組み込みを試みる．</a:t>
            </a:r>
            <a:endParaRPr lang="en-US" altLang="ja-JP" dirty="0" smtClean="0"/>
          </a:p>
          <a:p>
            <a:endParaRPr lang="en-US" altLang="ja-JP" dirty="0" smtClean="0"/>
          </a:p>
          <a:p>
            <a:r>
              <a:rPr lang="ja-JP" altLang="en-US" dirty="0" smtClean="0"/>
              <a:t>今回は対称性に優れており等方的である</a:t>
            </a:r>
            <a:r>
              <a:rPr lang="en-US" altLang="ja-JP" dirty="0" err="1" smtClean="0"/>
              <a:t>fcc</a:t>
            </a:r>
            <a:r>
              <a:rPr lang="ja-JP" altLang="en-US" dirty="0" smtClean="0"/>
              <a:t>金属の</a:t>
            </a:r>
            <a:r>
              <a:rPr lang="en-US" altLang="ja-JP" dirty="0" smtClean="0"/>
              <a:t>Cu, Ag, Au, Al</a:t>
            </a:r>
            <a:r>
              <a:rPr lang="ja-JP" altLang="en-US" dirty="0" smtClean="0"/>
              <a:t>で</a:t>
            </a:r>
            <a:r>
              <a:rPr lang="ja-JP" altLang="en-US" dirty="0" smtClean="0"/>
              <a:t>計算．</a:t>
            </a:r>
            <a:endParaRPr lang="en-US" altLang="ja-JP" dirty="0" smtClean="0"/>
          </a:p>
          <a:p>
            <a:endParaRPr lang="en-US" altLang="ja-JP" dirty="0"/>
          </a:p>
          <a:p>
            <a:r>
              <a:rPr lang="ja-JP" altLang="en-US" dirty="0" smtClean="0"/>
              <a:t>計算の信頼性を確かめるために</a:t>
            </a:r>
            <a:r>
              <a:rPr lang="en-US" altLang="ja-JP" dirty="0" smtClean="0"/>
              <a:t>Phonon-DOS</a:t>
            </a:r>
            <a:r>
              <a:rPr lang="ja-JP" altLang="en-US" dirty="0" smtClean="0"/>
              <a:t>法による自由エネルギーの計算がで</a:t>
            </a:r>
            <a:r>
              <a:rPr lang="ja-JP" altLang="en-US" dirty="0" smtClean="0"/>
              <a:t>きる</a:t>
            </a:r>
            <a:r>
              <a:rPr lang="en-US" altLang="ja-JP" dirty="0" err="1" smtClean="0"/>
              <a:t>MedeA</a:t>
            </a:r>
            <a:r>
              <a:rPr lang="en-US" altLang="ja-JP" dirty="0" smtClean="0"/>
              <a:t>, </a:t>
            </a:r>
            <a:r>
              <a:rPr lang="en-US" altLang="ja-JP" dirty="0" err="1" smtClean="0"/>
              <a:t>Phonopy</a:t>
            </a:r>
            <a:r>
              <a:rPr lang="ja-JP" altLang="en-US" dirty="0" smtClean="0"/>
              <a:t>と</a:t>
            </a:r>
            <a:r>
              <a:rPr lang="ja-JP" altLang="en-US" dirty="0" smtClean="0"/>
              <a:t>比較．</a:t>
            </a:r>
            <a:endParaRPr lang="en-US" altLang="ja-JP" dirty="0"/>
          </a:p>
        </p:txBody>
      </p:sp>
      <p:sp>
        <p:nvSpPr>
          <p:cNvPr id="7" name="スライド番号プレースホルダー 6"/>
          <p:cNvSpPr>
            <a:spLocks noGrp="1"/>
          </p:cNvSpPr>
          <p:nvPr>
            <p:ph type="sldNum" sz="quarter" idx="12"/>
          </p:nvPr>
        </p:nvSpPr>
        <p:spPr/>
        <p:txBody>
          <a:bodyPr/>
          <a:lstStyle/>
          <a:p>
            <a:fld id="{73BBF8A3-602B-AD48-92DF-70CA11004CD3}" type="slidenum">
              <a:rPr kumimoji="1" lang="ja-JP" altLang="en-US" smtClean="0"/>
              <a:t>6</a:t>
            </a:fld>
            <a:endParaRPr kumimoji="1" lang="ja-JP" altLang="en-US"/>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9003" y="2421686"/>
            <a:ext cx="3597470" cy="3384892"/>
          </a:xfrm>
          <a:prstGeom prst="rect">
            <a:avLst/>
          </a:prstGeom>
        </p:spPr>
      </p:pic>
    </p:spTree>
    <p:extLst>
      <p:ext uri="{BB962C8B-B14F-4D97-AF65-F5344CB8AC3E}">
        <p14:creationId xmlns:p14="http://schemas.microsoft.com/office/powerpoint/2010/main" val="1205910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en-US" altLang="ja-JP" dirty="0" smtClean="0"/>
              <a:t>Moment</a:t>
            </a:r>
            <a:r>
              <a:rPr kumimoji="1" lang="ja-JP" altLang="en-US" dirty="0" smtClean="0"/>
              <a:t>法の計算手法</a:t>
            </a:r>
            <a:endParaRPr kumimoji="1" lang="ja-JP" altLang="en-US" dirty="0"/>
          </a:p>
        </p:txBody>
      </p:sp>
      <mc:AlternateContent xmlns:mc="http://schemas.openxmlformats.org/markup-compatibility/2006" xmlns:a14="http://schemas.microsoft.com/office/drawing/2010/main">
        <mc:Choice Requires="a14">
          <p:sp>
            <p:nvSpPr>
              <p:cNvPr id="7" name="コンテンツ プレースホルダー 6"/>
              <p:cNvSpPr>
                <a:spLocks noGrp="1"/>
              </p:cNvSpPr>
              <p:nvPr>
                <p:ph idx="1"/>
              </p:nvPr>
            </p:nvSpPr>
            <p:spPr/>
            <p:txBody>
              <a:bodyPr>
                <a:normAutofit/>
              </a:bodyPr>
              <a:lstStyle/>
              <a:p>
                <a:pPr marL="0" indent="0">
                  <a:lnSpc>
                    <a:spcPct val="100000"/>
                  </a:lnSpc>
                  <a:spcBef>
                    <a:spcPts val="0"/>
                  </a:spcBef>
                  <a:buNone/>
                </a:pPr>
                <a14:m>
                  <m:oMath xmlns:m="http://schemas.openxmlformats.org/officeDocument/2006/math">
                    <m:r>
                      <a:rPr lang="en-US" altLang="ja-JP" b="0" i="1" smtClean="0">
                        <a:latin typeface="Cambria Math" charset="0"/>
                        <a:ea typeface="Cambria Math" charset="0"/>
                        <a:cs typeface="Cambria Math" charset="0"/>
                      </a:rPr>
                      <m:t>𝑖</m:t>
                    </m:r>
                  </m:oMath>
                </a14:m>
                <a:r>
                  <a:rPr lang="ja-JP" altLang="en-US" dirty="0" smtClean="0">
                    <a:latin typeface="Cambria Math" charset="0"/>
                    <a:ea typeface="Cambria Math" charset="0"/>
                    <a:cs typeface="Cambria Math" charset="0"/>
                  </a:rPr>
                  <a:t>番目</a:t>
                </a:r>
                <a:r>
                  <a:rPr lang="ja-JP" altLang="en-US" dirty="0" smtClean="0"/>
                  <a:t>の原子の平衡位置からの変位が</a:t>
                </a:r>
                <a14:m>
                  <m:oMath xmlns:m="http://schemas.openxmlformats.org/officeDocument/2006/math">
                    <m:sSub>
                      <m:sSubPr>
                        <m:ctrlPr>
                          <a:rPr lang="en-US" altLang="ja-JP" i="1">
                            <a:latin typeface="Cambria Math" charset="0"/>
                          </a:rPr>
                        </m:ctrlPr>
                      </m:sSubPr>
                      <m:e>
                        <m:r>
                          <a:rPr lang="en-US" altLang="ja-JP" i="1">
                            <a:latin typeface="Cambria Math" charset="0"/>
                          </a:rPr>
                          <m:t>𝑢</m:t>
                        </m:r>
                      </m:e>
                      <m:sub>
                        <m:r>
                          <a:rPr lang="en-US" altLang="ja-JP" i="1">
                            <a:latin typeface="Cambria Math" charset="0"/>
                          </a:rPr>
                          <m:t>𝑖</m:t>
                        </m:r>
                      </m:sub>
                    </m:sSub>
                  </m:oMath>
                </a14:m>
                <a:r>
                  <a:rPr lang="ja-JP" altLang="en-US" dirty="0" smtClean="0"/>
                  <a:t>であり，</a:t>
                </a:r>
                <a:endParaRPr lang="en-US" altLang="ja-JP" dirty="0" smtClean="0"/>
              </a:p>
              <a:p>
                <a:pPr marL="0" indent="0">
                  <a:lnSpc>
                    <a:spcPct val="100000"/>
                  </a:lnSpc>
                  <a:spcBef>
                    <a:spcPts val="0"/>
                  </a:spcBef>
                  <a:buNone/>
                </a:pPr>
                <a:r>
                  <a:rPr lang="ja-JP" altLang="en-US" dirty="0" smtClean="0"/>
                  <a:t>系に働く外力を</a:t>
                </a:r>
                <a14:m>
                  <m:oMath xmlns:m="http://schemas.openxmlformats.org/officeDocument/2006/math">
                    <m:r>
                      <a:rPr lang="en-US" altLang="ja-JP" b="0" i="1" smtClean="0">
                        <a:latin typeface="Cambria Math" charset="0"/>
                      </a:rPr>
                      <m:t>𝑎</m:t>
                    </m:r>
                  </m:oMath>
                </a14:m>
                <a:r>
                  <a:rPr lang="ja-JP" altLang="en-US" dirty="0" smtClean="0"/>
                  <a:t>とした時</a:t>
                </a:r>
                <a:r>
                  <a:rPr lang="en-US" altLang="ja-JP" dirty="0" smtClean="0"/>
                  <a:t>,</a:t>
                </a:r>
                <a:r>
                  <a:rPr lang="en-US" altLang="ja-JP" dirty="0"/>
                  <a:t> </a:t>
                </a:r>
                <a14:m>
                  <m:oMath xmlns:m="http://schemas.openxmlformats.org/officeDocument/2006/math">
                    <m:sSub>
                      <m:sSubPr>
                        <m:ctrlPr>
                          <a:rPr lang="en-US" altLang="ja-JP" i="1">
                            <a:latin typeface="Cambria Math" charset="0"/>
                          </a:rPr>
                        </m:ctrlPr>
                      </m:sSubPr>
                      <m:e>
                        <m:r>
                          <a:rPr lang="en-US" altLang="ja-JP" i="1">
                            <a:latin typeface="Cambria Math" charset="0"/>
                          </a:rPr>
                          <m:t>𝑢</m:t>
                        </m:r>
                      </m:e>
                      <m:sub>
                        <m:r>
                          <a:rPr lang="en-US" altLang="ja-JP" i="1">
                            <a:latin typeface="Cambria Math" charset="0"/>
                          </a:rPr>
                          <m:t>𝑖</m:t>
                        </m:r>
                      </m:sub>
                    </m:sSub>
                  </m:oMath>
                </a14:m>
                <a:r>
                  <a:rPr lang="ja-JP" altLang="en-US" dirty="0" smtClean="0"/>
                  <a:t>の平均変位を</a:t>
                </a:r>
                <a14:m>
                  <m:oMath xmlns:m="http://schemas.openxmlformats.org/officeDocument/2006/math">
                    <m:sSub>
                      <m:sSubPr>
                        <m:ctrlPr>
                          <a:rPr lang="en-US" altLang="ja-JP" i="1">
                            <a:latin typeface="Cambria Math" charset="0"/>
                          </a:rPr>
                        </m:ctrlPr>
                      </m:sSubPr>
                      <m:e>
                        <m:d>
                          <m:dPr>
                            <m:begChr m:val="⟨"/>
                            <m:endChr m:val="⟩"/>
                            <m:ctrlPr>
                              <a:rPr lang="ja-JP" altLang="en-US" i="1">
                                <a:latin typeface="Cambria Math" charset="0"/>
                              </a:rPr>
                            </m:ctrlPr>
                          </m:dPr>
                          <m:e>
                            <m:sSub>
                              <m:sSubPr>
                                <m:ctrlPr>
                                  <a:rPr lang="en-US" altLang="ja-JP" i="1" smtClean="0">
                                    <a:latin typeface="Cambria Math" charset="0"/>
                                  </a:rPr>
                                </m:ctrlPr>
                              </m:sSubPr>
                              <m:e>
                                <m:r>
                                  <a:rPr lang="en-US" altLang="ja-JP" i="1">
                                    <a:latin typeface="Cambria Math" charset="0"/>
                                  </a:rPr>
                                  <m:t>𝑢</m:t>
                                </m:r>
                              </m:e>
                              <m:sub>
                                <m:r>
                                  <a:rPr lang="en-US" altLang="ja-JP" i="1">
                                    <a:latin typeface="Cambria Math" charset="0"/>
                                  </a:rPr>
                                  <m:t>𝑖</m:t>
                                </m:r>
                              </m:sub>
                            </m:sSub>
                          </m:e>
                        </m:d>
                      </m:e>
                      <m:sub>
                        <m:r>
                          <a:rPr lang="en-US" altLang="ja-JP" i="1">
                            <a:latin typeface="Cambria Math" charset="0"/>
                          </a:rPr>
                          <m:t>𝑎</m:t>
                        </m:r>
                      </m:sub>
                    </m:sSub>
                  </m:oMath>
                </a14:m>
                <a:r>
                  <a:rPr lang="ja-JP" altLang="en-US" dirty="0" smtClean="0"/>
                  <a:t>と表す．</a:t>
                </a:r>
                <a:endParaRPr lang="en-US" altLang="ja-JP" dirty="0" smtClean="0"/>
              </a:p>
              <a:p>
                <a:pPr marL="0" indent="0">
                  <a:lnSpc>
                    <a:spcPct val="100000"/>
                  </a:lnSpc>
                  <a:spcBef>
                    <a:spcPts val="0"/>
                  </a:spcBef>
                  <a:buNone/>
                </a:pPr>
                <a:endParaRPr lang="en-US" altLang="ja-JP" dirty="0"/>
              </a:p>
              <a:p>
                <a:pPr marL="0" indent="0">
                  <a:lnSpc>
                    <a:spcPct val="100000"/>
                  </a:lnSpc>
                  <a:spcBef>
                    <a:spcPts val="0"/>
                  </a:spcBef>
                  <a:buNone/>
                </a:pPr>
                <a:r>
                  <a:rPr lang="ja-JP" altLang="en-US" dirty="0" smtClean="0"/>
                  <a:t>この</a:t>
                </a:r>
                <a14:m>
                  <m:oMath xmlns:m="http://schemas.openxmlformats.org/officeDocument/2006/math">
                    <m:sSub>
                      <m:sSubPr>
                        <m:ctrlPr>
                          <a:rPr lang="en-US" altLang="ja-JP" i="1">
                            <a:latin typeface="Cambria Math" charset="0"/>
                          </a:rPr>
                        </m:ctrlPr>
                      </m:sSubPr>
                      <m:e>
                        <m:d>
                          <m:dPr>
                            <m:begChr m:val="⟨"/>
                            <m:endChr m:val="⟩"/>
                            <m:ctrlPr>
                              <a:rPr lang="ja-JP" altLang="en-US" i="1">
                                <a:latin typeface="Cambria Math" charset="0"/>
                              </a:rPr>
                            </m:ctrlPr>
                          </m:dPr>
                          <m:e>
                            <m:sSub>
                              <m:sSubPr>
                                <m:ctrlPr>
                                  <a:rPr lang="en-US" altLang="ja-JP" i="1">
                                    <a:latin typeface="Cambria Math" charset="0"/>
                                  </a:rPr>
                                </m:ctrlPr>
                              </m:sSubPr>
                              <m:e>
                                <m:r>
                                  <a:rPr lang="en-US" altLang="ja-JP" i="1">
                                    <a:latin typeface="Cambria Math" charset="0"/>
                                  </a:rPr>
                                  <m:t>𝑢</m:t>
                                </m:r>
                              </m:e>
                              <m:sub>
                                <m:r>
                                  <a:rPr lang="en-US" altLang="ja-JP" i="1">
                                    <a:latin typeface="Cambria Math" charset="0"/>
                                  </a:rPr>
                                  <m:t>𝑖</m:t>
                                </m:r>
                              </m:sub>
                            </m:sSub>
                          </m:e>
                        </m:d>
                      </m:e>
                      <m:sub>
                        <m:r>
                          <a:rPr lang="en-US" altLang="ja-JP" i="1">
                            <a:latin typeface="Cambria Math" charset="0"/>
                          </a:rPr>
                          <m:t>𝑎</m:t>
                        </m:r>
                      </m:sub>
                    </m:sSub>
                  </m:oMath>
                </a14:m>
                <a:r>
                  <a:rPr lang="ja-JP" altLang="en-US" dirty="0" smtClean="0"/>
                  <a:t>を利用するのが</a:t>
                </a:r>
                <a:r>
                  <a:rPr lang="en-US" altLang="ja-JP" dirty="0" smtClean="0"/>
                  <a:t>Moment</a:t>
                </a:r>
                <a:r>
                  <a:rPr lang="ja-JP" altLang="en-US" dirty="0" smtClean="0"/>
                  <a:t>法の特徴．</a:t>
                </a:r>
                <a:endParaRPr lang="ja-JP" altLang="en-US" dirty="0"/>
              </a:p>
              <a:p>
                <a:pPr marL="0" lvl="0" indent="0">
                  <a:lnSpc>
                    <a:spcPct val="100000"/>
                  </a:lnSpc>
                  <a:spcBef>
                    <a:spcPts val="0"/>
                  </a:spcBef>
                  <a:buNone/>
                </a:pPr>
                <a:endParaRPr kumimoji="1" lang="en-US" altLang="ja-JP" dirty="0" smtClean="0"/>
              </a:p>
              <a:p>
                <a:pPr marL="0" lvl="0" indent="0">
                  <a:lnSpc>
                    <a:spcPct val="100000"/>
                  </a:lnSpc>
                  <a:spcBef>
                    <a:spcPts val="0"/>
                  </a:spcBef>
                  <a:buNone/>
                </a:pPr>
                <a:endParaRPr kumimoji="1" lang="en-US" altLang="ja-JP" dirty="0" smtClean="0"/>
              </a:p>
              <a:p>
                <a:pPr marL="0" lvl="0" indent="0">
                  <a:lnSpc>
                    <a:spcPct val="100000"/>
                  </a:lnSpc>
                  <a:spcBef>
                    <a:spcPts val="0"/>
                  </a:spcBef>
                  <a:buNone/>
                </a:pPr>
                <a:endParaRPr kumimoji="1" lang="ja-JP" altLang="en-US" dirty="0"/>
              </a:p>
            </p:txBody>
          </p:sp>
        </mc:Choice>
        <mc:Fallback xmlns="">
          <p:sp>
            <p:nvSpPr>
              <p:cNvPr id="7" name="コンテンツ プレースホルダー 6"/>
              <p:cNvSpPr>
                <a:spLocks noGrp="1" noRot="1" noChangeAspect="1" noMove="1" noResize="1" noEditPoints="1" noAdjustHandles="1" noChangeArrowheads="1" noChangeShapeType="1" noTextEdit="1"/>
              </p:cNvSpPr>
              <p:nvPr>
                <p:ph idx="1"/>
              </p:nvPr>
            </p:nvSpPr>
            <p:spPr>
              <a:blipFill rotWithShape="0">
                <a:blip r:embed="rId3"/>
                <a:stretch>
                  <a:fillRect l="-1217" t="-1821"/>
                </a:stretch>
              </a:blipFill>
            </p:spPr>
            <p:txBody>
              <a:bodyPr/>
              <a:lstStyle/>
              <a:p>
                <a:r>
                  <a:rPr lang="ja-JP" altLang="en-US">
                    <a:noFill/>
                  </a:rPr>
                  <a:t> </a:t>
                </a:r>
              </a:p>
            </p:txBody>
          </p:sp>
        </mc:Fallback>
      </mc:AlternateContent>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9214" y="4001294"/>
            <a:ext cx="1778000" cy="495300"/>
          </a:xfrm>
          <a:prstGeom prst="rect">
            <a:avLst/>
          </a:prstGeom>
        </p:spPr>
      </p:pic>
      <p:pic>
        <p:nvPicPr>
          <p:cNvPr id="11" name="図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9214" y="4776355"/>
            <a:ext cx="6938241" cy="818733"/>
          </a:xfrm>
          <a:prstGeom prst="rect">
            <a:avLst/>
          </a:prstGeom>
        </p:spPr>
      </p:pic>
      <p:pic>
        <p:nvPicPr>
          <p:cNvPr id="12" name="図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14763" y="5996420"/>
            <a:ext cx="1162757" cy="279761"/>
          </a:xfrm>
          <a:prstGeom prst="rect">
            <a:avLst/>
          </a:prstGeom>
        </p:spPr>
      </p:pic>
      <p:pic>
        <p:nvPicPr>
          <p:cNvPr id="13" name="図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45945" y="5791740"/>
            <a:ext cx="1065837" cy="689119"/>
          </a:xfrm>
          <a:prstGeom prst="rect">
            <a:avLst/>
          </a:prstGeom>
        </p:spPr>
      </p:pic>
      <mc:AlternateContent xmlns:mc="http://schemas.openxmlformats.org/markup-compatibility/2006" xmlns:a14="http://schemas.microsoft.com/office/drawing/2010/main">
        <mc:Choice Requires="a14">
          <p:sp>
            <p:nvSpPr>
              <p:cNvPr id="8" name="テキスト ボックス 7"/>
              <p:cNvSpPr txBox="1"/>
              <p:nvPr/>
            </p:nvSpPr>
            <p:spPr>
              <a:xfrm>
                <a:off x="8077520" y="3928589"/>
                <a:ext cx="5361432" cy="707886"/>
              </a:xfrm>
              <a:prstGeom prst="rect">
                <a:avLst/>
              </a:prstGeom>
              <a:noFill/>
            </p:spPr>
            <p:txBody>
              <a:bodyPr wrap="square" rtlCol="0">
                <a:spAutoFit/>
              </a:bodyPr>
              <a:lstStyle/>
              <a:p>
                <a14:m>
                  <m:oMath xmlns:m="http://schemas.openxmlformats.org/officeDocument/2006/math">
                    <m:r>
                      <a:rPr lang="en-US" altLang="ja-JP" sz="2000" b="0" i="1" smtClean="0">
                        <a:latin typeface="Cambria Math" charset="0"/>
                      </a:rPr>
                      <m:t>𝑦</m:t>
                    </m:r>
                  </m:oMath>
                </a14:m>
                <a:r>
                  <a:rPr kumimoji="1" lang="ja-JP" altLang="en-US" sz="2000" dirty="0" smtClean="0"/>
                  <a:t>は計算者が設定する変位，</a:t>
                </a:r>
                <a:endParaRPr kumimoji="1" lang="en-US" altLang="ja-JP" sz="2000" dirty="0" smtClean="0"/>
              </a:p>
              <a:p>
                <a14:m>
                  <m:oMath xmlns:m="http://schemas.openxmlformats.org/officeDocument/2006/math">
                    <m:r>
                      <a:rPr lang="en-US" altLang="ja-JP" sz="2000" b="0" i="1" dirty="0" smtClean="0">
                        <a:latin typeface="Cambria Math" charset="0"/>
                      </a:rPr>
                      <m:t>𝑘</m:t>
                    </m:r>
                  </m:oMath>
                </a14:m>
                <a:r>
                  <a:rPr kumimoji="1" lang="ja-JP" altLang="en-US" sz="2000" dirty="0" smtClean="0"/>
                  <a:t>はポテンシャルの２次微分</a:t>
                </a:r>
                <a:endParaRPr kumimoji="1" lang="en-US" altLang="ja-JP" sz="2000" dirty="0" smtClean="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8077520" y="3928589"/>
                <a:ext cx="5361432" cy="707886"/>
              </a:xfrm>
              <a:prstGeom prst="rect">
                <a:avLst/>
              </a:prstGeom>
              <a:blipFill rotWithShape="0">
                <a:blip r:embed="rId8"/>
                <a:stretch>
                  <a:fillRect t="-4274" b="-13675"/>
                </a:stretch>
              </a:blipFill>
            </p:spPr>
            <p:txBody>
              <a:bodyPr/>
              <a:lstStyle/>
              <a:p>
                <a:r>
                  <a:rPr lang="ja-JP" altLang="en-US">
                    <a:noFill/>
                  </a:rPr>
                  <a:t> </a:t>
                </a:r>
              </a:p>
            </p:txBody>
          </p:sp>
        </mc:Fallback>
      </mc:AlternateContent>
      <p:sp>
        <p:nvSpPr>
          <p:cNvPr id="3" name="スライド番号プレースホルダー 2"/>
          <p:cNvSpPr>
            <a:spLocks noGrp="1"/>
          </p:cNvSpPr>
          <p:nvPr>
            <p:ph type="sldNum" sz="quarter" idx="12"/>
          </p:nvPr>
        </p:nvSpPr>
        <p:spPr/>
        <p:txBody>
          <a:bodyPr/>
          <a:lstStyle/>
          <a:p>
            <a:fld id="{73BBF8A3-602B-AD48-92DF-70CA11004CD3}" type="slidenum">
              <a:rPr kumimoji="1" lang="ja-JP" altLang="en-US" smtClean="0"/>
              <a:t>7</a:t>
            </a:fld>
            <a:endParaRPr kumimoji="1" lang="ja-JP" altLang="en-US"/>
          </a:p>
        </p:txBody>
      </p:sp>
    </p:spTree>
    <p:extLst>
      <p:ext uri="{BB962C8B-B14F-4D97-AF65-F5344CB8AC3E}">
        <p14:creationId xmlns:p14="http://schemas.microsoft.com/office/powerpoint/2010/main" val="2140197835"/>
      </p:ext>
    </p:extLst>
  </p:cSld>
  <p:clrMapOvr>
    <a:masterClrMapping/>
  </p:clrMapOvr>
  <mc:AlternateContent xmlns:mc="http://schemas.openxmlformats.org/markup-compatibility/2006" xmlns:p14="http://schemas.microsoft.com/office/powerpoint/2010/main">
    <mc:Choice Requires="p14">
      <p:transition spd="slow" p14:dur="2000" advTm="27595"/>
    </mc:Choice>
    <mc:Fallback xmlns="">
      <p:transition spd="slow" advTm="27595"/>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73BBF8A3-602B-AD48-92DF-70CA11004CD3}" type="slidenum">
              <a:rPr kumimoji="1" lang="ja-JP" altLang="en-US" smtClean="0"/>
              <a:t>8</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6342" y="1825095"/>
            <a:ext cx="6005969" cy="4380344"/>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755" y="3230496"/>
            <a:ext cx="3467100" cy="1104900"/>
          </a:xfrm>
          <a:prstGeom prst="rect">
            <a:avLst/>
          </a:prstGeom>
        </p:spPr>
      </p:pic>
      <mc:AlternateContent xmlns:mc="http://schemas.openxmlformats.org/markup-compatibility/2006">
        <mc:Choice xmlns:a14="http://schemas.microsoft.com/office/drawing/2010/main" Requires="a14">
          <p:sp>
            <p:nvSpPr>
              <p:cNvPr id="7" name="テキスト ボックス 6"/>
              <p:cNvSpPr txBox="1"/>
              <p:nvPr/>
            </p:nvSpPr>
            <p:spPr>
              <a:xfrm>
                <a:off x="227445" y="4725134"/>
                <a:ext cx="5361432" cy="1631216"/>
              </a:xfrm>
              <a:prstGeom prst="rect">
                <a:avLst/>
              </a:prstGeom>
              <a:noFill/>
            </p:spPr>
            <p:txBody>
              <a:bodyPr wrap="square" rtlCol="0">
                <a:spAutoFit/>
              </a:bodyPr>
              <a:lstStyle/>
              <a:p>
                <a14:m>
                  <m:oMath xmlns:m="http://schemas.openxmlformats.org/officeDocument/2006/math">
                    <m:sSub>
                      <m:sSubPr>
                        <m:ctrlPr>
                          <a:rPr lang="en-US" altLang="ja-JP" sz="2000" b="0" i="1" smtClean="0">
                            <a:latin typeface="Cambria Math" charset="0"/>
                          </a:rPr>
                        </m:ctrlPr>
                      </m:sSubPr>
                      <m:e>
                        <m:r>
                          <a:rPr lang="en-US" altLang="ja-JP" sz="2000" b="0" i="1" smtClean="0">
                            <a:latin typeface="Cambria Math" charset="0"/>
                          </a:rPr>
                          <m:t>𝑘</m:t>
                        </m:r>
                      </m:e>
                      <m:sub>
                        <m:r>
                          <m:rPr>
                            <m:sty m:val="p"/>
                          </m:rPr>
                          <a:rPr lang="en-US" altLang="ja-JP" sz="2000" b="0" i="0" smtClean="0">
                            <a:latin typeface="Cambria Math" charset="0"/>
                          </a:rPr>
                          <m:t>B</m:t>
                        </m:r>
                      </m:sub>
                    </m:sSub>
                  </m:oMath>
                </a14:m>
                <a:r>
                  <a:rPr kumimoji="1" lang="ja-JP" altLang="en-US" sz="2000" dirty="0" smtClean="0"/>
                  <a:t>は</a:t>
                </a:r>
                <a:r>
                  <a:rPr lang="ja-JP" altLang="en-US" sz="2000" dirty="0" smtClean="0"/>
                  <a:t>ボルツマン定数</a:t>
                </a:r>
                <a:r>
                  <a:rPr kumimoji="1" lang="ja-JP" altLang="en-US" sz="2000" dirty="0" smtClean="0"/>
                  <a:t>，</a:t>
                </a:r>
                <a14:m>
                  <m:oMath xmlns:m="http://schemas.openxmlformats.org/officeDocument/2006/math">
                    <m:r>
                      <a:rPr kumimoji="1" lang="en-US" altLang="ja-JP" sz="2000" b="0" i="1" smtClean="0">
                        <a:latin typeface="Cambria Math" charset="0"/>
                      </a:rPr>
                      <m:t>𝑇</m:t>
                    </m:r>
                  </m:oMath>
                </a14:m>
                <a:r>
                  <a:rPr kumimoji="1" lang="ja-JP" altLang="en-US" sz="2000" dirty="0" smtClean="0"/>
                  <a:t>は温度，</a:t>
                </a:r>
                <a:endParaRPr kumimoji="1" lang="en-US" altLang="ja-JP" sz="2000" dirty="0" smtClean="0"/>
              </a:p>
              <a:p>
                <a14:m>
                  <m:oMath xmlns:m="http://schemas.openxmlformats.org/officeDocument/2006/math">
                    <m:r>
                      <a:rPr lang="en-US" altLang="ja-JP" sz="2000" b="0" i="1" dirty="0" smtClean="0">
                        <a:latin typeface="Cambria Math" charset="0"/>
                      </a:rPr>
                      <m:t>𝑘</m:t>
                    </m:r>
                  </m:oMath>
                </a14:m>
                <a:r>
                  <a:rPr kumimoji="1" lang="ja-JP" altLang="en-US" sz="2000" dirty="0" smtClean="0"/>
                  <a:t>はポテンシャルの</a:t>
                </a:r>
                <a:r>
                  <a:rPr kumimoji="1" lang="en-US" altLang="ja-JP" sz="2000" dirty="0" smtClean="0"/>
                  <a:t>2</a:t>
                </a:r>
                <a:r>
                  <a:rPr kumimoji="1" lang="ja-JP" altLang="en-US" sz="2000" dirty="0" smtClean="0"/>
                  <a:t>次微分，</a:t>
                </a:r>
                <a:r>
                  <a:rPr kumimoji="1" lang="en-US" altLang="ja-JP" sz="2000" dirty="0" smtClean="0"/>
                  <a:t/>
                </a:r>
                <a:br>
                  <a:rPr kumimoji="1" lang="en-US" altLang="ja-JP" sz="2000" dirty="0" smtClean="0"/>
                </a:br>
                <a:r>
                  <a:rPr lang="en-US" altLang="ja-JP" sz="2000" dirty="0">
                    <a:ea typeface="Cambria Math" charset="0"/>
                    <a:cs typeface="Cambria Math" charset="0"/>
                  </a:rPr>
                  <a:t> </a:t>
                </a:r>
                <a14:m>
                  <m:oMath xmlns:m="http://schemas.openxmlformats.org/officeDocument/2006/math">
                    <m:r>
                      <a:rPr lang="en-US" altLang="ja-JP" sz="2000" i="1" smtClean="0">
                        <a:latin typeface="Cambria Math" charset="0"/>
                        <a:ea typeface="Cambria Math" charset="0"/>
                        <a:cs typeface="Cambria Math" charset="0"/>
                      </a:rPr>
                      <m:t>𝛾</m:t>
                    </m:r>
                  </m:oMath>
                </a14:m>
                <a:r>
                  <a:rPr kumimoji="1" lang="ja-JP" altLang="en-US" sz="2000" dirty="0" smtClean="0"/>
                  <a:t>はポテンシャルの</a:t>
                </a:r>
                <a:r>
                  <a:rPr kumimoji="1" lang="en-US" altLang="ja-JP" sz="2000" dirty="0" smtClean="0"/>
                  <a:t>4</a:t>
                </a:r>
                <a:r>
                  <a:rPr kumimoji="1" lang="ja-JP" altLang="en-US" sz="2000" dirty="0" smtClean="0"/>
                  <a:t>次微分を</a:t>
                </a:r>
                <a:r>
                  <a:rPr lang="en-US" altLang="ja-JP" sz="2000" dirty="0" smtClean="0"/>
                  <a:t>6</a:t>
                </a:r>
                <a:r>
                  <a:rPr lang="ja-JP" altLang="en-US" sz="2000" dirty="0" smtClean="0"/>
                  <a:t>で割ったもの，</a:t>
                </a:r>
                <a:endParaRPr lang="en-US" altLang="ja-JP" sz="2000" dirty="0" smtClean="0"/>
              </a:p>
              <a:p>
                <a14:m>
                  <m:oMath xmlns:m="http://schemas.openxmlformats.org/officeDocument/2006/math">
                    <m:r>
                      <a:rPr kumimoji="1" lang="en-US" altLang="ja-JP" sz="2000" b="0" i="1" smtClean="0">
                        <a:latin typeface="Cambria Math" charset="0"/>
                      </a:rPr>
                      <m:t>𝐴</m:t>
                    </m:r>
                  </m:oMath>
                </a14:m>
                <a:r>
                  <a:rPr kumimoji="1" lang="en-US" altLang="ja-JP" sz="2000" dirty="0" smtClean="0"/>
                  <a:t>  </a:t>
                </a:r>
                <a:r>
                  <a:rPr kumimoji="1" lang="ja-JP" altLang="en-US" sz="2000" dirty="0" smtClean="0"/>
                  <a:t>は</a:t>
                </a:r>
                <a14:m>
                  <m:oMath xmlns:m="http://schemas.openxmlformats.org/officeDocument/2006/math">
                    <m:r>
                      <a:rPr lang="en-US" altLang="ja-JP" sz="2000" i="1" dirty="0">
                        <a:latin typeface="Cambria Math" charset="0"/>
                      </a:rPr>
                      <m:t>𝑘</m:t>
                    </m:r>
                  </m:oMath>
                </a14:m>
                <a:r>
                  <a:rPr kumimoji="1" lang="ja-JP" altLang="en-US" sz="2000" dirty="0" smtClean="0"/>
                  <a:t>，</a:t>
                </a:r>
                <a14:m>
                  <m:oMath xmlns:m="http://schemas.openxmlformats.org/officeDocument/2006/math">
                    <m:r>
                      <a:rPr lang="en-US" altLang="ja-JP" sz="2000" i="1">
                        <a:latin typeface="Cambria Math" charset="0"/>
                        <a:ea typeface="Cambria Math" charset="0"/>
                        <a:cs typeface="Cambria Math" charset="0"/>
                      </a:rPr>
                      <m:t>𝛾</m:t>
                    </m:r>
                  </m:oMath>
                </a14:m>
                <a:r>
                  <a:rPr kumimoji="1" lang="ja-JP" altLang="en-US" sz="2000" dirty="0" smtClean="0"/>
                  <a:t>，</a:t>
                </a:r>
                <a:r>
                  <a:rPr lang="en-US" altLang="ja-JP" sz="2000" dirty="0"/>
                  <a:t> </a:t>
                </a:r>
                <a14:m>
                  <m:oMath xmlns:m="http://schemas.openxmlformats.org/officeDocument/2006/math">
                    <m:r>
                      <a:rPr lang="en-US" altLang="ja-JP" sz="2000" i="1">
                        <a:latin typeface="Cambria Math" charset="0"/>
                      </a:rPr>
                      <m:t>𝑇</m:t>
                    </m:r>
                  </m:oMath>
                </a14:m>
                <a:r>
                  <a:rPr kumimoji="1" lang="ja-JP" altLang="en-US" sz="2000" dirty="0" smtClean="0"/>
                  <a:t>の関数であり長いため省略している．</a:t>
                </a:r>
                <a:endParaRPr kumimoji="1" lang="en-US" altLang="ja-JP" sz="2000" dirty="0" smtClean="0"/>
              </a:p>
            </p:txBody>
          </p:sp>
        </mc:Choice>
        <mc:Fallback>
          <p:sp>
            <p:nvSpPr>
              <p:cNvPr id="7" name="テキスト ボックス 6"/>
              <p:cNvSpPr txBox="1">
                <a:spLocks noRot="1" noChangeAspect="1" noMove="1" noResize="1" noEditPoints="1" noAdjustHandles="1" noChangeArrowheads="1" noChangeShapeType="1" noTextEdit="1"/>
              </p:cNvSpPr>
              <p:nvPr/>
            </p:nvSpPr>
            <p:spPr>
              <a:xfrm>
                <a:off x="227445" y="4725134"/>
                <a:ext cx="5361432" cy="1631216"/>
              </a:xfrm>
              <a:prstGeom prst="rect">
                <a:avLst/>
              </a:prstGeom>
              <a:blipFill rotWithShape="0">
                <a:blip r:embed="rId4"/>
                <a:stretch>
                  <a:fillRect l="-1136" t="-1866" r="-5795" b="-559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p:cNvSpPr txBox="1"/>
              <p:nvPr/>
            </p:nvSpPr>
            <p:spPr>
              <a:xfrm>
                <a:off x="227445" y="1825095"/>
                <a:ext cx="5361432" cy="1015663"/>
              </a:xfrm>
              <a:prstGeom prst="rect">
                <a:avLst/>
              </a:prstGeom>
              <a:noFill/>
            </p:spPr>
            <p:txBody>
              <a:bodyPr wrap="square" rtlCol="0">
                <a:spAutoFit/>
              </a:bodyPr>
              <a:lstStyle/>
              <a:p>
                <a:r>
                  <a:rPr kumimoji="1" lang="ja-JP" altLang="en-US" sz="2000" dirty="0" smtClean="0"/>
                  <a:t>原子が一直線に並ぶ線形結合の系に原子の平均変位</a:t>
                </a:r>
                <a14:m>
                  <m:oMath xmlns:m="http://schemas.openxmlformats.org/officeDocument/2006/math">
                    <m:sSub>
                      <m:sSubPr>
                        <m:ctrlPr>
                          <a:rPr lang="en-US" altLang="ja-JP" sz="2000" i="1">
                            <a:latin typeface="Cambria Math" charset="0"/>
                          </a:rPr>
                        </m:ctrlPr>
                      </m:sSubPr>
                      <m:e>
                        <m:d>
                          <m:dPr>
                            <m:begChr m:val="⟨"/>
                            <m:endChr m:val="⟩"/>
                            <m:ctrlPr>
                              <a:rPr lang="ja-JP" altLang="en-US" sz="2000" i="1">
                                <a:latin typeface="Cambria Math" charset="0"/>
                              </a:rPr>
                            </m:ctrlPr>
                          </m:dPr>
                          <m:e>
                            <m:sSub>
                              <m:sSubPr>
                                <m:ctrlPr>
                                  <a:rPr lang="en-US" altLang="ja-JP" sz="2000" i="1">
                                    <a:latin typeface="Cambria Math" charset="0"/>
                                  </a:rPr>
                                </m:ctrlPr>
                              </m:sSubPr>
                              <m:e>
                                <m:r>
                                  <a:rPr lang="en-US" altLang="ja-JP" sz="2000" i="1">
                                    <a:latin typeface="Cambria Math" charset="0"/>
                                  </a:rPr>
                                  <m:t>𝑢</m:t>
                                </m:r>
                              </m:e>
                              <m:sub>
                                <m:r>
                                  <a:rPr lang="en-US" altLang="ja-JP" sz="2000" i="1">
                                    <a:latin typeface="Cambria Math" charset="0"/>
                                  </a:rPr>
                                  <m:t>𝑖</m:t>
                                </m:r>
                              </m:sub>
                            </m:sSub>
                          </m:e>
                        </m:d>
                      </m:e>
                      <m:sub>
                        <m:r>
                          <a:rPr lang="en-US" altLang="ja-JP" sz="2000" i="1">
                            <a:latin typeface="Cambria Math" charset="0"/>
                          </a:rPr>
                          <m:t>𝑎</m:t>
                        </m:r>
                      </m:sub>
                    </m:sSub>
                  </m:oMath>
                </a14:m>
                <a:r>
                  <a:rPr kumimoji="1" lang="ja-JP" altLang="en-US" sz="2000" dirty="0" smtClean="0"/>
                  <a:t>を利用することで外力無し</a:t>
                </a:r>
                <a14:m>
                  <m:oMath xmlns:m="http://schemas.openxmlformats.org/officeDocument/2006/math">
                    <m:r>
                      <a:rPr lang="ja-JP" altLang="en-US" sz="2000" b="0" i="1" smtClean="0">
                        <a:latin typeface="Cambria Math" charset="0"/>
                      </a:rPr>
                      <m:t>の</m:t>
                    </m:r>
                    <m:r>
                      <a:rPr lang="ja-JP" altLang="en-US" sz="2000" i="1" smtClean="0">
                        <a:latin typeface="Cambria Math" charset="0"/>
                      </a:rPr>
                      <m:t>変位</m:t>
                    </m:r>
                    <m:sSub>
                      <m:sSubPr>
                        <m:ctrlPr>
                          <a:rPr kumimoji="1" lang="en-US" altLang="ja-JP" sz="2000" i="1" smtClean="0">
                            <a:latin typeface="Cambria Math" charset="0"/>
                          </a:rPr>
                        </m:ctrlPr>
                      </m:sSubPr>
                      <m:e>
                        <m:r>
                          <a:rPr kumimoji="1" lang="en-US" altLang="ja-JP" sz="2000" b="0" i="1" smtClean="0">
                            <a:latin typeface="Cambria Math" charset="0"/>
                          </a:rPr>
                          <m:t>𝑦</m:t>
                        </m:r>
                      </m:e>
                      <m:sub>
                        <m:r>
                          <a:rPr kumimoji="1" lang="en-US" altLang="ja-JP" sz="2000" b="0" i="1" smtClean="0">
                            <a:latin typeface="Cambria Math" charset="0"/>
                          </a:rPr>
                          <m:t>0</m:t>
                        </m:r>
                      </m:sub>
                    </m:sSub>
                  </m:oMath>
                </a14:m>
                <a:r>
                  <a:rPr kumimoji="1" lang="ja-JP" altLang="en-US" sz="2000" dirty="0" smtClean="0"/>
                  <a:t>が得られる．</a:t>
                </a:r>
                <a:endParaRPr kumimoji="1" lang="en-US" altLang="ja-JP" sz="2000" dirty="0" smtClean="0"/>
              </a:p>
            </p:txBody>
          </p:sp>
        </mc:Choice>
        <mc:Fallback>
          <p:sp>
            <p:nvSpPr>
              <p:cNvPr id="13" name="テキスト ボックス 12"/>
              <p:cNvSpPr txBox="1">
                <a:spLocks noRot="1" noChangeAspect="1" noMove="1" noResize="1" noEditPoints="1" noAdjustHandles="1" noChangeArrowheads="1" noChangeShapeType="1" noTextEdit="1"/>
              </p:cNvSpPr>
              <p:nvPr/>
            </p:nvSpPr>
            <p:spPr>
              <a:xfrm>
                <a:off x="227445" y="1825095"/>
                <a:ext cx="5361432" cy="1015663"/>
              </a:xfrm>
              <a:prstGeom prst="rect">
                <a:avLst/>
              </a:prstGeom>
              <a:blipFill rotWithShape="0">
                <a:blip r:embed="rId5"/>
                <a:stretch>
                  <a:fillRect l="-1136" t="-2994" b="-9581"/>
                </a:stretch>
              </a:blipFill>
            </p:spPr>
            <p:txBody>
              <a:bodyPr/>
              <a:lstStyle/>
              <a:p>
                <a:r>
                  <a:rPr lang="ja-JP" altLang="en-US">
                    <a:noFill/>
                  </a:rPr>
                  <a:t> </a:t>
                </a:r>
              </a:p>
            </p:txBody>
          </p:sp>
        </mc:Fallback>
      </mc:AlternateContent>
      <p:sp>
        <p:nvSpPr>
          <p:cNvPr id="9" name="タイトル 1"/>
          <p:cNvSpPr>
            <a:spLocks noGrp="1"/>
          </p:cNvSpPr>
          <p:nvPr>
            <p:ph type="title"/>
          </p:nvPr>
        </p:nvSpPr>
        <p:spPr>
          <a:xfrm>
            <a:off x="838200" y="299964"/>
            <a:ext cx="10515600" cy="1325563"/>
          </a:xfrm>
        </p:spPr>
        <p:txBody>
          <a:bodyPr/>
          <a:lstStyle/>
          <a:p>
            <a:pPr algn="ctr"/>
            <a:r>
              <a:rPr lang="ja-JP" altLang="en-US" smtClean="0"/>
              <a:t>熱膨張の計算</a:t>
            </a:r>
            <a:endParaRPr kumimoji="1" lang="ja-JP" altLang="en-US" dirty="0"/>
          </a:p>
        </p:txBody>
      </p:sp>
    </p:spTree>
    <p:extLst>
      <p:ext uri="{BB962C8B-B14F-4D97-AF65-F5344CB8AC3E}">
        <p14:creationId xmlns:p14="http://schemas.microsoft.com/office/powerpoint/2010/main" val="8018956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自由エネルギーの計算</a:t>
            </a:r>
            <a:endParaRPr kumimoji="1" lang="ja-JP" altLang="en-US" dirty="0"/>
          </a:p>
        </p:txBody>
      </p:sp>
      <p:sp>
        <p:nvSpPr>
          <p:cNvPr id="4" name="スライド番号プレースホルダー 3"/>
          <p:cNvSpPr>
            <a:spLocks noGrp="1"/>
          </p:cNvSpPr>
          <p:nvPr>
            <p:ph type="sldNum" sz="quarter" idx="12"/>
          </p:nvPr>
        </p:nvSpPr>
        <p:spPr/>
        <p:txBody>
          <a:bodyPr/>
          <a:lstStyle/>
          <a:p>
            <a:fld id="{73BBF8A3-602B-AD48-92DF-70CA11004CD3}" type="slidenum">
              <a:rPr kumimoji="1" lang="ja-JP" altLang="en-US" smtClean="0"/>
              <a:t>9</a:t>
            </a:fld>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873" y="2908240"/>
            <a:ext cx="10058400" cy="743519"/>
          </a:xfrm>
          <a:prstGeom prst="rect">
            <a:avLst/>
          </a:prstGeom>
        </p:spPr>
      </p:pic>
      <mc:AlternateContent xmlns:mc="http://schemas.openxmlformats.org/markup-compatibility/2006">
        <mc:Choice xmlns:a14="http://schemas.microsoft.com/office/drawing/2010/main" Requires="a14">
          <p:sp>
            <p:nvSpPr>
              <p:cNvPr id="7" name="テキスト ボックス 6"/>
              <p:cNvSpPr txBox="1"/>
              <p:nvPr/>
            </p:nvSpPr>
            <p:spPr>
              <a:xfrm>
                <a:off x="1163781" y="1691121"/>
                <a:ext cx="6331527" cy="707886"/>
              </a:xfrm>
              <a:prstGeom prst="rect">
                <a:avLst/>
              </a:prstGeom>
              <a:noFill/>
            </p:spPr>
            <p:txBody>
              <a:bodyPr wrap="square" rtlCol="0">
                <a:spAutoFit/>
              </a:bodyPr>
              <a:lstStyle/>
              <a:p>
                <a:r>
                  <a:rPr lang="ja-JP" altLang="en-US" sz="2000" dirty="0" smtClean="0"/>
                  <a:t>自由エネルギー</a:t>
                </a:r>
                <a14:m>
                  <m:oMath xmlns:m="http://schemas.openxmlformats.org/officeDocument/2006/math">
                    <m:r>
                      <a:rPr lang="ja-JP" altLang="en-US" sz="2000" i="1" smtClean="0">
                        <a:latin typeface="Cambria Math" charset="0"/>
                        <a:ea typeface="Cambria Math" charset="0"/>
                        <a:cs typeface="Cambria Math" charset="0"/>
                      </a:rPr>
                      <m:t>𝜓</m:t>
                    </m:r>
                  </m:oMath>
                </a14:m>
                <a:r>
                  <a:rPr kumimoji="1" lang="ja-JP" altLang="en-US" sz="2000" dirty="0" smtClean="0"/>
                  <a:t>は熱膨張によって求めた原子間距離での</a:t>
                </a:r>
                <a14:m>
                  <m:oMath xmlns:m="http://schemas.openxmlformats.org/officeDocument/2006/math">
                    <m:r>
                      <a:rPr lang="en-US" altLang="ja-JP" sz="2000" i="1" dirty="0">
                        <a:latin typeface="Cambria Math" charset="0"/>
                      </a:rPr>
                      <m:t>𝑘</m:t>
                    </m:r>
                  </m:oMath>
                </a14:m>
                <a:r>
                  <a:rPr lang="ja-JP" altLang="en-US" sz="2000" dirty="0" smtClean="0"/>
                  <a:t>，</a:t>
                </a:r>
                <a14:m>
                  <m:oMath xmlns:m="http://schemas.openxmlformats.org/officeDocument/2006/math">
                    <m:r>
                      <a:rPr lang="en-US" altLang="ja-JP" sz="2000" i="1" smtClean="0">
                        <a:latin typeface="Cambria Math" charset="0"/>
                        <a:ea typeface="Cambria Math" charset="0"/>
                        <a:cs typeface="Cambria Math" charset="0"/>
                      </a:rPr>
                      <m:t>𝛾</m:t>
                    </m:r>
                  </m:oMath>
                </a14:m>
                <a:r>
                  <a:rPr kumimoji="1" lang="ja-JP" altLang="en-US" sz="2000" dirty="0" smtClean="0"/>
                  <a:t>を以下の式に代入することによって求まる．</a:t>
                </a:r>
                <a:endParaRPr kumimoji="1" lang="en-US" altLang="ja-JP" sz="2000" dirty="0" smtClean="0"/>
              </a:p>
            </p:txBody>
          </p:sp>
        </mc:Choice>
        <mc:Fallback>
          <p:sp>
            <p:nvSpPr>
              <p:cNvPr id="7" name="テキスト ボックス 6"/>
              <p:cNvSpPr txBox="1">
                <a:spLocks noRot="1" noChangeAspect="1" noMove="1" noResize="1" noEditPoints="1" noAdjustHandles="1" noChangeArrowheads="1" noChangeShapeType="1" noTextEdit="1"/>
              </p:cNvSpPr>
              <p:nvPr/>
            </p:nvSpPr>
            <p:spPr>
              <a:xfrm>
                <a:off x="1163781" y="1691121"/>
                <a:ext cx="6331527" cy="707886"/>
              </a:xfrm>
              <a:prstGeom prst="rect">
                <a:avLst/>
              </a:prstGeom>
              <a:blipFill rotWithShape="0">
                <a:blip r:embed="rId3"/>
                <a:stretch>
                  <a:fillRect l="-1059" t="-4274" r="-866" b="-1367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p:cNvSpPr txBox="1"/>
              <p:nvPr/>
            </p:nvSpPr>
            <p:spPr>
              <a:xfrm>
                <a:off x="983672" y="5445702"/>
                <a:ext cx="8728364" cy="707886"/>
              </a:xfrm>
              <a:prstGeom prst="rect">
                <a:avLst/>
              </a:prstGeom>
              <a:noFill/>
            </p:spPr>
            <p:txBody>
              <a:bodyPr wrap="square" rtlCol="0">
                <a:spAutoFit/>
              </a:bodyPr>
              <a:lstStyle/>
              <a:p>
                <a14:m>
                  <m:oMath xmlns:m="http://schemas.openxmlformats.org/officeDocument/2006/math">
                    <m:sSub>
                      <m:sSubPr>
                        <m:ctrlPr>
                          <a:rPr kumimoji="1" lang="en-US" altLang="ja-JP" sz="2000" i="1" smtClean="0">
                            <a:latin typeface="Cambria Math" charset="0"/>
                          </a:rPr>
                        </m:ctrlPr>
                      </m:sSubPr>
                      <m:e>
                        <m:r>
                          <a:rPr kumimoji="1" lang="en-US" altLang="ja-JP" sz="2000" b="0" i="1" smtClean="0">
                            <a:latin typeface="Cambria Math" charset="0"/>
                          </a:rPr>
                          <m:t>𝑈</m:t>
                        </m:r>
                      </m:e>
                      <m:sub>
                        <m:r>
                          <a:rPr kumimoji="1" lang="en-US" altLang="ja-JP" sz="2000" b="0" i="1" smtClean="0">
                            <a:latin typeface="Cambria Math" charset="0"/>
                          </a:rPr>
                          <m:t>0</m:t>
                        </m:r>
                      </m:sub>
                    </m:sSub>
                  </m:oMath>
                </a14:m>
                <a:r>
                  <a:rPr kumimoji="1" lang="ja-JP" altLang="en-US" sz="2000" dirty="0" smtClean="0"/>
                  <a:t>は内部エネルギーであり，</a:t>
                </a:r>
                <a14:m>
                  <m:oMath xmlns:m="http://schemas.openxmlformats.org/officeDocument/2006/math">
                    <m:sSub>
                      <m:sSubPr>
                        <m:ctrlPr>
                          <a:rPr kumimoji="1" lang="en-US" altLang="ja-JP" sz="2000" i="1" smtClean="0">
                            <a:latin typeface="Cambria Math" charset="0"/>
                          </a:rPr>
                        </m:ctrlPr>
                      </m:sSubPr>
                      <m:e>
                        <m:r>
                          <a:rPr kumimoji="1" lang="en-US" altLang="ja-JP" sz="2000" i="1" smtClean="0">
                            <a:latin typeface="Cambria Math" charset="0"/>
                            <a:ea typeface="Cambria Math" charset="0"/>
                            <a:cs typeface="Cambria Math" charset="0"/>
                          </a:rPr>
                          <m:t>𝜓</m:t>
                        </m:r>
                      </m:e>
                      <m:sub>
                        <m:r>
                          <a:rPr kumimoji="1" lang="en-US" altLang="ja-JP" sz="2000" b="0" i="1" smtClean="0">
                            <a:latin typeface="Cambria Math" charset="0"/>
                          </a:rPr>
                          <m:t>0</m:t>
                        </m:r>
                      </m:sub>
                    </m:sSub>
                  </m:oMath>
                </a14:m>
                <a:r>
                  <a:rPr kumimoji="1" lang="ja-JP" altLang="en-US" sz="2000" dirty="0" smtClean="0"/>
                  <a:t>は調和振動による自由エネルギー，</a:t>
                </a:r>
                <a:endParaRPr kumimoji="1" lang="en-US" altLang="ja-JP" sz="2000" dirty="0" smtClean="0"/>
              </a:p>
              <a:p>
                <a14:m>
                  <m:oMath xmlns:m="http://schemas.openxmlformats.org/officeDocument/2006/math">
                    <m:r>
                      <a:rPr lang="ja-JP" altLang="en-US" sz="2000" i="1">
                        <a:latin typeface="Cambria Math" charset="0"/>
                        <a:ea typeface="Cambria Math" charset="0"/>
                        <a:cs typeface="Cambria Math" charset="0"/>
                      </a:rPr>
                      <m:t>𝜓</m:t>
                    </m:r>
                  </m:oMath>
                </a14:m>
                <a:r>
                  <a:rPr kumimoji="1" lang="ja-JP" altLang="en-US" sz="2000" dirty="0" smtClean="0"/>
                  <a:t>の第</a:t>
                </a:r>
                <a:r>
                  <a:rPr kumimoji="1" lang="en-US" altLang="ja-JP" sz="2000" dirty="0" smtClean="0"/>
                  <a:t>3</a:t>
                </a:r>
                <a:r>
                  <a:rPr kumimoji="1" lang="ja-JP" altLang="en-US" sz="2000" dirty="0" smtClean="0"/>
                  <a:t>項からは非調和振動による自由エネルギーを表している．</a:t>
                </a:r>
                <a:endParaRPr kumimoji="1" lang="en-US" altLang="ja-JP" sz="2000" dirty="0" smtClean="0"/>
              </a:p>
            </p:txBody>
          </p:sp>
        </mc:Choice>
        <mc:Fallback>
          <p:sp>
            <p:nvSpPr>
              <p:cNvPr id="9" name="テキスト ボックス 8"/>
              <p:cNvSpPr txBox="1">
                <a:spLocks noRot="1" noChangeAspect="1" noMove="1" noResize="1" noEditPoints="1" noAdjustHandles="1" noChangeArrowheads="1" noChangeShapeType="1" noTextEdit="1"/>
              </p:cNvSpPr>
              <p:nvPr/>
            </p:nvSpPr>
            <p:spPr>
              <a:xfrm>
                <a:off x="983672" y="5445702"/>
                <a:ext cx="8728364" cy="707886"/>
              </a:xfrm>
              <a:prstGeom prst="rect">
                <a:avLst/>
              </a:prstGeom>
              <a:blipFill rotWithShape="0">
                <a:blip r:embed="rId4"/>
                <a:stretch>
                  <a:fillRect l="-279" t="-4310" b="-14655"/>
                </a:stretch>
              </a:blipFill>
            </p:spPr>
            <p:txBody>
              <a:bodyPr/>
              <a:lstStyle/>
              <a:p>
                <a:r>
                  <a:rPr lang="ja-JP" altLang="en-US">
                    <a:noFill/>
                  </a:rPr>
                  <a:t> </a:t>
                </a:r>
              </a:p>
            </p:txBody>
          </p:sp>
        </mc:Fallback>
      </mc:AlternateContent>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40373" y="3962765"/>
            <a:ext cx="1065837" cy="689119"/>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88694" y="4192950"/>
            <a:ext cx="1162757" cy="279761"/>
          </a:xfrm>
          <a:prstGeom prst="rect">
            <a:avLst/>
          </a:prstGeom>
        </p:spPr>
      </p:pic>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33944" y="3990268"/>
            <a:ext cx="3532909" cy="336077"/>
          </a:xfrm>
          <a:prstGeom prst="rect">
            <a:avLst/>
          </a:prstGeom>
        </p:spPr>
      </p:pic>
      <mc:AlternateContent xmlns:mc="http://schemas.openxmlformats.org/markup-compatibility/2006">
        <mc:Choice xmlns:a14="http://schemas.microsoft.com/office/drawing/2010/main" Requires="a14">
          <p:sp>
            <p:nvSpPr>
              <p:cNvPr id="13" name="テキスト ボックス 12"/>
              <p:cNvSpPr txBox="1"/>
              <p:nvPr/>
            </p:nvSpPr>
            <p:spPr>
              <a:xfrm>
                <a:off x="8804534" y="4138269"/>
                <a:ext cx="1440874" cy="400110"/>
              </a:xfrm>
              <a:prstGeom prst="rect">
                <a:avLst/>
              </a:prstGeom>
              <a:noFill/>
            </p:spPr>
            <p:txBody>
              <a:bodyPr wrap="square" rtlCol="0">
                <a:spAutoFit/>
              </a:bodyPr>
              <a:lstStyle/>
              <a:p>
                <a14:m>
                  <m:oMath xmlns:m="http://schemas.openxmlformats.org/officeDocument/2006/math">
                    <m:r>
                      <a:rPr kumimoji="1" lang="en-US" altLang="ja-JP" sz="2000" b="0" i="1" smtClean="0">
                        <a:latin typeface="Cambria Math" charset="0"/>
                      </a:rPr>
                      <m:t>𝑁</m:t>
                    </m:r>
                  </m:oMath>
                </a14:m>
                <a:r>
                  <a:rPr kumimoji="1" lang="ja-JP" altLang="en-US" sz="2000" dirty="0" smtClean="0"/>
                  <a:t>は原子数</a:t>
                </a:r>
                <a:endParaRPr kumimoji="1" lang="en-US" altLang="ja-JP" sz="2000" dirty="0" smtClean="0"/>
              </a:p>
            </p:txBody>
          </p:sp>
        </mc:Choice>
        <mc:Fallback>
          <p:sp>
            <p:nvSpPr>
              <p:cNvPr id="13" name="テキスト ボックス 12"/>
              <p:cNvSpPr txBox="1">
                <a:spLocks noRot="1" noChangeAspect="1" noMove="1" noResize="1" noEditPoints="1" noAdjustHandles="1" noChangeArrowheads="1" noChangeShapeType="1" noTextEdit="1"/>
              </p:cNvSpPr>
              <p:nvPr/>
            </p:nvSpPr>
            <p:spPr>
              <a:xfrm>
                <a:off x="8804534" y="4138269"/>
                <a:ext cx="1440874" cy="400110"/>
              </a:xfrm>
              <a:prstGeom prst="rect">
                <a:avLst/>
              </a:prstGeom>
              <a:blipFill rotWithShape="0">
                <a:blip r:embed="rId8"/>
                <a:stretch>
                  <a:fillRect t="-9231" r="-1266" b="-2769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45499355"/>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7576</TotalTime>
  <Words>847</Words>
  <Application>Microsoft Macintosh PowerPoint</Application>
  <PresentationFormat>ワイド画面</PresentationFormat>
  <Paragraphs>167</Paragraphs>
  <Slides>25</Slides>
  <Notes>1</Notes>
  <HiddenSlides>6</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25</vt:i4>
      </vt:variant>
    </vt:vector>
  </HeadingPairs>
  <TitlesOfParts>
    <vt:vector size="30" baseType="lpstr">
      <vt:lpstr>Cambria Math</vt:lpstr>
      <vt:lpstr>Yu Gothic</vt:lpstr>
      <vt:lpstr>Yu Gothic Light</vt:lpstr>
      <vt:lpstr>Arial</vt:lpstr>
      <vt:lpstr>ホワイト</vt:lpstr>
      <vt:lpstr>非調和振動の効果を入れた 有限温度の自由エネルギー計算</vt:lpstr>
      <vt:lpstr>はじめに</vt:lpstr>
      <vt:lpstr>Phonon-DOS法でのTiの自由エネルギー</vt:lpstr>
      <vt:lpstr>Phonon-DOS法でのhcp-Tiにおける熱膨張</vt:lpstr>
      <vt:lpstr>PowerPoint プレゼンテーション</vt:lpstr>
      <vt:lpstr>本研究の目的</vt:lpstr>
      <vt:lpstr>Moment法の計算手法</vt:lpstr>
      <vt:lpstr>熱膨張の計算</vt:lpstr>
      <vt:lpstr>自由エネルギーの計算</vt:lpstr>
      <vt:lpstr>VASPの導入</vt:lpstr>
      <vt:lpstr>フィッティングにより得られた ポテンシャルの2次微分と4次微分</vt:lpstr>
      <vt:lpstr>VASP導入の問題点</vt:lpstr>
      <vt:lpstr>比較対象</vt:lpstr>
      <vt:lpstr>結果ー熱膨張</vt:lpstr>
      <vt:lpstr>結果ー線膨張係数</vt:lpstr>
      <vt:lpstr>結果ー</vt:lpstr>
      <vt:lpstr>結果ー</vt:lpstr>
      <vt:lpstr>結果まとめ</vt:lpstr>
      <vt:lpstr>総括</vt:lpstr>
      <vt:lpstr>フィッティング-次数による違い</vt:lpstr>
      <vt:lpstr>Phonon-DOS法での熱膨張の計算</vt:lpstr>
      <vt:lpstr>⟨u_i ⟩_aを利用するためにテイラー展開</vt:lpstr>
      <vt:lpstr>原子間距離</vt:lpstr>
      <vt:lpstr>自由エネルギー</vt:lpstr>
      <vt:lpstr>ポテンシャル</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非調和振動の効果を入れた有限温度の自由エネルギー計算</dc:title>
  <dc:creator>Microsoft Office ユーザー</dc:creator>
  <cp:lastModifiedBy>Microsoft Office ユーザー</cp:lastModifiedBy>
  <cp:revision>95</cp:revision>
  <cp:lastPrinted>2017-02-10T00:03:28Z</cp:lastPrinted>
  <dcterms:created xsi:type="dcterms:W3CDTF">2016-09-23T00:02:59Z</dcterms:created>
  <dcterms:modified xsi:type="dcterms:W3CDTF">2017-02-10T00:10:40Z</dcterms:modified>
</cp:coreProperties>
</file>