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2" r:id="rId3"/>
    <p:sldId id="358" r:id="rId4"/>
    <p:sldId id="366" r:id="rId5"/>
    <p:sldId id="362" r:id="rId6"/>
    <p:sldId id="359" r:id="rId7"/>
    <p:sldId id="367" r:id="rId8"/>
    <p:sldId id="365" r:id="rId9"/>
    <p:sldId id="368" r:id="rId10"/>
    <p:sldId id="364" r:id="rId11"/>
    <p:sldId id="356" r:id="rId12"/>
    <p:sldId id="264" r:id="rId13"/>
  </p:sldIdLst>
  <p:sldSz cx="9144000" cy="5143500" type="screen16x9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Garbarino" initials="AG" lastIdx="5" clrIdx="0">
    <p:extLst>
      <p:ext uri="{19B8F6BF-5375-455C-9EA6-DF929625EA0E}">
        <p15:presenceInfo xmlns:p15="http://schemas.microsoft.com/office/powerpoint/2012/main" userId="S-1-5-21-1314685492-1227910640-2161445334-388105" providerId="AD"/>
      </p:ext>
    </p:extLst>
  </p:cmAuthor>
  <p:cmAuthor id="2" name="Jeff Brown" initials="JB" lastIdx="2" clrIdx="1">
    <p:extLst>
      <p:ext uri="{19B8F6BF-5375-455C-9EA6-DF929625EA0E}">
        <p15:presenceInfo xmlns:p15="http://schemas.microsoft.com/office/powerpoint/2012/main" userId="a368658388a9a8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0074"/>
    <a:srgbClr val="49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9694" autoAdjust="0"/>
  </p:normalViewPr>
  <p:slideViewPr>
    <p:cSldViewPr snapToGrid="0" snapToObjects="1">
      <p:cViewPr varScale="1">
        <p:scale>
          <a:sx n="210" d="100"/>
          <a:sy n="210" d="100"/>
        </p:scale>
        <p:origin x="204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413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9T23:00:10.417" idx="2">
    <p:pos x="4035" y="2258"/>
    <p:text>Revised this line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8851D-22FF-4152-B24E-390FC7B22C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3A1BA-D36A-4D46-887E-58365CB0251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600" baseline="0" dirty="0" err="1">
              <a:solidFill>
                <a:schemeClr val="tx1"/>
              </a:solidFill>
              <a:latin typeface="Calibri" panose="020F0502020204030204" pitchFamily="34" charset="0"/>
            </a:rPr>
            <a:t>GeoTweet</a:t>
          </a:r>
          <a:r>
            <a:rPr lang="en-US" sz="2600" baseline="0" dirty="0">
              <a:solidFill>
                <a:schemeClr val="tx1"/>
              </a:solidFill>
              <a:latin typeface="Calibri" panose="020F0502020204030204" pitchFamily="34" charset="0"/>
            </a:rPr>
            <a:t> I - (project 2) </a:t>
          </a:r>
        </a:p>
      </dgm:t>
    </dgm:pt>
    <dgm:pt modelId="{01F7EE0D-7693-46C2-8667-19FC7983E971}" type="parTrans" cxnId="{DDE02B08-90E8-40A8-A9BB-9B6FFBAA6491}">
      <dgm:prSet/>
      <dgm:spPr/>
      <dgm:t>
        <a:bodyPr/>
        <a:lstStyle/>
        <a:p>
          <a:endParaRPr lang="en-US"/>
        </a:p>
      </dgm:t>
    </dgm:pt>
    <dgm:pt modelId="{174F6810-B0FB-46F2-A227-28C5F13A8564}" type="sibTrans" cxnId="{DDE02B08-90E8-40A8-A9BB-9B6FFBAA6491}">
      <dgm:prSet/>
      <dgm:spPr/>
      <dgm:t>
        <a:bodyPr/>
        <a:lstStyle/>
        <a:p>
          <a:endParaRPr lang="en-US"/>
        </a:p>
      </dgm:t>
    </dgm:pt>
    <dgm:pt modelId="{29952320-5AF2-4793-BE85-7A6848BB6C66}">
      <dgm:prSet custT="1"/>
      <dgm:spPr>
        <a:solidFill>
          <a:srgbClr val="8064A2">
            <a:lumMod val="40000"/>
            <a:lumOff val="6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8110" tIns="59055" rIns="118110" bIns="59055" numCol="1" spcCol="1270" anchor="ctr" anchorCtr="0"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+mn-cs"/>
            </a:rPr>
            <a:t>Backend/Data Management</a:t>
          </a:r>
        </a:p>
      </dgm:t>
    </dgm:pt>
    <dgm:pt modelId="{6EDEC8BB-5774-4990-99B6-8DE2D5A8A151}" type="parTrans" cxnId="{F842EE5A-9D91-4688-8B3F-1416741F5922}">
      <dgm:prSet/>
      <dgm:spPr/>
      <dgm:t>
        <a:bodyPr/>
        <a:lstStyle/>
        <a:p>
          <a:endParaRPr lang="en-US"/>
        </a:p>
      </dgm:t>
    </dgm:pt>
    <dgm:pt modelId="{AB4E9BB4-BDCB-4547-888F-D6C71856DA4D}" type="sibTrans" cxnId="{F842EE5A-9D91-4688-8B3F-1416741F5922}">
      <dgm:prSet/>
      <dgm:spPr/>
      <dgm:t>
        <a:bodyPr/>
        <a:lstStyle/>
        <a:p>
          <a:endParaRPr lang="en-US"/>
        </a:p>
      </dgm:t>
    </dgm:pt>
    <dgm:pt modelId="{95F16C51-A1B5-4DBF-972B-B8E085F26E4E}">
      <dgm:prSet custT="1"/>
      <dgm:spPr>
        <a:solidFill>
          <a:srgbClr val="8064A2">
            <a:lumMod val="40000"/>
            <a:lumOff val="6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/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aseline="0" dirty="0">
              <a:solidFill>
                <a:schemeClr val="tx1"/>
              </a:solidFill>
              <a:latin typeface="Calibri" panose="020F0502020204030204" pitchFamily="34" charset="0"/>
            </a:rPr>
            <a:t>Demographic Charting</a:t>
          </a:r>
        </a:p>
      </dgm:t>
    </dgm:pt>
    <dgm:pt modelId="{A119670F-647D-4773-B070-5E809930A516}" type="parTrans" cxnId="{AD68A50B-CB14-43E6-85CC-FF99DFBA88B9}">
      <dgm:prSet/>
      <dgm:spPr/>
      <dgm:t>
        <a:bodyPr/>
        <a:lstStyle/>
        <a:p>
          <a:endParaRPr lang="en-US"/>
        </a:p>
      </dgm:t>
    </dgm:pt>
    <dgm:pt modelId="{6E9390FF-1BBB-4855-BF85-440901E9B52B}" type="sibTrans" cxnId="{AD68A50B-CB14-43E6-85CC-FF99DFBA88B9}">
      <dgm:prSet/>
      <dgm:spPr/>
      <dgm:t>
        <a:bodyPr/>
        <a:lstStyle/>
        <a:p>
          <a:endParaRPr lang="en-US"/>
        </a:p>
      </dgm:t>
    </dgm:pt>
    <dgm:pt modelId="{7BA68D0C-04E7-4F76-A9BE-4E5E3BFAE25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600" baseline="0" dirty="0">
              <a:solidFill>
                <a:schemeClr val="tx1"/>
              </a:solidFill>
              <a:latin typeface="Calibri" panose="020F0502020204030204" pitchFamily="34" charset="0"/>
            </a:rPr>
            <a:t>Sentiment Analysis</a:t>
          </a:r>
        </a:p>
      </dgm:t>
    </dgm:pt>
    <dgm:pt modelId="{A67981F2-1A74-43CF-9FC3-392C204CB895}" type="parTrans" cxnId="{765A2E17-6907-460D-B22C-0B028FA84E11}">
      <dgm:prSet/>
      <dgm:spPr/>
      <dgm:t>
        <a:bodyPr/>
        <a:lstStyle/>
        <a:p>
          <a:endParaRPr lang="en-US"/>
        </a:p>
      </dgm:t>
    </dgm:pt>
    <dgm:pt modelId="{21A00FAD-5F8C-406B-9904-EE02029307B2}" type="sibTrans" cxnId="{765A2E17-6907-460D-B22C-0B028FA84E11}">
      <dgm:prSet/>
      <dgm:spPr/>
      <dgm:t>
        <a:bodyPr/>
        <a:lstStyle/>
        <a:p>
          <a:endParaRPr lang="en-US"/>
        </a:p>
      </dgm:t>
    </dgm:pt>
    <dgm:pt modelId="{0A192A2B-673E-4C82-87BF-D9020CA24925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600" baseline="0" dirty="0">
              <a:solidFill>
                <a:schemeClr val="tx1"/>
              </a:solidFill>
              <a:latin typeface="Calibri" panose="020F0502020204030204" pitchFamily="34" charset="0"/>
            </a:rPr>
            <a:t>Machine Learning</a:t>
          </a:r>
        </a:p>
      </dgm:t>
    </dgm:pt>
    <dgm:pt modelId="{A00258F8-DFAF-4E26-9A61-D54FC19AEF3E}" type="parTrans" cxnId="{1BFAD4CE-8230-4F31-B20A-AA967B9CD95B}">
      <dgm:prSet/>
      <dgm:spPr/>
      <dgm:t>
        <a:bodyPr/>
        <a:lstStyle/>
        <a:p>
          <a:endParaRPr lang="en-US"/>
        </a:p>
      </dgm:t>
    </dgm:pt>
    <dgm:pt modelId="{89ED686B-E851-4A88-AE3C-AB227D68D49C}" type="sibTrans" cxnId="{1BFAD4CE-8230-4F31-B20A-AA967B9CD95B}">
      <dgm:prSet/>
      <dgm:spPr/>
      <dgm:t>
        <a:bodyPr/>
        <a:lstStyle/>
        <a:p>
          <a:endParaRPr lang="en-US"/>
        </a:p>
      </dgm:t>
    </dgm:pt>
    <dgm:pt modelId="{26FC288A-C713-4B6C-9CCE-7091097B3F41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600" baseline="0" dirty="0">
              <a:solidFill>
                <a:schemeClr val="tx1"/>
              </a:solidFill>
              <a:latin typeface="Calibri" panose="020F0502020204030204" pitchFamily="34" charset="0"/>
            </a:rPr>
            <a:t>Enhancements </a:t>
          </a:r>
        </a:p>
      </dgm:t>
    </dgm:pt>
    <dgm:pt modelId="{3BF4E71B-B46F-46A5-9800-C696F77E2AAD}" type="parTrans" cxnId="{0E9CC0F6-BA0E-4FFF-9B3B-7F53319AECA8}">
      <dgm:prSet/>
      <dgm:spPr/>
      <dgm:t>
        <a:bodyPr/>
        <a:lstStyle/>
        <a:p>
          <a:endParaRPr lang="en-US"/>
        </a:p>
      </dgm:t>
    </dgm:pt>
    <dgm:pt modelId="{0E4CB708-63A0-498D-A145-4B184460E6CD}" type="sibTrans" cxnId="{0E9CC0F6-BA0E-4FFF-9B3B-7F53319AECA8}">
      <dgm:prSet/>
      <dgm:spPr/>
      <dgm:t>
        <a:bodyPr/>
        <a:lstStyle/>
        <a:p>
          <a:endParaRPr lang="en-US"/>
        </a:p>
      </dgm:t>
    </dgm:pt>
    <dgm:pt modelId="{483517EA-CB3E-4F3E-82EF-E73B5D096CB2}" type="pres">
      <dgm:prSet presAssocID="{D368851D-22FF-4152-B24E-390FC7B22CFC}" presName="Name0" presStyleCnt="0">
        <dgm:presLayoutVars>
          <dgm:dir/>
          <dgm:animLvl val="lvl"/>
          <dgm:resizeHandles val="exact"/>
        </dgm:presLayoutVars>
      </dgm:prSet>
      <dgm:spPr/>
    </dgm:pt>
    <dgm:pt modelId="{26F0B2FE-9FA2-4257-8D1C-D0C2CE9F7F9B}" type="pres">
      <dgm:prSet presAssocID="{F563A1BA-D36A-4D46-887E-58365CB02510}" presName="linNode" presStyleCnt="0"/>
      <dgm:spPr/>
    </dgm:pt>
    <dgm:pt modelId="{DA2B80EF-B46A-40F2-8587-5502A0ABA055}" type="pres">
      <dgm:prSet presAssocID="{F563A1BA-D36A-4D46-887E-58365CB02510}" presName="parentText" presStyleLbl="node1" presStyleIdx="0" presStyleCnt="6" custScaleX="207587" custScaleY="2000000" custLinFactNeighborX="-220" custLinFactNeighborY="-4042">
        <dgm:presLayoutVars>
          <dgm:chMax val="1"/>
          <dgm:bulletEnabled val="1"/>
        </dgm:presLayoutVars>
      </dgm:prSet>
      <dgm:spPr/>
    </dgm:pt>
    <dgm:pt modelId="{01D0EA2A-03AE-4BCB-B4D6-1B88538E6DD5}" type="pres">
      <dgm:prSet presAssocID="{174F6810-B0FB-46F2-A227-28C5F13A8564}" presName="sp" presStyleCnt="0"/>
      <dgm:spPr/>
    </dgm:pt>
    <dgm:pt modelId="{23B56E1E-15D2-4805-B8B4-48154C7DCFEC}" type="pres">
      <dgm:prSet presAssocID="{26FC288A-C713-4B6C-9CCE-7091097B3F41}" presName="linNode" presStyleCnt="0"/>
      <dgm:spPr/>
    </dgm:pt>
    <dgm:pt modelId="{C7C6BE8B-BE28-4643-BB0F-9D0036BF6D1A}" type="pres">
      <dgm:prSet presAssocID="{26FC288A-C713-4B6C-9CCE-7091097B3F41}" presName="parentText" presStyleLbl="node1" presStyleIdx="1" presStyleCnt="6" custScaleX="207587" custScaleY="2000000" custLinFactNeighborX="-455" custLinFactNeighborY="-4042">
        <dgm:presLayoutVars>
          <dgm:chMax val="1"/>
          <dgm:bulletEnabled val="1"/>
        </dgm:presLayoutVars>
      </dgm:prSet>
      <dgm:spPr/>
    </dgm:pt>
    <dgm:pt modelId="{57DBB26E-D443-42DE-B978-9ADB49082A19}" type="pres">
      <dgm:prSet presAssocID="{0E4CB708-63A0-498D-A145-4B184460E6CD}" presName="sp" presStyleCnt="0"/>
      <dgm:spPr/>
    </dgm:pt>
    <dgm:pt modelId="{95439004-3715-405F-9769-91F8E2B367D5}" type="pres">
      <dgm:prSet presAssocID="{29952320-5AF2-4793-BE85-7A6848BB6C66}" presName="linNode" presStyleCnt="0"/>
      <dgm:spPr/>
    </dgm:pt>
    <dgm:pt modelId="{5A1ABD07-AABF-40C9-8C40-96AD6CC35290}" type="pres">
      <dgm:prSet presAssocID="{29952320-5AF2-4793-BE85-7A6848BB6C66}" presName="parentText" presStyleLbl="node1" presStyleIdx="2" presStyleCnt="6" custScaleX="207587" custScaleY="2000000">
        <dgm:presLayoutVars>
          <dgm:chMax val="1"/>
          <dgm:bulletEnabled val="1"/>
        </dgm:presLayoutVars>
      </dgm:prSet>
      <dgm:spPr>
        <a:xfrm>
          <a:off x="1037964" y="626368"/>
          <a:ext cx="6109861" cy="624682"/>
        </a:xfrm>
        <a:prstGeom prst="roundRect">
          <a:avLst/>
        </a:prstGeom>
      </dgm:spPr>
    </dgm:pt>
    <dgm:pt modelId="{3B17C7AE-8B00-4B63-941F-7CB4DD5FD225}" type="pres">
      <dgm:prSet presAssocID="{AB4E9BB4-BDCB-4547-888F-D6C71856DA4D}" presName="sp" presStyleCnt="0"/>
      <dgm:spPr/>
    </dgm:pt>
    <dgm:pt modelId="{D902E7E9-C0EF-4A7C-BEB6-C5EC72821BA1}" type="pres">
      <dgm:prSet presAssocID="{95F16C51-A1B5-4DBF-972B-B8E085F26E4E}" presName="linNode" presStyleCnt="0"/>
      <dgm:spPr/>
    </dgm:pt>
    <dgm:pt modelId="{887F9BF1-9EF4-4471-98B2-7BEBCF32E1BB}" type="pres">
      <dgm:prSet presAssocID="{95F16C51-A1B5-4DBF-972B-B8E085F26E4E}" presName="parentText" presStyleLbl="node1" presStyleIdx="3" presStyleCnt="6" custScaleX="207587" custScaleY="2000000" custLinFactNeighborX="0">
        <dgm:presLayoutVars>
          <dgm:chMax val="1"/>
          <dgm:bulletEnabled val="1"/>
        </dgm:presLayoutVars>
      </dgm:prSet>
      <dgm:spPr>
        <a:xfrm>
          <a:off x="1037964" y="1252613"/>
          <a:ext cx="6109861" cy="624682"/>
        </a:xfrm>
        <a:prstGeom prst="roundRect">
          <a:avLst/>
        </a:prstGeom>
      </dgm:spPr>
    </dgm:pt>
    <dgm:pt modelId="{F2B990A8-1579-4FE2-88EA-5016FB03E291}" type="pres">
      <dgm:prSet presAssocID="{6E9390FF-1BBB-4855-BF85-440901E9B52B}" presName="sp" presStyleCnt="0"/>
      <dgm:spPr/>
    </dgm:pt>
    <dgm:pt modelId="{60CB5273-EA5D-4056-B125-322E40EEBA2B}" type="pres">
      <dgm:prSet presAssocID="{7BA68D0C-04E7-4F76-A9BE-4E5E3BFAE254}" presName="linNode" presStyleCnt="0"/>
      <dgm:spPr/>
    </dgm:pt>
    <dgm:pt modelId="{7CE95449-F97E-4980-A01C-0B088514D736}" type="pres">
      <dgm:prSet presAssocID="{7BA68D0C-04E7-4F76-A9BE-4E5E3BFAE254}" presName="parentText" presStyleLbl="node1" presStyleIdx="4" presStyleCnt="6" custScaleX="207587" custScaleY="2000000">
        <dgm:presLayoutVars>
          <dgm:chMax val="1"/>
          <dgm:bulletEnabled val="1"/>
        </dgm:presLayoutVars>
      </dgm:prSet>
      <dgm:spPr/>
    </dgm:pt>
    <dgm:pt modelId="{83BA6D6C-5113-4070-81A5-1B774DA1F05B}" type="pres">
      <dgm:prSet presAssocID="{21A00FAD-5F8C-406B-9904-EE02029307B2}" presName="sp" presStyleCnt="0"/>
      <dgm:spPr/>
    </dgm:pt>
    <dgm:pt modelId="{47EEC7BF-7931-4F32-9C79-F2202DCB6F87}" type="pres">
      <dgm:prSet presAssocID="{0A192A2B-673E-4C82-87BF-D9020CA24925}" presName="linNode" presStyleCnt="0"/>
      <dgm:spPr/>
    </dgm:pt>
    <dgm:pt modelId="{A2D721F2-4592-4A92-BBBD-44DCF362F1F1}" type="pres">
      <dgm:prSet presAssocID="{0A192A2B-673E-4C82-87BF-D9020CA24925}" presName="parentText" presStyleLbl="node1" presStyleIdx="5" presStyleCnt="6" custScaleX="207587" custScaleY="2000000">
        <dgm:presLayoutVars>
          <dgm:chMax val="1"/>
          <dgm:bulletEnabled val="1"/>
        </dgm:presLayoutVars>
      </dgm:prSet>
      <dgm:spPr/>
    </dgm:pt>
  </dgm:ptLst>
  <dgm:cxnLst>
    <dgm:cxn modelId="{DDE02B08-90E8-40A8-A9BB-9B6FFBAA6491}" srcId="{D368851D-22FF-4152-B24E-390FC7B22CFC}" destId="{F563A1BA-D36A-4D46-887E-58365CB02510}" srcOrd="0" destOrd="0" parTransId="{01F7EE0D-7693-46C2-8667-19FC7983E971}" sibTransId="{174F6810-B0FB-46F2-A227-28C5F13A8564}"/>
    <dgm:cxn modelId="{AD68A50B-CB14-43E6-85CC-FF99DFBA88B9}" srcId="{D368851D-22FF-4152-B24E-390FC7B22CFC}" destId="{95F16C51-A1B5-4DBF-972B-B8E085F26E4E}" srcOrd="3" destOrd="0" parTransId="{A119670F-647D-4773-B070-5E809930A516}" sibTransId="{6E9390FF-1BBB-4855-BF85-440901E9B52B}"/>
    <dgm:cxn modelId="{765A2E17-6907-460D-B22C-0B028FA84E11}" srcId="{D368851D-22FF-4152-B24E-390FC7B22CFC}" destId="{7BA68D0C-04E7-4F76-A9BE-4E5E3BFAE254}" srcOrd="4" destOrd="0" parTransId="{A67981F2-1A74-43CF-9FC3-392C204CB895}" sibTransId="{21A00FAD-5F8C-406B-9904-EE02029307B2}"/>
    <dgm:cxn modelId="{0EC8FA43-7646-4DEA-8B72-A9E28CE6BDF6}" type="presOf" srcId="{26FC288A-C713-4B6C-9CCE-7091097B3F41}" destId="{C7C6BE8B-BE28-4643-BB0F-9D0036BF6D1A}" srcOrd="0" destOrd="0" presId="urn:microsoft.com/office/officeart/2005/8/layout/vList5"/>
    <dgm:cxn modelId="{38AFB748-F6BB-4EBF-85A1-65A398185A98}" type="presOf" srcId="{D368851D-22FF-4152-B24E-390FC7B22CFC}" destId="{483517EA-CB3E-4F3E-82EF-E73B5D096CB2}" srcOrd="0" destOrd="0" presId="urn:microsoft.com/office/officeart/2005/8/layout/vList5"/>
    <dgm:cxn modelId="{4AC70572-0D28-4865-9594-C22BBAE205B2}" type="presOf" srcId="{95F16C51-A1B5-4DBF-972B-B8E085F26E4E}" destId="{887F9BF1-9EF4-4471-98B2-7BEBCF32E1BB}" srcOrd="0" destOrd="0" presId="urn:microsoft.com/office/officeart/2005/8/layout/vList5"/>
    <dgm:cxn modelId="{F842EE5A-9D91-4688-8B3F-1416741F5922}" srcId="{D368851D-22FF-4152-B24E-390FC7B22CFC}" destId="{29952320-5AF2-4793-BE85-7A6848BB6C66}" srcOrd="2" destOrd="0" parTransId="{6EDEC8BB-5774-4990-99B6-8DE2D5A8A151}" sibTransId="{AB4E9BB4-BDCB-4547-888F-D6C71856DA4D}"/>
    <dgm:cxn modelId="{B21D5B91-29BA-460B-9C5E-A3DC4D606ECA}" type="presOf" srcId="{7BA68D0C-04E7-4F76-A9BE-4E5E3BFAE254}" destId="{7CE95449-F97E-4980-A01C-0B088514D736}" srcOrd="0" destOrd="0" presId="urn:microsoft.com/office/officeart/2005/8/layout/vList5"/>
    <dgm:cxn modelId="{1BFAD4CE-8230-4F31-B20A-AA967B9CD95B}" srcId="{D368851D-22FF-4152-B24E-390FC7B22CFC}" destId="{0A192A2B-673E-4C82-87BF-D9020CA24925}" srcOrd="5" destOrd="0" parTransId="{A00258F8-DFAF-4E26-9A61-D54FC19AEF3E}" sibTransId="{89ED686B-E851-4A88-AE3C-AB227D68D49C}"/>
    <dgm:cxn modelId="{110FB5E9-69DC-4A23-8425-DE7D6F1111CC}" type="presOf" srcId="{0A192A2B-673E-4C82-87BF-D9020CA24925}" destId="{A2D721F2-4592-4A92-BBBD-44DCF362F1F1}" srcOrd="0" destOrd="0" presId="urn:microsoft.com/office/officeart/2005/8/layout/vList5"/>
    <dgm:cxn modelId="{33132FF0-BECE-4387-8476-A6313725492D}" type="presOf" srcId="{F563A1BA-D36A-4D46-887E-58365CB02510}" destId="{DA2B80EF-B46A-40F2-8587-5502A0ABA055}" srcOrd="0" destOrd="0" presId="urn:microsoft.com/office/officeart/2005/8/layout/vList5"/>
    <dgm:cxn modelId="{1C9CFDF2-63FF-4372-996D-8C3234F1F54A}" type="presOf" srcId="{29952320-5AF2-4793-BE85-7A6848BB6C66}" destId="{5A1ABD07-AABF-40C9-8C40-96AD6CC35290}" srcOrd="0" destOrd="0" presId="urn:microsoft.com/office/officeart/2005/8/layout/vList5"/>
    <dgm:cxn modelId="{0E9CC0F6-BA0E-4FFF-9B3B-7F53319AECA8}" srcId="{D368851D-22FF-4152-B24E-390FC7B22CFC}" destId="{26FC288A-C713-4B6C-9CCE-7091097B3F41}" srcOrd="1" destOrd="0" parTransId="{3BF4E71B-B46F-46A5-9800-C696F77E2AAD}" sibTransId="{0E4CB708-63A0-498D-A145-4B184460E6CD}"/>
    <dgm:cxn modelId="{DBD06FFC-D9A5-44FD-A123-FFBDE65BFF41}" type="presParOf" srcId="{483517EA-CB3E-4F3E-82EF-E73B5D096CB2}" destId="{26F0B2FE-9FA2-4257-8D1C-D0C2CE9F7F9B}" srcOrd="0" destOrd="0" presId="urn:microsoft.com/office/officeart/2005/8/layout/vList5"/>
    <dgm:cxn modelId="{B2731A2C-38B7-45CA-A932-0B9B3805A3FE}" type="presParOf" srcId="{26F0B2FE-9FA2-4257-8D1C-D0C2CE9F7F9B}" destId="{DA2B80EF-B46A-40F2-8587-5502A0ABA055}" srcOrd="0" destOrd="0" presId="urn:microsoft.com/office/officeart/2005/8/layout/vList5"/>
    <dgm:cxn modelId="{558ECD1C-04DC-4F9E-8880-F5D065BE921E}" type="presParOf" srcId="{483517EA-CB3E-4F3E-82EF-E73B5D096CB2}" destId="{01D0EA2A-03AE-4BCB-B4D6-1B88538E6DD5}" srcOrd="1" destOrd="0" presId="urn:microsoft.com/office/officeart/2005/8/layout/vList5"/>
    <dgm:cxn modelId="{9D321070-8472-4C1E-8E91-29A96D7FC0AB}" type="presParOf" srcId="{483517EA-CB3E-4F3E-82EF-E73B5D096CB2}" destId="{23B56E1E-15D2-4805-B8B4-48154C7DCFEC}" srcOrd="2" destOrd="0" presId="urn:microsoft.com/office/officeart/2005/8/layout/vList5"/>
    <dgm:cxn modelId="{EECD8064-0E8B-4A2F-AF99-88BAFD4C7282}" type="presParOf" srcId="{23B56E1E-15D2-4805-B8B4-48154C7DCFEC}" destId="{C7C6BE8B-BE28-4643-BB0F-9D0036BF6D1A}" srcOrd="0" destOrd="0" presId="urn:microsoft.com/office/officeart/2005/8/layout/vList5"/>
    <dgm:cxn modelId="{F7D3983F-BCC0-4F43-A3B3-5FC5921A3D19}" type="presParOf" srcId="{483517EA-CB3E-4F3E-82EF-E73B5D096CB2}" destId="{57DBB26E-D443-42DE-B978-9ADB49082A19}" srcOrd="3" destOrd="0" presId="urn:microsoft.com/office/officeart/2005/8/layout/vList5"/>
    <dgm:cxn modelId="{FDB72104-A8A3-40BC-B7E2-F397565CB98B}" type="presParOf" srcId="{483517EA-CB3E-4F3E-82EF-E73B5D096CB2}" destId="{95439004-3715-405F-9769-91F8E2B367D5}" srcOrd="4" destOrd="0" presId="urn:microsoft.com/office/officeart/2005/8/layout/vList5"/>
    <dgm:cxn modelId="{190D2B6F-F137-4860-B2C2-38C40E1BE31D}" type="presParOf" srcId="{95439004-3715-405F-9769-91F8E2B367D5}" destId="{5A1ABD07-AABF-40C9-8C40-96AD6CC35290}" srcOrd="0" destOrd="0" presId="urn:microsoft.com/office/officeart/2005/8/layout/vList5"/>
    <dgm:cxn modelId="{559B966C-E580-4EBE-8AF9-FC832AAEEDF6}" type="presParOf" srcId="{483517EA-CB3E-4F3E-82EF-E73B5D096CB2}" destId="{3B17C7AE-8B00-4B63-941F-7CB4DD5FD225}" srcOrd="5" destOrd="0" presId="urn:microsoft.com/office/officeart/2005/8/layout/vList5"/>
    <dgm:cxn modelId="{C7BA5584-5581-4E14-87E8-9E0A76F1D98C}" type="presParOf" srcId="{483517EA-CB3E-4F3E-82EF-E73B5D096CB2}" destId="{D902E7E9-C0EF-4A7C-BEB6-C5EC72821BA1}" srcOrd="6" destOrd="0" presId="urn:microsoft.com/office/officeart/2005/8/layout/vList5"/>
    <dgm:cxn modelId="{CB3BF792-17FB-4455-A1B4-4100587BE93F}" type="presParOf" srcId="{D902E7E9-C0EF-4A7C-BEB6-C5EC72821BA1}" destId="{887F9BF1-9EF4-4471-98B2-7BEBCF32E1BB}" srcOrd="0" destOrd="0" presId="urn:microsoft.com/office/officeart/2005/8/layout/vList5"/>
    <dgm:cxn modelId="{A4745422-DC60-4CC6-84F7-4DE5A2FA9735}" type="presParOf" srcId="{483517EA-CB3E-4F3E-82EF-E73B5D096CB2}" destId="{F2B990A8-1579-4FE2-88EA-5016FB03E291}" srcOrd="7" destOrd="0" presId="urn:microsoft.com/office/officeart/2005/8/layout/vList5"/>
    <dgm:cxn modelId="{72521264-C572-4E30-A681-12A7851A09D1}" type="presParOf" srcId="{483517EA-CB3E-4F3E-82EF-E73B5D096CB2}" destId="{60CB5273-EA5D-4056-B125-322E40EEBA2B}" srcOrd="8" destOrd="0" presId="urn:microsoft.com/office/officeart/2005/8/layout/vList5"/>
    <dgm:cxn modelId="{BE5BB636-B753-4DCE-9DF9-ED1AF21225E6}" type="presParOf" srcId="{60CB5273-EA5D-4056-B125-322E40EEBA2B}" destId="{7CE95449-F97E-4980-A01C-0B088514D736}" srcOrd="0" destOrd="0" presId="urn:microsoft.com/office/officeart/2005/8/layout/vList5"/>
    <dgm:cxn modelId="{15246D2D-1166-4FB4-A5AF-CCCB3202469A}" type="presParOf" srcId="{483517EA-CB3E-4F3E-82EF-E73B5D096CB2}" destId="{83BA6D6C-5113-4070-81A5-1B774DA1F05B}" srcOrd="9" destOrd="0" presId="urn:microsoft.com/office/officeart/2005/8/layout/vList5"/>
    <dgm:cxn modelId="{8D9C0F6F-EAD0-4F4C-B194-BA4C7F8E5579}" type="presParOf" srcId="{483517EA-CB3E-4F3E-82EF-E73B5D096CB2}" destId="{47EEC7BF-7931-4F32-9C79-F2202DCB6F87}" srcOrd="10" destOrd="0" presId="urn:microsoft.com/office/officeart/2005/8/layout/vList5"/>
    <dgm:cxn modelId="{CFD9EF20-29A0-4D21-9514-F22AB83152FC}" type="presParOf" srcId="{47EEC7BF-7931-4F32-9C79-F2202DCB6F87}" destId="{A2D721F2-4592-4A92-BBBD-44DCF362F1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80EF-B46A-40F2-8587-5502A0ABA055}">
      <dsp:nvSpPr>
        <dsp:cNvPr id="0" name=""/>
        <dsp:cNvSpPr/>
      </dsp:nvSpPr>
      <dsp:spPr>
        <a:xfrm>
          <a:off x="1031482" y="1815"/>
          <a:ext cx="6115833" cy="51961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 err="1">
              <a:solidFill>
                <a:schemeClr val="tx1"/>
              </a:solidFill>
              <a:latin typeface="Calibri" panose="020F0502020204030204" pitchFamily="34" charset="0"/>
            </a:rPr>
            <a:t>GeoTweet</a:t>
          </a:r>
          <a:r>
            <a:rPr lang="en-US" sz="2600" kern="1200" baseline="0" dirty="0">
              <a:solidFill>
                <a:schemeClr val="tx1"/>
              </a:solidFill>
              <a:latin typeface="Calibri" panose="020F0502020204030204" pitchFamily="34" charset="0"/>
            </a:rPr>
            <a:t> I - (project 2) </a:t>
          </a:r>
        </a:p>
      </dsp:txBody>
      <dsp:txXfrm>
        <a:off x="1056847" y="27180"/>
        <a:ext cx="6065103" cy="468883"/>
      </dsp:txXfrm>
    </dsp:sp>
    <dsp:sp modelId="{C7C6BE8B-BE28-4643-BB0F-9D0036BF6D1A}">
      <dsp:nvSpPr>
        <dsp:cNvPr id="0" name=""/>
        <dsp:cNvSpPr/>
      </dsp:nvSpPr>
      <dsp:spPr>
        <a:xfrm>
          <a:off x="1024559" y="522728"/>
          <a:ext cx="6115833" cy="51961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  <a:latin typeface="Calibri" panose="020F0502020204030204" pitchFamily="34" charset="0"/>
            </a:rPr>
            <a:t>Enhancements </a:t>
          </a:r>
        </a:p>
      </dsp:txBody>
      <dsp:txXfrm>
        <a:off x="1049924" y="548093"/>
        <a:ext cx="6065103" cy="468883"/>
      </dsp:txXfrm>
    </dsp:sp>
    <dsp:sp modelId="{5A1ABD07-AABF-40C9-8C40-96AD6CC35290}">
      <dsp:nvSpPr>
        <dsp:cNvPr id="0" name=""/>
        <dsp:cNvSpPr/>
      </dsp:nvSpPr>
      <dsp:spPr>
        <a:xfrm>
          <a:off x="1037964" y="1044691"/>
          <a:ext cx="6115833" cy="519613"/>
        </a:xfrm>
        <a:prstGeom prst="roundRect">
          <a:avLst/>
        </a:prstGeom>
        <a:solidFill>
          <a:srgbClr val="8064A2">
            <a:lumMod val="40000"/>
            <a:lumOff val="6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+mn-cs"/>
            </a:rPr>
            <a:t>Backend/Data Management</a:t>
          </a:r>
        </a:p>
      </dsp:txBody>
      <dsp:txXfrm>
        <a:off x="1063329" y="1070056"/>
        <a:ext cx="6065103" cy="468883"/>
      </dsp:txXfrm>
    </dsp:sp>
    <dsp:sp modelId="{887F9BF1-9EF4-4471-98B2-7BEBCF32E1BB}">
      <dsp:nvSpPr>
        <dsp:cNvPr id="0" name=""/>
        <dsp:cNvSpPr/>
      </dsp:nvSpPr>
      <dsp:spPr>
        <a:xfrm>
          <a:off x="1037964" y="1565604"/>
          <a:ext cx="6115833" cy="519613"/>
        </a:xfrm>
        <a:prstGeom prst="roundRect">
          <a:avLst/>
        </a:prstGeom>
        <a:solidFill>
          <a:srgbClr val="8064A2">
            <a:lumMod val="40000"/>
            <a:lumOff val="6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  <a:latin typeface="Calibri" panose="020F0502020204030204" pitchFamily="34" charset="0"/>
            </a:rPr>
            <a:t>Demographic Charting</a:t>
          </a:r>
        </a:p>
      </dsp:txBody>
      <dsp:txXfrm>
        <a:off x="1063329" y="1590969"/>
        <a:ext cx="6065103" cy="468883"/>
      </dsp:txXfrm>
    </dsp:sp>
    <dsp:sp modelId="{7CE95449-F97E-4980-A01C-0B088514D736}">
      <dsp:nvSpPr>
        <dsp:cNvPr id="0" name=""/>
        <dsp:cNvSpPr/>
      </dsp:nvSpPr>
      <dsp:spPr>
        <a:xfrm>
          <a:off x="1037964" y="2086516"/>
          <a:ext cx="6115833" cy="51961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  <a:latin typeface="Calibri" panose="020F0502020204030204" pitchFamily="34" charset="0"/>
            </a:rPr>
            <a:t>Sentiment Analysis</a:t>
          </a:r>
        </a:p>
      </dsp:txBody>
      <dsp:txXfrm>
        <a:off x="1063329" y="2111881"/>
        <a:ext cx="6065103" cy="468883"/>
      </dsp:txXfrm>
    </dsp:sp>
    <dsp:sp modelId="{A2D721F2-4592-4A92-BBBD-44DCF362F1F1}">
      <dsp:nvSpPr>
        <dsp:cNvPr id="0" name=""/>
        <dsp:cNvSpPr/>
      </dsp:nvSpPr>
      <dsp:spPr>
        <a:xfrm>
          <a:off x="1037964" y="2607429"/>
          <a:ext cx="6115833" cy="51961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  <a:latin typeface="Calibri" panose="020F0502020204030204" pitchFamily="34" charset="0"/>
            </a:rPr>
            <a:t>Machine Learning</a:t>
          </a:r>
        </a:p>
      </dsp:txBody>
      <dsp:txXfrm>
        <a:off x="1063329" y="2632794"/>
        <a:ext cx="6065103" cy="46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4" y="0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72668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4" y="8772668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4" y="0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3"/>
            <a:ext cx="6162675" cy="3467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12" tIns="46206" rIns="92412" bIns="4620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12" tIns="46206" rIns="92412" bIns="462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72668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4" y="8772668"/>
            <a:ext cx="3011699" cy="461804"/>
          </a:xfrm>
          <a:prstGeom prst="rect">
            <a:avLst/>
          </a:prstGeom>
        </p:spPr>
        <p:txBody>
          <a:bodyPr vert="horz" lIns="92412" tIns="46206" rIns="92412" bIns="46206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WU PPT Wide Opt 2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w_icon_shiny_badge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U PPT Wide Opt 2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-4572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643" y="1782611"/>
            <a:ext cx="6395356" cy="115653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00"/>
                </a:solidFill>
              </a:rPr>
              <a:t>GeoTweet</a:t>
            </a:r>
            <a:r>
              <a:rPr lang="en-US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644" y="2956382"/>
            <a:ext cx="6395355" cy="94887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Jeff Brown | Eugenio </a:t>
            </a:r>
            <a:r>
              <a:rPr lang="en-US" dirty="0" err="1"/>
              <a:t>Gallastegui</a:t>
            </a:r>
            <a:r>
              <a:rPr lang="en-US" dirty="0"/>
              <a:t> | </a:t>
            </a:r>
          </a:p>
          <a:p>
            <a:pPr algn="l"/>
            <a:r>
              <a:rPr lang="en-US" dirty="0"/>
              <a:t>Saira Jahangir | Kamil </a:t>
            </a:r>
            <a:r>
              <a:rPr lang="en-US" dirty="0" err="1"/>
              <a:t>Borowik</a:t>
            </a:r>
            <a:r>
              <a:rPr lang="en-US" dirty="0"/>
              <a:t> | Alan Garbarino 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216F8-EB26-436A-9158-A4A7AFA0F6DF}"/>
              </a:ext>
            </a:extLst>
          </p:cNvPr>
          <p:cNvSpPr txBox="1"/>
          <p:nvPr/>
        </p:nvSpPr>
        <p:spPr>
          <a:xfrm>
            <a:off x="539430" y="1103535"/>
            <a:ext cx="79204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b="1" dirty="0"/>
              <a:t>Predictive Analytics (Part I)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Predict if a user will be an influencer (&gt; 100 retweets) based on volume in the following user categories</a:t>
            </a:r>
          </a:p>
          <a:p>
            <a:pPr lvl="2"/>
            <a:r>
              <a:rPr lang="en-US" dirty="0" err="1"/>
              <a:t>tweet_user_statuses_count</a:t>
            </a:r>
            <a:r>
              <a:rPr lang="en-US" dirty="0"/>
              <a:t>: count - user tweets </a:t>
            </a:r>
          </a:p>
          <a:p>
            <a:pPr lvl="2"/>
            <a:r>
              <a:rPr lang="en-US" dirty="0" err="1"/>
              <a:t>tweet_user_favourites_count</a:t>
            </a:r>
            <a:r>
              <a:rPr lang="en-US" dirty="0"/>
              <a:t>: count - user is a favorite of others </a:t>
            </a:r>
            <a:r>
              <a:rPr lang="en-US" dirty="0" err="1"/>
              <a:t>tweet_user_followers_count</a:t>
            </a:r>
            <a:r>
              <a:rPr lang="en-US" dirty="0"/>
              <a:t>: count - user is followed by others </a:t>
            </a:r>
            <a:r>
              <a:rPr lang="en-US" dirty="0" err="1"/>
              <a:t>tweet_user_friends_count</a:t>
            </a:r>
            <a:r>
              <a:rPr lang="en-US" dirty="0"/>
              <a:t>: count - user friends </a:t>
            </a:r>
          </a:p>
          <a:p>
            <a:pPr lvl="2"/>
            <a:r>
              <a:rPr lang="en-US" dirty="0" err="1"/>
              <a:t>tweet_user_listed_count</a:t>
            </a:r>
            <a:r>
              <a:rPr lang="en-US" dirty="0"/>
              <a:t>: count - user added to other's interest list</a:t>
            </a:r>
          </a:p>
          <a:p>
            <a:pPr lvl="2"/>
            <a:endParaRPr lang="en-US" sz="2000" dirty="0"/>
          </a:p>
          <a:p>
            <a:pPr lvl="2">
              <a:spcAft>
                <a:spcPts val="1200"/>
              </a:spcAft>
            </a:pPr>
            <a:r>
              <a:rPr lang="en-US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Training Data Score: 0.7653103677816608 Testing Data Score: 0.7660052414825907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Python(Sci-Kit Learn)-Logistic Regression (</a:t>
            </a:r>
            <a:r>
              <a:rPr lang="en-US" sz="2000" dirty="0" err="1"/>
              <a:t>AIevalSQLite-Scale.ipynb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82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216F8-EB26-436A-9158-A4A7AFA0F6DF}"/>
              </a:ext>
            </a:extLst>
          </p:cNvPr>
          <p:cNvSpPr txBox="1"/>
          <p:nvPr/>
        </p:nvSpPr>
        <p:spPr>
          <a:xfrm>
            <a:off x="870257" y="1178435"/>
            <a:ext cx="7479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Predictive Analytics (Part II)</a:t>
            </a:r>
          </a:p>
          <a:p>
            <a:r>
              <a:rPr lang="en-US" sz="1600" dirty="0"/>
              <a:t>Predict using the </a:t>
            </a:r>
            <a:r>
              <a:rPr lang="en-US" sz="1600" dirty="0" err="1"/>
              <a:t>Scikit</a:t>
            </a:r>
            <a:r>
              <a:rPr lang="en-US" sz="1600" dirty="0"/>
              <a:t>-Learn library -&gt; are there any trends in the data sets?</a:t>
            </a:r>
          </a:p>
          <a:p>
            <a:endParaRPr lang="en-US" sz="1600" dirty="0"/>
          </a:p>
          <a:p>
            <a:r>
              <a:rPr lang="en-US" sz="1600" dirty="0"/>
              <a:t>Retrieve tweets by Twitter Categories and perform text pre-processing to convert textual data to numeric data by counting words for each category</a:t>
            </a:r>
          </a:p>
          <a:p>
            <a:endParaRPr lang="en-US" sz="1600" dirty="0"/>
          </a:p>
          <a:p>
            <a:r>
              <a:rPr lang="en-US" dirty="0"/>
              <a:t>Finally, use machine learning algorithms to train and test our model.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Linear Regression Model 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lr.score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0.676,  Random Forest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Classifer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lr.score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0.75</a:t>
            </a:r>
          </a:p>
          <a:p>
            <a:pPr lvl="2">
              <a:spcAft>
                <a:spcPts val="1200"/>
              </a:spcAft>
            </a:pPr>
            <a:endParaRPr lang="en-US" sz="1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Python(Sci-Kit Learn, NLK) Linear Regression-Random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AA899-4C9A-7947-86E9-76ED25089DDA}"/>
              </a:ext>
            </a:extLst>
          </p:cNvPr>
          <p:cNvSpPr txBox="1"/>
          <p:nvPr/>
        </p:nvSpPr>
        <p:spPr>
          <a:xfrm>
            <a:off x="5751095" y="-184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7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741" y="205979"/>
            <a:ext cx="8229600" cy="1231836"/>
          </a:xfrm>
        </p:spPr>
        <p:txBody>
          <a:bodyPr>
            <a:normAutofit/>
          </a:bodyPr>
          <a:lstStyle/>
          <a:p>
            <a:r>
              <a:rPr lang="en-US" sz="3600" dirty="0" err="1"/>
              <a:t>GeoTweet</a:t>
            </a:r>
            <a:r>
              <a:rPr lang="en-US" sz="3600" dirty="0"/>
              <a:t> II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BA2825F-14F3-435E-865D-8FA9F3E2A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991269"/>
              </p:ext>
            </p:extLst>
          </p:nvPr>
        </p:nvGraphicFramePr>
        <p:xfrm>
          <a:off x="485579" y="1282700"/>
          <a:ext cx="8191762" cy="3129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23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GeoTweet</a:t>
            </a:r>
            <a:r>
              <a:rPr lang="en-US" dirty="0"/>
              <a:t> I – Project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1103535"/>
            <a:ext cx="79204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/>
              <a:t>Interactive map with overlay of Twitter trending locations</a:t>
            </a:r>
          </a:p>
          <a:p>
            <a:pPr lvl="1">
              <a:spcAft>
                <a:spcPts val="1200"/>
              </a:spcAft>
            </a:pPr>
            <a:r>
              <a:rPr lang="en-US" sz="2000" dirty="0" err="1"/>
              <a:t>GeoJSON</a:t>
            </a:r>
            <a:r>
              <a:rPr lang="en-US" sz="2000" dirty="0"/>
              <a:t> State boundaries with demographic color scaling based on political affiliation and popups providing US Census statistics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Dynamic table update showing twitter trends by location selected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Responsive scatter plot charts showing demographic data against political affiliation at State level for trending locations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Flask application, SQLite database, Heroku platform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HTML/CSS, </a:t>
            </a:r>
            <a:r>
              <a:rPr lang="en-US" sz="2000" dirty="0" err="1"/>
              <a:t>Javascript</a:t>
            </a:r>
            <a:r>
              <a:rPr lang="en-US" sz="2000" dirty="0"/>
              <a:t> Leaflet, </a:t>
            </a:r>
            <a:r>
              <a:rPr lang="en-US" sz="2000" dirty="0" err="1"/>
              <a:t>GeoJSON</a:t>
            </a:r>
            <a:r>
              <a:rPr lang="en-US" sz="2000" dirty="0"/>
              <a:t>, D3, </a:t>
            </a:r>
            <a:r>
              <a:rPr lang="en-US" sz="2000" dirty="0" err="1"/>
              <a:t>Plotly</a:t>
            </a:r>
            <a:r>
              <a:rPr lang="en-US" sz="2000" dirty="0"/>
              <a:t>, </a:t>
            </a:r>
            <a:r>
              <a:rPr lang="en-US" sz="2000" dirty="0" err="1"/>
              <a:t>Heroku</a:t>
            </a:r>
            <a:r>
              <a:rPr lang="en-US" sz="2000" dirty="0"/>
              <a:t>, SQLite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530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GeoTweet</a:t>
            </a:r>
            <a:r>
              <a:rPr lang="en-US" dirty="0"/>
              <a:t> Enhancements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1103535"/>
            <a:ext cx="79204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b="1" dirty="0"/>
              <a:t>Enhanced User Experience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New trend dimension – select a trend (from table) to see all trend locations on map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Trend persistence – Up to 3 trends selections built as independent overlays, recycle first overlay when 4</a:t>
            </a:r>
            <a:r>
              <a:rPr lang="en-US" sz="2000" baseline="30000" dirty="0"/>
              <a:t>th</a:t>
            </a:r>
            <a:r>
              <a:rPr lang="en-US" sz="2000" dirty="0"/>
              <a:t> trend selected.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Responsive feedback – D3 chained transition to indicate when a trend is clicked.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HTML/CSS-Javascript-D3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92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894"/>
            <a:ext cx="8229600" cy="857250"/>
          </a:xfrm>
        </p:spPr>
        <p:txBody>
          <a:bodyPr/>
          <a:lstStyle/>
          <a:p>
            <a:r>
              <a:rPr lang="en-US" dirty="0"/>
              <a:t>Backend/Data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988812"/>
            <a:ext cx="79204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Enhanced to Support Time-Series and Tweet/User-level Analysis</a:t>
            </a:r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Flask-Postgres-Heroku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DC855CB-9CDE-40CA-B276-0750096F8F40}"/>
              </a:ext>
            </a:extLst>
          </p:cNvPr>
          <p:cNvSpPr/>
          <p:nvPr/>
        </p:nvSpPr>
        <p:spPr>
          <a:xfrm>
            <a:off x="992302" y="2906317"/>
            <a:ext cx="839845" cy="717987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F695A-F6C2-4310-863F-E045D640BD5E}"/>
              </a:ext>
            </a:extLst>
          </p:cNvPr>
          <p:cNvGrpSpPr/>
          <p:nvPr/>
        </p:nvGrpSpPr>
        <p:grpSpPr>
          <a:xfrm>
            <a:off x="1988948" y="1563542"/>
            <a:ext cx="871649" cy="818282"/>
            <a:chOff x="1548691" y="1432162"/>
            <a:chExt cx="871649" cy="818282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F06238D6-4418-4005-A772-C3A6A79EF398}"/>
                </a:ext>
              </a:extLst>
            </p:cNvPr>
            <p:cNvSpPr/>
            <p:nvPr/>
          </p:nvSpPr>
          <p:spPr>
            <a:xfrm>
              <a:off x="1695973" y="1709161"/>
              <a:ext cx="577086" cy="541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ED1A91-8C24-4150-B7B6-A71DC1635A3F}"/>
                </a:ext>
              </a:extLst>
            </p:cNvPr>
            <p:cNvSpPr/>
            <p:nvPr/>
          </p:nvSpPr>
          <p:spPr>
            <a:xfrm>
              <a:off x="1548691" y="1432162"/>
              <a:ext cx="871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Twitter API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A5ECC5-E3B5-43F7-8829-71947C858603}"/>
              </a:ext>
            </a:extLst>
          </p:cNvPr>
          <p:cNvGrpSpPr/>
          <p:nvPr/>
        </p:nvGrpSpPr>
        <p:grpSpPr>
          <a:xfrm>
            <a:off x="674619" y="1573481"/>
            <a:ext cx="758541" cy="818282"/>
            <a:chOff x="221747" y="1432162"/>
            <a:chExt cx="758541" cy="818282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47EE940-6C6C-40DE-AA4D-943028D5793F}"/>
                </a:ext>
              </a:extLst>
            </p:cNvPr>
            <p:cNvSpPr/>
            <p:nvPr/>
          </p:nvSpPr>
          <p:spPr>
            <a:xfrm>
              <a:off x="312475" y="1709161"/>
              <a:ext cx="577086" cy="541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2BA02A-F3E4-4A57-8684-691E26D7D04A}"/>
                </a:ext>
              </a:extLst>
            </p:cNvPr>
            <p:cNvSpPr/>
            <p:nvPr/>
          </p:nvSpPr>
          <p:spPr>
            <a:xfrm>
              <a:off x="221747" y="1432162"/>
              <a:ext cx="758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Flickr API</a:t>
              </a:r>
            </a:p>
          </p:txBody>
        </p:sp>
      </p:grp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7A2BBB5-6003-4D14-98F1-22AC5254A866}"/>
              </a:ext>
            </a:extLst>
          </p:cNvPr>
          <p:cNvSpPr/>
          <p:nvPr/>
        </p:nvSpPr>
        <p:spPr>
          <a:xfrm>
            <a:off x="2020752" y="3436701"/>
            <a:ext cx="839845" cy="717987"/>
          </a:xfrm>
          <a:prstGeom prst="flowChartMulti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Trends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96543E7-0E96-4EDC-93E5-B7DA71D68C6F}"/>
              </a:ext>
            </a:extLst>
          </p:cNvPr>
          <p:cNvSpPr/>
          <p:nvPr/>
        </p:nvSpPr>
        <p:spPr>
          <a:xfrm>
            <a:off x="3185845" y="2900672"/>
            <a:ext cx="839845" cy="717987"/>
          </a:xfrm>
          <a:prstGeom prst="flowChartMulti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Tweets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BD1FA8-D2FC-4FFD-AE70-1FC6BB3E9A85}"/>
              </a:ext>
            </a:extLst>
          </p:cNvPr>
          <p:cNvCxnSpPr>
            <a:stCxn id="9" idx="3"/>
            <a:endCxn id="6" idx="0"/>
          </p:cNvCxnSpPr>
          <p:nvPr/>
        </p:nvCxnSpPr>
        <p:spPr>
          <a:xfrm flipH="1">
            <a:off x="1470003" y="2381824"/>
            <a:ext cx="954770" cy="52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0A9ACB-B116-46C2-9875-E43FBF27243F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424773" y="2381824"/>
            <a:ext cx="73680" cy="1054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1A091F-EC00-485E-8B76-145652562461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2424773" y="2381824"/>
            <a:ext cx="1238773" cy="51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0BB6E-EA70-424E-A7F0-7B3E7D6E8A0B}"/>
              </a:ext>
            </a:extLst>
          </p:cNvPr>
          <p:cNvCxnSpPr>
            <a:stCxn id="6" idx="2"/>
            <a:endCxn id="12" idx="1"/>
          </p:cNvCxnSpPr>
          <p:nvPr/>
        </p:nvCxnSpPr>
        <p:spPr>
          <a:xfrm>
            <a:off x="1353824" y="3597114"/>
            <a:ext cx="666928" cy="198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53717-8C4D-4519-A973-DA4E613CFEC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860597" y="3259666"/>
            <a:ext cx="325248" cy="53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D1EE88-B65A-49CE-B6A2-E04376397EA6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1053890" y="2391763"/>
            <a:ext cx="416113" cy="51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428BFFE-1689-4682-A0B4-A2BCEAD2FE85}"/>
              </a:ext>
            </a:extLst>
          </p:cNvPr>
          <p:cNvSpPr/>
          <p:nvPr/>
        </p:nvSpPr>
        <p:spPr>
          <a:xfrm>
            <a:off x="4613014" y="1381721"/>
            <a:ext cx="4530986" cy="3330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288" tIns="18288" rIns="18288" bIns="18288">
            <a:spAutoFit/>
          </a:bodyPr>
          <a:lstStyle/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A0074"/>
                </a:solidFill>
              </a:rPr>
              <a:t>Database/Backend Enhancements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Tweets table added</a:t>
            </a:r>
            <a:r>
              <a:rPr lang="en-US" sz="1400" dirty="0"/>
              <a:t>: Tweet/User data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Multiple snapshots over time </a:t>
            </a:r>
            <a:r>
              <a:rPr lang="en-US" sz="1400" dirty="0"/>
              <a:t>of Trends table entries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Retention over time </a:t>
            </a:r>
            <a:r>
              <a:rPr lang="en-US" sz="1400" dirty="0"/>
              <a:t>of Locations and Tweets data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A0074"/>
                </a:solidFill>
              </a:rPr>
              <a:t>21 Flask Routes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Queries</a:t>
            </a:r>
            <a:r>
              <a:rPr lang="en-US" sz="1400" dirty="0"/>
              <a:t> of Locations, Trends, and Tweets tables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Rendering </a:t>
            </a:r>
            <a:r>
              <a:rPr lang="en-US" sz="1400" dirty="0"/>
              <a:t>of Main and Demographics pages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b="1" dirty="0"/>
              <a:t>Update</a:t>
            </a:r>
            <a:r>
              <a:rPr lang="en-US" sz="1400" dirty="0"/>
              <a:t> of Sentiment Analysis, </a:t>
            </a:r>
            <a:r>
              <a:rPr lang="en-US" sz="1400"/>
              <a:t>Table Data</a:t>
            </a:r>
            <a:r>
              <a:rPr lang="en-US" sz="1400" dirty="0"/>
              <a:t>, Table Status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A0074"/>
                </a:solidFill>
              </a:rPr>
              <a:t>Support for SQLite and Postgres </a:t>
            </a:r>
            <a:r>
              <a:rPr lang="en-US" sz="1600" dirty="0"/>
              <a:t>for development</a:t>
            </a:r>
          </a:p>
          <a:p>
            <a:pPr marL="173038" indent="-1730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A0074"/>
                </a:solidFill>
              </a:rPr>
              <a:t>Deployed on Heroku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dirty="0"/>
              <a:t>Dyno – </a:t>
            </a:r>
            <a:r>
              <a:rPr lang="en-US" sz="1400" dirty="0" err="1"/>
              <a:t>geotweetapp</a:t>
            </a:r>
            <a:endParaRPr lang="en-US" sz="1400" dirty="0"/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dirty="0"/>
              <a:t>Postgres Database – Up to 10M records</a:t>
            </a:r>
          </a:p>
          <a:p>
            <a:pPr marL="284163" lvl="1" indent="-115888">
              <a:buFont typeface="Arial" panose="020B0604020202020204" pitchFamily="34" charset="0"/>
              <a:buChar char="•"/>
            </a:pPr>
            <a:r>
              <a:rPr lang="en-US" sz="1400" dirty="0"/>
              <a:t>Scheduler – Automated updates daily (locations) and hourly (trends and tweets)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278DAC-47E0-4644-9609-5A2B13D2A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3546" y="25319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1103535"/>
            <a:ext cx="7920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b="1" dirty="0"/>
              <a:t>Social Context for tweets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Retrieve demographic data from the US census.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Concentrated analysis on employment, education attainment level and political party affiliation (Democratic/Republican) by State.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Modified design to move State overview charts to new Demographics page.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Javascript-Plotly-D3</a:t>
            </a:r>
          </a:p>
        </p:txBody>
      </p:sp>
    </p:spTree>
    <p:extLst>
      <p:ext uri="{BB962C8B-B14F-4D97-AF65-F5344CB8AC3E}">
        <p14:creationId xmlns:p14="http://schemas.microsoft.com/office/powerpoint/2010/main" val="409338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F51-0910-4430-923B-944A2B24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90092"/>
                </a:solidFill>
              </a:rPr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9929-621E-4CB9-9BBD-55DC6C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1103535"/>
            <a:ext cx="79204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/>
              <a:t>This feature takes the user’s input 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that triggers the function                                          that works within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 class                                           . 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Said function uses                    ,, , a user-friendly API for Text and Natural Language Processing. 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88824"/>
            <a:ext cx="3073400" cy="263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1608958"/>
            <a:ext cx="2146300" cy="296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095500"/>
            <a:ext cx="2286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2552701"/>
            <a:ext cx="1079500" cy="12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192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90092"/>
                </a:solidFill>
              </a:rPr>
              <a:t>Anatomy of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9" y="325238"/>
            <a:ext cx="4614523" cy="538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B8B6F-8856-4990-BAB7-900029444C28}"/>
              </a:ext>
            </a:extLst>
          </p:cNvPr>
          <p:cNvSpPr txBox="1"/>
          <p:nvPr/>
        </p:nvSpPr>
        <p:spPr>
          <a:xfrm>
            <a:off x="539430" y="1103535"/>
            <a:ext cx="79204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Takes user’s input to trigger the 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Access the Twitter Data using Twitter API Keys and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Retrieve the hashtags that match the user’s input.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Process the content that accompanies the hashtag using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With the analysis results creates a plot using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Sends the plot from the cloud to the app using an </a:t>
            </a:r>
            <a:r>
              <a:rPr lang="en-US" sz="20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&lt;iframe&gt; </a:t>
            </a:r>
            <a:r>
              <a:rPr lang="en-US" sz="2000" dirty="0">
                <a:ea typeface="American Typewriter" charset="0"/>
                <a:cs typeface="American Typewriter" charset="0"/>
              </a:rPr>
              <a:t>embedded into the </a:t>
            </a:r>
            <a:r>
              <a:rPr lang="en-US" sz="2000" dirty="0" err="1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index.html</a:t>
            </a:r>
            <a:r>
              <a:rPr lang="en-US" sz="20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1400" dirty="0">
                <a:solidFill>
                  <a:srgbClr val="0070C0"/>
                </a:solidFill>
              </a:rPr>
              <a:t>https://</a:t>
            </a:r>
            <a:r>
              <a:rPr lang="en-US" sz="1400" dirty="0" err="1">
                <a:solidFill>
                  <a:srgbClr val="0070C0"/>
                </a:solidFill>
              </a:rPr>
              <a:t>github.com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Euzkaro</a:t>
            </a:r>
            <a:r>
              <a:rPr lang="en-US" sz="1400" dirty="0">
                <a:solidFill>
                  <a:srgbClr val="0070C0"/>
                </a:solidFill>
              </a:rPr>
              <a:t>/Project2.io/blob/master/resources/</a:t>
            </a:r>
            <a:r>
              <a:rPr lang="en-US" sz="1400" dirty="0" err="1">
                <a:solidFill>
                  <a:srgbClr val="0070C0"/>
                </a:solidFill>
              </a:rPr>
              <a:t>Sentiment_Analysis.ipynb</a:t>
            </a:r>
            <a:br>
              <a:rPr lang="en-US" sz="2000" dirty="0"/>
            </a:br>
            <a:r>
              <a:rPr lang="en-US" sz="20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1522635"/>
            <a:ext cx="1295400" cy="421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1199037"/>
            <a:ext cx="3073400" cy="263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23" y="2075929"/>
            <a:ext cx="1079500" cy="121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32" y="2936925"/>
            <a:ext cx="1180881" cy="4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90092"/>
                </a:solidFill>
              </a:rPr>
              <a:t>Voilà!</a:t>
            </a:r>
            <a:br>
              <a:rPr lang="en-US" dirty="0">
                <a:solidFill>
                  <a:srgbClr val="490092"/>
                </a:solidFill>
              </a:rPr>
            </a:br>
            <a:r>
              <a:rPr lang="en-US" sz="4000" dirty="0" err="1">
                <a:solidFill>
                  <a:srgbClr val="490092"/>
                </a:solidFill>
              </a:rPr>
              <a:t>Py</a:t>
            </a:r>
            <a:r>
              <a:rPr lang="en-US" sz="4000" dirty="0">
                <a:solidFill>
                  <a:srgbClr val="490092"/>
                </a:solidFill>
              </a:rPr>
              <a:t>                 Flask          Plotly / HTML</a:t>
            </a:r>
            <a:endParaRPr lang="en-US" dirty="0">
              <a:solidFill>
                <a:srgbClr val="49009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97" y="1600200"/>
            <a:ext cx="2811603" cy="26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2368428"/>
            <a:ext cx="2768600" cy="907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03" y="1414463"/>
            <a:ext cx="3097495" cy="2789237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6" idx="3"/>
          </p:cNvCxnSpPr>
          <p:nvPr/>
        </p:nvCxnSpPr>
        <p:spPr>
          <a:xfrm>
            <a:off x="5905500" y="2822234"/>
            <a:ext cx="469900" cy="390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6" idx="0"/>
          </p:cNvCxnSpPr>
          <p:nvPr/>
        </p:nvCxnSpPr>
        <p:spPr>
          <a:xfrm>
            <a:off x="3136900" y="1778000"/>
            <a:ext cx="1384300" cy="5904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20600</TotalTime>
  <Words>655</Words>
  <Application>Microsoft Office PowerPoint</Application>
  <PresentationFormat>On-screen Show (16:9)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Arial</vt:lpstr>
      <vt:lpstr>Calibri</vt:lpstr>
      <vt:lpstr>Wingdings</vt:lpstr>
      <vt:lpstr>Office Theme</vt:lpstr>
      <vt:lpstr>GeoTweet!</vt:lpstr>
      <vt:lpstr>GeoTweet II</vt:lpstr>
      <vt:lpstr>GeoTweet I – Project 2</vt:lpstr>
      <vt:lpstr>GeoTweet Enhancements</vt:lpstr>
      <vt:lpstr>Backend/Data Management</vt:lpstr>
      <vt:lpstr>Demographic Charts</vt:lpstr>
      <vt:lpstr>Sentiment Analysis</vt:lpstr>
      <vt:lpstr>Anatomy of </vt:lpstr>
      <vt:lpstr>Voilà! Py                 Flask          Plotly / HTML</vt:lpstr>
      <vt:lpstr>Machine Learning</vt:lpstr>
      <vt:lpstr>Machine Learning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Jeff Brown</cp:lastModifiedBy>
  <cp:revision>412</cp:revision>
  <cp:lastPrinted>2019-02-15T22:42:58Z</cp:lastPrinted>
  <dcterms:created xsi:type="dcterms:W3CDTF">2015-07-21T16:44:10Z</dcterms:created>
  <dcterms:modified xsi:type="dcterms:W3CDTF">2019-05-18T23:11:29Z</dcterms:modified>
</cp:coreProperties>
</file>