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Inter" panose="020B0604020202020204" charset="0"/>
      <p:regular r:id="rId10"/>
      <p:bold r:id="rId11"/>
    </p:embeddedFont>
    <p:embeddedFont>
      <p:font typeface="Inter Medium" panose="020B0604020202020204" charset="0"/>
      <p:regular r:id="rId12"/>
      <p:bold r:id="rId13"/>
    </p:embeddedFont>
    <p:embeddedFont>
      <p:font typeface="Outfit" panose="020B0604020202020204" charset="0"/>
      <p:regular r:id="rId14"/>
      <p:bold r:id="rId15"/>
    </p:embeddedFont>
    <p:embeddedFont>
      <p:font typeface="Outfit Medium" panose="020B0604020202020204" charset="0"/>
      <p:regular r:id="rId16"/>
      <p:bold r:id="rId17"/>
    </p:embeddedFont>
    <p:embeddedFont>
      <p:font typeface="Outfit SemiBol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57">
          <p15:clr>
            <a:srgbClr val="A4A3A4"/>
          </p15:clr>
        </p15:guide>
        <p15:guide id="2" pos="2880">
          <p15:clr>
            <a:srgbClr val="A4A3A4"/>
          </p15:clr>
        </p15:guide>
        <p15:guide id="3" pos="268">
          <p15:clr>
            <a:srgbClr val="9AA0A6"/>
          </p15:clr>
        </p15:guide>
        <p15:guide id="4" pos="5613">
          <p15:clr>
            <a:srgbClr val="9AA0A6"/>
          </p15:clr>
        </p15:guide>
        <p15:guide id="5" orient="horz" pos="720">
          <p15:clr>
            <a:srgbClr val="9AA0A6"/>
          </p15:clr>
        </p15:guide>
        <p15:guide id="6" orient="horz" pos="2992">
          <p15:clr>
            <a:srgbClr val="9AA0A6"/>
          </p15:clr>
        </p15:guide>
        <p15:guide id="7" pos="4186">
          <p15:clr>
            <a:srgbClr val="9AA0A6"/>
          </p15:clr>
        </p15:guide>
        <p15:guide id="8" pos="1574">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jPoSEaNhFFPreIF7+FbBF8Evu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757"/>
        <p:guide pos="2880"/>
        <p:guide pos="268"/>
        <p:guide pos="5613"/>
        <p:guide orient="horz" pos="720"/>
        <p:guide orient="horz" pos="2992"/>
        <p:guide pos="4186"/>
        <p:guide pos="15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6.fntdata"/><Relationship Id="rId23" Type="http://customschemas.google.com/relationships/presentationmetadata" Target="meta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6f7938d1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16f7938d1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f7938d1c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16f7938d1c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f7938d1cd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16f7938d1c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9"/>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2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della sezione e descrizione 1">
  <p:cSld name="SECTION_TITLE_AND_DESCRIPTION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311700" y="16456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21"/>
          <p:cNvSpPr txBox="1">
            <a:spLocks noGrp="1"/>
          </p:cNvSpPr>
          <p:nvPr>
            <p:ph type="body" idx="2"/>
          </p:nvPr>
        </p:nvSpPr>
        <p:spPr>
          <a:xfrm>
            <a:off x="311700" y="2207875"/>
            <a:ext cx="3837000" cy="29214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9" name="Google Shape;59;p2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60" name="Google Shape;60;p21"/>
          <p:cNvSpPr>
            <a:spLocks noGrp="1"/>
          </p:cNvSpPr>
          <p:nvPr>
            <p:ph type="pic" idx="3"/>
          </p:nvPr>
        </p:nvSpPr>
        <p:spPr>
          <a:xfrm>
            <a:off x="4836000" y="-36875"/>
            <a:ext cx="4308000" cy="5192100"/>
          </a:xfrm>
          <a:prstGeom prst="rect">
            <a:avLst/>
          </a:prstGeom>
          <a:noFill/>
          <a:ln>
            <a:noFill/>
          </a:ln>
        </p:spPr>
      </p:sp>
      <p:sp>
        <p:nvSpPr>
          <p:cNvPr id="61" name="Google Shape;61;p21"/>
          <p:cNvSpPr txBox="1">
            <a:spLocks noGrp="1"/>
          </p:cNvSpPr>
          <p:nvPr>
            <p:ph type="title"/>
          </p:nvPr>
        </p:nvSpPr>
        <p:spPr>
          <a:xfrm>
            <a:off x="311700" y="956125"/>
            <a:ext cx="452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21"/>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0" name="Google Shape;70;p1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71"/>
        <p:cNvGrpSpPr/>
        <p:nvPr/>
      </p:nvGrpSpPr>
      <p:grpSpPr>
        <a:xfrm>
          <a:off x="0" y="0"/>
          <a:ext cx="0" cy="0"/>
          <a:chOff x="0" y="0"/>
          <a:chExt cx="0" cy="0"/>
        </a:xfrm>
      </p:grpSpPr>
      <p:sp>
        <p:nvSpPr>
          <p:cNvPr id="72" name="Google Shape;72;p22"/>
          <p:cNvSpPr txBox="1">
            <a:spLocks noGrp="1"/>
          </p:cNvSpPr>
          <p:nvPr>
            <p:ph type="ctrTitle"/>
          </p:nvPr>
        </p:nvSpPr>
        <p:spPr>
          <a:xfrm>
            <a:off x="363125" y="870200"/>
            <a:ext cx="3679800" cy="236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73" name="Google Shape;73;p22"/>
          <p:cNvSpPr txBox="1">
            <a:spLocks noGrp="1"/>
          </p:cNvSpPr>
          <p:nvPr>
            <p:ph type="subTitle" idx="1"/>
          </p:nvPr>
        </p:nvSpPr>
        <p:spPr>
          <a:xfrm>
            <a:off x="363125" y="3430775"/>
            <a:ext cx="329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4" name="Google Shape;74;p22"/>
          <p:cNvSpPr>
            <a:spLocks noGrp="1"/>
          </p:cNvSpPr>
          <p:nvPr>
            <p:ph type="pic" idx="2"/>
          </p:nvPr>
        </p:nvSpPr>
        <p:spPr>
          <a:xfrm>
            <a:off x="4277025" y="-36875"/>
            <a:ext cx="5982300" cy="5281800"/>
          </a:xfrm>
          <a:prstGeom prst="rect">
            <a:avLst/>
          </a:prstGeom>
          <a:noFill/>
          <a:ln>
            <a:noFill/>
          </a:ln>
        </p:spPr>
      </p:sp>
      <p:sp>
        <p:nvSpPr>
          <p:cNvPr id="75" name="Google Shape;75;p22"/>
          <p:cNvSpPr/>
          <p:nvPr/>
        </p:nvSpPr>
        <p:spPr>
          <a:xfrm rot="10800000" flipH="1">
            <a:off x="41756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23"/>
          <p:cNvSpPr txBox="1">
            <a:spLocks noGrp="1"/>
          </p:cNvSpPr>
          <p:nvPr>
            <p:ph type="body" idx="1"/>
          </p:nvPr>
        </p:nvSpPr>
        <p:spPr>
          <a:xfrm>
            <a:off x="3117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Clr>
                <a:schemeClr val="dk1"/>
              </a:buClr>
              <a:buSzPts val="1200"/>
              <a:buChar char="■"/>
              <a:defRPr sz="1200">
                <a:solidFill>
                  <a:schemeClr val="dk1"/>
                </a:solidFill>
              </a:defRPr>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9" name="Google Shape;79;p23"/>
          <p:cNvSpPr txBox="1">
            <a:spLocks noGrp="1"/>
          </p:cNvSpPr>
          <p:nvPr>
            <p:ph type="body" idx="2"/>
          </p:nvPr>
        </p:nvSpPr>
        <p:spPr>
          <a:xfrm>
            <a:off x="48324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Clr>
                <a:schemeClr val="dk1"/>
              </a:buClr>
              <a:buSzPts val="1200"/>
              <a:buChar char="■"/>
              <a:defRPr sz="1200">
                <a:solidFill>
                  <a:schemeClr val="dk1"/>
                </a:solidFill>
              </a:defRPr>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0" name="Google Shape;80;p23"/>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24"/>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83" name="Google Shape;83;p24"/>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4" name="Google Shape;84;p24"/>
          <p:cNvPicPr preferRelativeResize="0"/>
          <p:nvPr/>
        </p:nvPicPr>
        <p:blipFill rotWithShape="1">
          <a:blip r:embed="rId2">
            <a:alphaModFix/>
          </a:blip>
          <a:srcRect/>
          <a:stretch/>
        </p:blipFill>
        <p:spPr>
          <a:xfrm>
            <a:off x="216374" y="1056028"/>
            <a:ext cx="2598985" cy="2599006"/>
          </a:xfrm>
          <a:prstGeom prst="rect">
            <a:avLst/>
          </a:prstGeom>
          <a:noFill/>
          <a:ln>
            <a:noFill/>
          </a:ln>
        </p:spPr>
      </p:pic>
      <p:pic>
        <p:nvPicPr>
          <p:cNvPr id="85" name="Google Shape;85;p24"/>
          <p:cNvPicPr preferRelativeResize="0"/>
          <p:nvPr/>
        </p:nvPicPr>
        <p:blipFill rotWithShape="1">
          <a:blip r:embed="rId3">
            <a:alphaModFix/>
          </a:blip>
          <a:srcRect/>
          <a:stretch/>
        </p:blipFill>
        <p:spPr>
          <a:xfrm>
            <a:off x="5245343" y="1112653"/>
            <a:ext cx="2598985" cy="2599006"/>
          </a:xfrm>
          <a:prstGeom prst="rect">
            <a:avLst/>
          </a:prstGeom>
          <a:noFill/>
          <a:ln>
            <a:noFill/>
          </a:ln>
        </p:spPr>
      </p:pic>
      <p:pic>
        <p:nvPicPr>
          <p:cNvPr id="86" name="Google Shape;86;p24"/>
          <p:cNvPicPr preferRelativeResize="0"/>
          <p:nvPr/>
        </p:nvPicPr>
        <p:blipFill rotWithShape="1">
          <a:blip r:embed="rId4">
            <a:alphaModFix/>
          </a:blip>
          <a:srcRect/>
          <a:stretch/>
        </p:blipFill>
        <p:spPr>
          <a:xfrm>
            <a:off x="2586853" y="870170"/>
            <a:ext cx="2970684" cy="2970708"/>
          </a:xfrm>
          <a:prstGeom prst="rect">
            <a:avLst/>
          </a:prstGeom>
          <a:noFill/>
          <a:ln>
            <a:noFill/>
          </a:ln>
        </p:spPr>
      </p:pic>
      <p:sp>
        <p:nvSpPr>
          <p:cNvPr id="87" name="Google Shape;87;p24"/>
          <p:cNvSpPr txBox="1"/>
          <p:nvPr/>
        </p:nvSpPr>
        <p:spPr>
          <a:xfrm>
            <a:off x="525863"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chemeClr val="dk1"/>
                </a:solidFill>
                <a:latin typeface="Outfit"/>
                <a:ea typeface="Outfit"/>
                <a:cs typeface="Outfit"/>
                <a:sym typeface="Outfit"/>
              </a:rPr>
              <a:t>FOCUS 1</a:t>
            </a:r>
            <a:endParaRPr sz="1400" b="1" i="0" u="none" strike="noStrike" cap="none">
              <a:solidFill>
                <a:schemeClr val="dk1"/>
              </a:solidFill>
              <a:latin typeface="Outfit"/>
              <a:ea typeface="Outfit"/>
              <a:cs typeface="Outfit"/>
              <a:sym typeface="Outfit"/>
            </a:endParaRPr>
          </a:p>
        </p:txBody>
      </p:sp>
      <p:sp>
        <p:nvSpPr>
          <p:cNvPr id="88" name="Google Shape;88;p24"/>
          <p:cNvSpPr txBox="1"/>
          <p:nvPr/>
        </p:nvSpPr>
        <p:spPr>
          <a:xfrm>
            <a:off x="3082175"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chemeClr val="dk1"/>
                </a:solidFill>
                <a:latin typeface="Outfit"/>
                <a:ea typeface="Outfit"/>
                <a:cs typeface="Outfit"/>
                <a:sym typeface="Outfit"/>
              </a:rPr>
              <a:t>FOCUS 2</a:t>
            </a:r>
            <a:endParaRPr sz="1400" b="1" i="0" u="none" strike="noStrike" cap="none">
              <a:solidFill>
                <a:schemeClr val="dk1"/>
              </a:solidFill>
              <a:latin typeface="Outfit"/>
              <a:ea typeface="Outfit"/>
              <a:cs typeface="Outfit"/>
              <a:sym typeface="Outfit"/>
            </a:endParaRPr>
          </a:p>
        </p:txBody>
      </p:sp>
      <p:sp>
        <p:nvSpPr>
          <p:cNvPr id="89" name="Google Shape;89;p24"/>
          <p:cNvSpPr txBox="1"/>
          <p:nvPr/>
        </p:nvSpPr>
        <p:spPr>
          <a:xfrm>
            <a:off x="5554838"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chemeClr val="dk1"/>
                </a:solidFill>
                <a:latin typeface="Outfit"/>
                <a:ea typeface="Outfit"/>
                <a:cs typeface="Outfit"/>
                <a:sym typeface="Outfit"/>
              </a:rPr>
              <a:t>FOCUS 3</a:t>
            </a:r>
            <a:endParaRPr sz="1400" b="1" i="0" u="none" strike="noStrike" cap="none">
              <a:solidFill>
                <a:schemeClr val="dk1"/>
              </a:solidFill>
              <a:latin typeface="Outfit"/>
              <a:ea typeface="Outfit"/>
              <a:cs typeface="Outfit"/>
              <a:sym typeface="Outfit"/>
            </a:endParaRPr>
          </a:p>
        </p:txBody>
      </p:sp>
      <p:sp>
        <p:nvSpPr>
          <p:cNvPr id="90" name="Google Shape;90;p24"/>
          <p:cNvSpPr txBox="1"/>
          <p:nvPr/>
        </p:nvSpPr>
        <p:spPr>
          <a:xfrm>
            <a:off x="640175"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dk1"/>
                </a:solidFill>
                <a:latin typeface="Inter Medium"/>
                <a:ea typeface="Inter Medium"/>
                <a:cs typeface="Inter Medium"/>
                <a:sym typeface="Inter Medium"/>
              </a:rPr>
              <a:t>Lorem ipsum</a:t>
            </a:r>
            <a:endParaRPr sz="1200" b="0" i="0" u="none" strike="noStrike" cap="none">
              <a:solidFill>
                <a:schemeClr val="dk1"/>
              </a:solidFill>
              <a:latin typeface="Inter Medium"/>
              <a:ea typeface="Inter Medium"/>
              <a:cs typeface="Inter Medium"/>
              <a:sym typeface="Inter Medium"/>
            </a:endParaRPr>
          </a:p>
        </p:txBody>
      </p:sp>
      <p:sp>
        <p:nvSpPr>
          <p:cNvPr id="91" name="Google Shape;91;p24"/>
          <p:cNvSpPr txBox="1"/>
          <p:nvPr/>
        </p:nvSpPr>
        <p:spPr>
          <a:xfrm>
            <a:off x="3196488"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dk1"/>
                </a:solidFill>
                <a:latin typeface="Inter Medium"/>
                <a:ea typeface="Inter Medium"/>
                <a:cs typeface="Inter Medium"/>
                <a:sym typeface="Inter Medium"/>
              </a:rPr>
              <a:t>Lorem ipsum</a:t>
            </a:r>
            <a:endParaRPr sz="1200" b="0" i="0" u="none" strike="noStrike" cap="none">
              <a:solidFill>
                <a:schemeClr val="dk1"/>
              </a:solidFill>
              <a:latin typeface="Inter Medium"/>
              <a:ea typeface="Inter Medium"/>
              <a:cs typeface="Inter Medium"/>
              <a:sym typeface="Inter Medium"/>
            </a:endParaRPr>
          </a:p>
        </p:txBody>
      </p:sp>
      <p:sp>
        <p:nvSpPr>
          <p:cNvPr id="92" name="Google Shape;92;p24"/>
          <p:cNvSpPr txBox="1"/>
          <p:nvPr/>
        </p:nvSpPr>
        <p:spPr>
          <a:xfrm>
            <a:off x="5669150"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dk1"/>
                </a:solidFill>
                <a:latin typeface="Inter Medium"/>
                <a:ea typeface="Inter Medium"/>
                <a:cs typeface="Inter Medium"/>
                <a:sym typeface="Inter Medium"/>
              </a:rPr>
              <a:t>Lorem ipsum</a:t>
            </a:r>
            <a:endParaRPr sz="1200" b="0" i="0" u="none" strike="noStrike" cap="none">
              <a:solidFill>
                <a:schemeClr val="dk1"/>
              </a:solidFill>
              <a:latin typeface="Inter Medium"/>
              <a:ea typeface="Inter Medium"/>
              <a:cs typeface="Inter Medium"/>
              <a:sym typeface="Inter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311700" y="956125"/>
            <a:ext cx="476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5" name="Google Shape;95;p25"/>
          <p:cNvSpPr txBox="1">
            <a:spLocks noGrp="1"/>
          </p:cNvSpPr>
          <p:nvPr>
            <p:ph type="body" idx="1"/>
          </p:nvPr>
        </p:nvSpPr>
        <p:spPr>
          <a:xfrm>
            <a:off x="311700" y="1987825"/>
            <a:ext cx="4008300" cy="2805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Clr>
                <a:schemeClr val="dk1"/>
              </a:buClr>
              <a:buSzPts val="1200"/>
              <a:buChar char="■"/>
              <a:defRPr sz="1200">
                <a:solidFill>
                  <a:schemeClr val="dk1"/>
                </a:solidFill>
              </a:defRPr>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6" name="Google Shape;96;p25"/>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26"/>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sp>
        <p:nvSpPr>
          <p:cNvPr id="101" name="Google Shape;101;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7"/>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3" name="Google Shape;103;p27"/>
          <p:cNvSpPr txBox="1">
            <a:spLocks noGrp="1"/>
          </p:cNvSpPr>
          <p:nvPr>
            <p:ph type="subTitle" idx="1"/>
          </p:nvPr>
        </p:nvSpPr>
        <p:spPr>
          <a:xfrm>
            <a:off x="265500" y="3724850"/>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 name="Google Shape;104;p27"/>
          <p:cNvSpPr txBox="1">
            <a:spLocks noGrp="1"/>
          </p:cNvSpPr>
          <p:nvPr>
            <p:ph type="body" idx="2"/>
          </p:nvPr>
        </p:nvSpPr>
        <p:spPr>
          <a:xfrm>
            <a:off x="50157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
        <p:nvSpPr>
          <p:cNvPr id="105" name="Google Shape;105;p2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106" name="Google Shape;106;p27"/>
          <p:cNvSpPr/>
          <p:nvPr/>
        </p:nvSpPr>
        <p:spPr>
          <a:xfrm rot="10800000" flipH="1">
            <a:off x="42518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olo della sezione e descrizione 1">
  <p:cSld name="SECTION_TITLE_AND_DESCRIPTION_1">
    <p:spTree>
      <p:nvGrpSpPr>
        <p:cNvPr id="1" name="Shape 107"/>
        <p:cNvGrpSpPr/>
        <p:nvPr/>
      </p:nvGrpSpPr>
      <p:grpSpPr>
        <a:xfrm>
          <a:off x="0" y="0"/>
          <a:ext cx="0" cy="0"/>
          <a:chOff x="0" y="0"/>
          <a:chExt cx="0" cy="0"/>
        </a:xfrm>
      </p:grpSpPr>
      <p:sp>
        <p:nvSpPr>
          <p:cNvPr id="108" name="Google Shape;108;p28"/>
          <p:cNvSpPr txBox="1">
            <a:spLocks noGrp="1"/>
          </p:cNvSpPr>
          <p:nvPr>
            <p:ph type="subTitle" idx="1"/>
          </p:nvPr>
        </p:nvSpPr>
        <p:spPr>
          <a:xfrm>
            <a:off x="311700" y="16456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9" name="Google Shape;109;p28"/>
          <p:cNvSpPr txBox="1">
            <a:spLocks noGrp="1"/>
          </p:cNvSpPr>
          <p:nvPr>
            <p:ph type="body" idx="2"/>
          </p:nvPr>
        </p:nvSpPr>
        <p:spPr>
          <a:xfrm>
            <a:off x="311700" y="2207875"/>
            <a:ext cx="3837000" cy="29214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0" name="Google Shape;110;p28"/>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111" name="Google Shape;111;p28"/>
          <p:cNvSpPr>
            <a:spLocks noGrp="1"/>
          </p:cNvSpPr>
          <p:nvPr>
            <p:ph type="pic" idx="3"/>
          </p:nvPr>
        </p:nvSpPr>
        <p:spPr>
          <a:xfrm>
            <a:off x="4836000" y="-36875"/>
            <a:ext cx="4308000" cy="5192100"/>
          </a:xfrm>
          <a:prstGeom prst="rect">
            <a:avLst/>
          </a:prstGeom>
          <a:noFill/>
          <a:ln>
            <a:noFill/>
          </a:ln>
        </p:spPr>
      </p:sp>
      <p:sp>
        <p:nvSpPr>
          <p:cNvPr id="112" name="Google Shape;112;p28"/>
          <p:cNvSpPr txBox="1">
            <a:spLocks noGrp="1"/>
          </p:cNvSpPr>
          <p:nvPr>
            <p:ph type="title"/>
          </p:nvPr>
        </p:nvSpPr>
        <p:spPr>
          <a:xfrm>
            <a:off x="311700" y="956125"/>
            <a:ext cx="452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3" name="Google Shape;113;p28"/>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picod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12"/>
          <p:cNvSpPr txBox="1">
            <a:spLocks noGrp="1"/>
          </p:cNvSpPr>
          <p:nvPr>
            <p:ph type="ctrTitle"/>
          </p:nvPr>
        </p:nvSpPr>
        <p:spPr>
          <a:xfrm>
            <a:off x="363125" y="870200"/>
            <a:ext cx="3679800" cy="236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5" name="Google Shape;15;p12"/>
          <p:cNvSpPr txBox="1">
            <a:spLocks noGrp="1"/>
          </p:cNvSpPr>
          <p:nvPr>
            <p:ph type="subTitle" idx="1"/>
          </p:nvPr>
        </p:nvSpPr>
        <p:spPr>
          <a:xfrm>
            <a:off x="363125" y="3430775"/>
            <a:ext cx="329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16" name="Google Shape;116;p29"/>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7"/>
        <p:cNvGrpSpPr/>
        <p:nvPr/>
      </p:nvGrpSpPr>
      <p:grpSpPr>
        <a:xfrm>
          <a:off x="0" y="0"/>
          <a:ext cx="0" cy="0"/>
          <a:chOff x="0" y="0"/>
          <a:chExt cx="0" cy="0"/>
        </a:xfrm>
      </p:grpSpPr>
      <p:sp>
        <p:nvSpPr>
          <p:cNvPr id="118" name="Google Shape;118;p3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3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122" name="Google Shape;122;p31"/>
          <p:cNvSpPr txBox="1">
            <a:spLocks noGrp="1"/>
          </p:cNvSpPr>
          <p:nvPr>
            <p:ph type="body" idx="1"/>
          </p:nvPr>
        </p:nvSpPr>
        <p:spPr>
          <a:xfrm>
            <a:off x="3310400" y="242935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13"/>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3"/>
          <p:cNvSpPr txBox="1">
            <a:spLocks noGrp="1"/>
          </p:cNvSpPr>
          <p:nvPr>
            <p:ph type="body" idx="1"/>
          </p:nvPr>
        </p:nvSpPr>
        <p:spPr>
          <a:xfrm>
            <a:off x="3117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9" name="Google Shape;19;p13"/>
          <p:cNvSpPr txBox="1">
            <a:spLocks noGrp="1"/>
          </p:cNvSpPr>
          <p:nvPr>
            <p:ph type="body" idx="2"/>
          </p:nvPr>
        </p:nvSpPr>
        <p:spPr>
          <a:xfrm>
            <a:off x="48324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13"/>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4"/>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23" name="Google Shape;23;p14"/>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24" name="Google Shape;24;p14"/>
          <p:cNvPicPr preferRelativeResize="0"/>
          <p:nvPr/>
        </p:nvPicPr>
        <p:blipFill rotWithShape="1">
          <a:blip r:embed="rId2">
            <a:alphaModFix/>
          </a:blip>
          <a:srcRect/>
          <a:stretch/>
        </p:blipFill>
        <p:spPr>
          <a:xfrm>
            <a:off x="216374" y="1056028"/>
            <a:ext cx="2598985" cy="2599006"/>
          </a:xfrm>
          <a:prstGeom prst="rect">
            <a:avLst/>
          </a:prstGeom>
          <a:noFill/>
          <a:ln>
            <a:noFill/>
          </a:ln>
        </p:spPr>
      </p:pic>
      <p:pic>
        <p:nvPicPr>
          <p:cNvPr id="25" name="Google Shape;25;p14"/>
          <p:cNvPicPr preferRelativeResize="0"/>
          <p:nvPr/>
        </p:nvPicPr>
        <p:blipFill rotWithShape="1">
          <a:blip r:embed="rId3">
            <a:alphaModFix/>
          </a:blip>
          <a:srcRect/>
          <a:stretch/>
        </p:blipFill>
        <p:spPr>
          <a:xfrm>
            <a:off x="5245343" y="1112653"/>
            <a:ext cx="2598985" cy="2599006"/>
          </a:xfrm>
          <a:prstGeom prst="rect">
            <a:avLst/>
          </a:prstGeom>
          <a:noFill/>
          <a:ln>
            <a:noFill/>
          </a:ln>
        </p:spPr>
      </p:pic>
      <p:pic>
        <p:nvPicPr>
          <p:cNvPr id="26" name="Google Shape;26;p14"/>
          <p:cNvPicPr preferRelativeResize="0"/>
          <p:nvPr/>
        </p:nvPicPr>
        <p:blipFill rotWithShape="1">
          <a:blip r:embed="rId4">
            <a:alphaModFix/>
          </a:blip>
          <a:srcRect/>
          <a:stretch/>
        </p:blipFill>
        <p:spPr>
          <a:xfrm>
            <a:off x="2586853" y="870170"/>
            <a:ext cx="2970684" cy="2970708"/>
          </a:xfrm>
          <a:prstGeom prst="rect">
            <a:avLst/>
          </a:prstGeom>
          <a:noFill/>
          <a:ln>
            <a:noFill/>
          </a:ln>
        </p:spPr>
      </p:pic>
      <p:sp>
        <p:nvSpPr>
          <p:cNvPr id="27" name="Google Shape;27;p14"/>
          <p:cNvSpPr txBox="1"/>
          <p:nvPr/>
        </p:nvSpPr>
        <p:spPr>
          <a:xfrm>
            <a:off x="525863"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1</a:t>
            </a:r>
            <a:endParaRPr sz="1400" b="1" i="0" u="none" strike="noStrike" cap="none">
              <a:solidFill>
                <a:srgbClr val="00FFFF"/>
              </a:solidFill>
              <a:latin typeface="Outfit"/>
              <a:ea typeface="Outfit"/>
              <a:cs typeface="Outfit"/>
              <a:sym typeface="Outfit"/>
            </a:endParaRPr>
          </a:p>
        </p:txBody>
      </p:sp>
      <p:sp>
        <p:nvSpPr>
          <p:cNvPr id="28" name="Google Shape;28;p14"/>
          <p:cNvSpPr txBox="1"/>
          <p:nvPr/>
        </p:nvSpPr>
        <p:spPr>
          <a:xfrm>
            <a:off x="3082175"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2</a:t>
            </a:r>
            <a:endParaRPr sz="1400" b="1" i="0" u="none" strike="noStrike" cap="none">
              <a:solidFill>
                <a:srgbClr val="00FFFF"/>
              </a:solidFill>
              <a:latin typeface="Outfit"/>
              <a:ea typeface="Outfit"/>
              <a:cs typeface="Outfit"/>
              <a:sym typeface="Outfit"/>
            </a:endParaRPr>
          </a:p>
        </p:txBody>
      </p:sp>
      <p:sp>
        <p:nvSpPr>
          <p:cNvPr id="29" name="Google Shape;29;p14"/>
          <p:cNvSpPr txBox="1"/>
          <p:nvPr/>
        </p:nvSpPr>
        <p:spPr>
          <a:xfrm>
            <a:off x="5554838"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3</a:t>
            </a:r>
            <a:endParaRPr sz="1400" b="1" i="0" u="none" strike="noStrike" cap="none">
              <a:solidFill>
                <a:srgbClr val="00FFFF"/>
              </a:solidFill>
              <a:latin typeface="Outfit"/>
              <a:ea typeface="Outfit"/>
              <a:cs typeface="Outfit"/>
              <a:sym typeface="Outfit"/>
            </a:endParaRPr>
          </a:p>
        </p:txBody>
      </p:sp>
      <p:sp>
        <p:nvSpPr>
          <p:cNvPr id="30" name="Google Shape;30;p14"/>
          <p:cNvSpPr txBox="1"/>
          <p:nvPr/>
        </p:nvSpPr>
        <p:spPr>
          <a:xfrm>
            <a:off x="640175"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31" name="Google Shape;31;p14"/>
          <p:cNvSpPr txBox="1"/>
          <p:nvPr/>
        </p:nvSpPr>
        <p:spPr>
          <a:xfrm>
            <a:off x="3196488"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32" name="Google Shape;32;p14"/>
          <p:cNvSpPr txBox="1"/>
          <p:nvPr/>
        </p:nvSpPr>
        <p:spPr>
          <a:xfrm>
            <a:off x="5669150"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311700" y="956125"/>
            <a:ext cx="476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15"/>
          <p:cNvSpPr txBox="1">
            <a:spLocks noGrp="1"/>
          </p:cNvSpPr>
          <p:nvPr>
            <p:ph type="body" idx="1"/>
          </p:nvPr>
        </p:nvSpPr>
        <p:spPr>
          <a:xfrm>
            <a:off x="311700" y="1987825"/>
            <a:ext cx="4008300" cy="2805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15"/>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00FFFF"/>
              </a:buClr>
              <a:buSzPts val="4800"/>
              <a:buNone/>
              <a:defRPr sz="4800">
                <a:solidFill>
                  <a:srgbClr val="00FFFF"/>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16"/>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7"/>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17"/>
          <p:cNvSpPr txBox="1">
            <a:spLocks noGrp="1"/>
          </p:cNvSpPr>
          <p:nvPr>
            <p:ph type="subTitle" idx="1"/>
          </p:nvPr>
        </p:nvSpPr>
        <p:spPr>
          <a:xfrm>
            <a:off x="265500" y="3724850"/>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17"/>
          <p:cNvSpPr txBox="1">
            <a:spLocks noGrp="1"/>
          </p:cNvSpPr>
          <p:nvPr>
            <p:ph type="body" idx="2"/>
          </p:nvPr>
        </p:nvSpPr>
        <p:spPr>
          <a:xfrm>
            <a:off x="50157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p1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46" name="Google Shape;46;p17"/>
          <p:cNvSpPr/>
          <p:nvPr/>
        </p:nvSpPr>
        <p:spPr>
          <a:xfrm rot="10800000" flipH="1">
            <a:off x="42518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8"/>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9"/>
          <p:cNvSpPr txBox="1">
            <a:spLocks noGrp="1"/>
          </p:cNvSpPr>
          <p:nvPr>
            <p:ph type="body" idx="1"/>
          </p:nvPr>
        </p:nvSpPr>
        <p:spPr>
          <a:xfrm>
            <a:off x="311700" y="2923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9"/>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8" name="Google Shape;8;p8"/>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pic>
        <p:nvPicPr>
          <p:cNvPr id="9" name="Google Shape;9;p8"/>
          <p:cNvPicPr preferRelativeResize="0"/>
          <p:nvPr/>
        </p:nvPicPr>
        <p:blipFill rotWithShape="1">
          <a:blip r:embed="rId14">
            <a:alphaModFix/>
          </a:blip>
          <a:srcRect/>
          <a:stretch/>
        </p:blipFill>
        <p:spPr>
          <a:xfrm>
            <a:off x="424875" y="186901"/>
            <a:ext cx="1707858"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9D1D8F"/>
              </a:buClr>
              <a:buSzPts val="2800"/>
              <a:buFont typeface="Outfit"/>
              <a:buNone/>
              <a:defRPr sz="2800" b="1" i="0" u="none" strike="noStrike" cap="none">
                <a:solidFill>
                  <a:srgbClr val="9D1D8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5" name="Google Shape;65;p10"/>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chemeClr val="dk1"/>
              </a:buClr>
              <a:buSzPts val="1400"/>
              <a:buFont typeface="Outfit Medium"/>
              <a:buChar char="■"/>
              <a:defRPr sz="1400" b="0" i="0" u="none" strike="noStrike" cap="none">
                <a:solidFill>
                  <a:schemeClr val="dk1"/>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66" name="Google Shape;66;p1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pic>
        <p:nvPicPr>
          <p:cNvPr id="67" name="Google Shape;67;p10"/>
          <p:cNvPicPr preferRelativeResize="0"/>
          <p:nvPr/>
        </p:nvPicPr>
        <p:blipFill rotWithShape="1">
          <a:blip r:embed="rId13">
            <a:alphaModFix/>
          </a:blip>
          <a:srcRect/>
          <a:stretch/>
        </p:blipFill>
        <p:spPr>
          <a:xfrm>
            <a:off x="424875" y="186897"/>
            <a:ext cx="1707817"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p:nvPr/>
        </p:nvSpPr>
        <p:spPr>
          <a:xfrm>
            <a:off x="-75" y="2150850"/>
            <a:ext cx="91440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it" sz="3200" b="1" i="0" u="none" strike="noStrike" cap="none">
                <a:solidFill>
                  <a:srgbClr val="FFFFFF"/>
                </a:solidFill>
                <a:latin typeface="Outfit"/>
                <a:ea typeface="Outfit"/>
                <a:cs typeface="Outfit"/>
                <a:sym typeface="Outfit"/>
              </a:rPr>
              <a:t>Esercizio: </a:t>
            </a:r>
            <a:endParaRPr sz="3200" b="1" i="0" u="none" strike="noStrike" cap="none">
              <a:solidFill>
                <a:srgbClr val="FFFFFF"/>
              </a:solidFill>
              <a:latin typeface="Outfit"/>
              <a:ea typeface="Outfit"/>
              <a:cs typeface="Outfit"/>
              <a:sym typeface="Outfit"/>
            </a:endParaRPr>
          </a:p>
          <a:p>
            <a:pPr marL="0" marR="0" lvl="0" indent="0" algn="ctr" rtl="0">
              <a:lnSpc>
                <a:spcPct val="100000"/>
              </a:lnSpc>
              <a:spcBef>
                <a:spcPts val="0"/>
              </a:spcBef>
              <a:spcAft>
                <a:spcPts val="0"/>
              </a:spcAft>
              <a:buClr>
                <a:schemeClr val="dk1"/>
              </a:buClr>
              <a:buSzPts val="1100"/>
              <a:buFont typeface="Arial"/>
              <a:buNone/>
            </a:pPr>
            <a:r>
              <a:rPr lang="it" sz="3200" b="1" i="0" u="none" strike="noStrike" cap="none">
                <a:solidFill>
                  <a:srgbClr val="FFFFFF"/>
                </a:solidFill>
                <a:latin typeface="Outfit"/>
                <a:ea typeface="Outfit"/>
                <a:cs typeface="Outfit"/>
                <a:sym typeface="Outfit"/>
              </a:rPr>
              <a:t>creare una prima</a:t>
            </a:r>
            <a:endParaRPr sz="3200" b="1" i="0" u="none" strike="noStrike" cap="none">
              <a:solidFill>
                <a:srgbClr val="FFFFFF"/>
              </a:solidFill>
              <a:latin typeface="Outfit"/>
              <a:ea typeface="Outfit"/>
              <a:cs typeface="Outfit"/>
              <a:sym typeface="Outfit"/>
            </a:endParaRPr>
          </a:p>
          <a:p>
            <a:pPr marL="0" marR="0" lvl="0" indent="0" algn="ctr" rtl="0">
              <a:lnSpc>
                <a:spcPct val="100000"/>
              </a:lnSpc>
              <a:spcBef>
                <a:spcPts val="0"/>
              </a:spcBef>
              <a:spcAft>
                <a:spcPts val="0"/>
              </a:spcAft>
              <a:buClr>
                <a:srgbClr val="000000"/>
              </a:buClr>
              <a:buSzPts val="3200"/>
              <a:buFont typeface="Arial"/>
              <a:buNone/>
            </a:pPr>
            <a:r>
              <a:rPr lang="it" sz="3200" b="1" i="0" u="none" strike="noStrike" cap="none">
                <a:solidFill>
                  <a:srgbClr val="FFFFFF"/>
                </a:solidFill>
                <a:latin typeface="Outfit"/>
                <a:ea typeface="Outfit"/>
                <a:cs typeface="Outfit"/>
                <a:sym typeface="Outfit"/>
              </a:rPr>
              <a:t>pagina HTML</a:t>
            </a:r>
            <a:endParaRPr sz="3200" b="1" i="0" u="none" strike="noStrike" cap="none">
              <a:solidFill>
                <a:srgbClr val="FFFFFF"/>
              </a:solidFill>
              <a:latin typeface="Outfit"/>
              <a:ea typeface="Outfit"/>
              <a:cs typeface="Outfit"/>
              <a:sym typeface="Outfi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6f7938d1cd_0_0"/>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g16f7938d1cd_0_0"/>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34" name="Google Shape;134;g16f7938d1cd_0_0"/>
          <p:cNvSpPr txBox="1">
            <a:spLocks noGrp="1"/>
          </p:cNvSpPr>
          <p:nvPr>
            <p:ph type="title"/>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Esercizio</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35" name="Google Shape;135;g16f7938d1cd_0_0"/>
          <p:cNvSpPr txBox="1">
            <a:spLocks noGrp="1"/>
          </p:cNvSpPr>
          <p:nvPr>
            <p:ph type="title"/>
          </p:nvPr>
        </p:nvSpPr>
        <p:spPr>
          <a:xfrm>
            <a:off x="4174250" y="3739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9D1D8F"/>
              </a:buClr>
              <a:buSzPts val="2268"/>
              <a:buNone/>
            </a:pPr>
            <a:r>
              <a:rPr lang="it" sz="1078" b="0">
                <a:solidFill>
                  <a:schemeClr val="lt1"/>
                </a:solidFill>
                <a:latin typeface="Inter"/>
                <a:ea typeface="Inter"/>
                <a:cs typeface="Inter"/>
                <a:sym typeface="Inter"/>
              </a:rPr>
              <a:t>Creazione di una pagina HTML</a:t>
            </a:r>
            <a:endParaRPr sz="1078" b="0">
              <a:solidFill>
                <a:schemeClr val="lt1"/>
              </a:solidFill>
              <a:latin typeface="Inter"/>
              <a:ea typeface="Inter"/>
              <a:cs typeface="Inter"/>
              <a:sym typeface="Inter"/>
            </a:endParaRPr>
          </a:p>
        </p:txBody>
      </p:sp>
      <p:sp>
        <p:nvSpPr>
          <p:cNvPr id="136" name="Google Shape;136;g16f7938d1cd_0_0"/>
          <p:cNvSpPr txBox="1"/>
          <p:nvPr/>
        </p:nvSpPr>
        <p:spPr>
          <a:xfrm>
            <a:off x="424875" y="1143000"/>
            <a:ext cx="8301900" cy="33246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2200" b="1" i="0" u="none" strike="noStrike" cap="none">
                <a:solidFill>
                  <a:srgbClr val="000000"/>
                </a:solidFill>
                <a:latin typeface="Outfit"/>
                <a:ea typeface="Outfit"/>
                <a:cs typeface="Outfit"/>
                <a:sym typeface="Outfit"/>
              </a:rPr>
              <a:t>L'esercizio prevede la creazione di una pagina HTML da zero, </a:t>
            </a:r>
            <a:r>
              <a:rPr lang="it" sz="2200" b="1">
                <a:latin typeface="Outfit"/>
                <a:ea typeface="Outfit"/>
                <a:cs typeface="Outfit"/>
                <a:sym typeface="Outfit"/>
              </a:rPr>
              <a:t>utilizzando</a:t>
            </a:r>
            <a:r>
              <a:rPr lang="it" sz="2200" b="1" i="0" u="none" strike="noStrike" cap="none">
                <a:solidFill>
                  <a:srgbClr val="000000"/>
                </a:solidFill>
                <a:latin typeface="Outfit"/>
                <a:ea typeface="Outfit"/>
                <a:cs typeface="Outfit"/>
                <a:sym typeface="Outfit"/>
              </a:rPr>
              <a:t> i tag fondamentali </a:t>
            </a:r>
            <a:r>
              <a:rPr lang="it" sz="2200" b="1">
                <a:latin typeface="Outfit"/>
                <a:ea typeface="Outfit"/>
                <a:cs typeface="Outfit"/>
                <a:sym typeface="Outfit"/>
              </a:rPr>
              <a:t>e ipertesti</a:t>
            </a:r>
            <a:r>
              <a:rPr lang="it" sz="2200" b="1" i="0" u="none" strike="noStrike" cap="none">
                <a:solidFill>
                  <a:srgbClr val="000000"/>
                </a:solidFill>
                <a:latin typeface="Outfit"/>
                <a:ea typeface="Outfit"/>
                <a:cs typeface="Outfit"/>
                <a:sym typeface="Outfit"/>
              </a:rPr>
              <a:t>.</a:t>
            </a:r>
            <a:endParaRPr sz="2200" b="1" i="0" u="none" strike="noStrike" cap="none">
              <a:solidFill>
                <a:srgbClr val="000000"/>
              </a:solidFill>
              <a:latin typeface="Outfit"/>
              <a:ea typeface="Outfit"/>
              <a:cs typeface="Outfit"/>
              <a:sym typeface="Outfit"/>
            </a:endParaRPr>
          </a:p>
          <a:p>
            <a:pPr marL="0" marR="0" lvl="0" indent="0" algn="l" rtl="0">
              <a:lnSpc>
                <a:spcPct val="115000"/>
              </a:lnSpc>
              <a:spcBef>
                <a:spcPts val="0"/>
              </a:spcBef>
              <a:spcAft>
                <a:spcPts val="0"/>
              </a:spcAft>
              <a:buClr>
                <a:schemeClr val="dk1"/>
              </a:buClr>
              <a:buSzPts val="1100"/>
              <a:buFont typeface="Arial"/>
              <a:buNone/>
            </a:pPr>
            <a:endParaRPr sz="2200" b="1">
              <a:latin typeface="Outfit"/>
              <a:ea typeface="Outfit"/>
              <a:cs typeface="Outfit"/>
              <a:sym typeface="Outfit"/>
            </a:endParaRPr>
          </a:p>
          <a:p>
            <a:pPr marL="0" marR="0" lvl="0" indent="0" algn="l" rtl="0">
              <a:lnSpc>
                <a:spcPct val="115000"/>
              </a:lnSpc>
              <a:spcBef>
                <a:spcPts val="0"/>
              </a:spcBef>
              <a:spcAft>
                <a:spcPts val="0"/>
              </a:spcAft>
              <a:buClr>
                <a:schemeClr val="dk1"/>
              </a:buClr>
              <a:buSzPts val="1100"/>
              <a:buFont typeface="Arial"/>
              <a:buNone/>
            </a:pPr>
            <a:r>
              <a:rPr lang="it" sz="1600">
                <a:latin typeface="Outfit Medium"/>
                <a:ea typeface="Outfit Medium"/>
                <a:cs typeface="Outfit Medium"/>
                <a:sym typeface="Outfit Medium"/>
              </a:rPr>
              <a:t>obiettivi:</a:t>
            </a:r>
            <a:endParaRPr sz="1200" b="0" i="0" u="none" strike="noStrike" cap="none">
              <a:solidFill>
                <a:srgbClr val="000000"/>
              </a:solidFill>
              <a:latin typeface="Inter"/>
              <a:ea typeface="Inter"/>
              <a:cs typeface="Inter"/>
              <a:sym typeface="Inter"/>
            </a:endParaRPr>
          </a:p>
          <a:p>
            <a:pPr marL="457200" lvl="0" indent="-304800" algn="l" rtl="0">
              <a:lnSpc>
                <a:spcPct val="115000"/>
              </a:lnSpc>
              <a:spcBef>
                <a:spcPts val="0"/>
              </a:spcBef>
              <a:spcAft>
                <a:spcPts val="0"/>
              </a:spcAft>
              <a:buSzPts val="1200"/>
              <a:buFont typeface="Inter"/>
              <a:buChar char="●"/>
            </a:pPr>
            <a:r>
              <a:rPr lang="it" sz="1200">
                <a:solidFill>
                  <a:srgbClr val="31353A"/>
                </a:solidFill>
                <a:highlight>
                  <a:srgbClr val="FFFFFF"/>
                </a:highlight>
                <a:latin typeface="Inter"/>
                <a:ea typeface="Inter"/>
                <a:cs typeface="Inter"/>
                <a:sym typeface="Inter"/>
              </a:rPr>
              <a:t>Creare una pagina HTML</a:t>
            </a:r>
            <a:endParaRPr sz="1200">
              <a:solidFill>
                <a:srgbClr val="31353A"/>
              </a:solidFill>
              <a:highlight>
                <a:srgbClr val="FFFFFF"/>
              </a:highlight>
              <a:latin typeface="Inter"/>
              <a:ea typeface="Inter"/>
              <a:cs typeface="Inter"/>
              <a:sym typeface="Inter"/>
            </a:endParaRPr>
          </a:p>
          <a:p>
            <a:pPr marL="457200" lvl="0" indent="-304800" algn="l" rtl="0">
              <a:lnSpc>
                <a:spcPct val="115000"/>
              </a:lnSpc>
              <a:spcBef>
                <a:spcPts val="0"/>
              </a:spcBef>
              <a:spcAft>
                <a:spcPts val="0"/>
              </a:spcAft>
              <a:buSzPts val="1200"/>
              <a:buFont typeface="Inter"/>
              <a:buChar char="●"/>
            </a:pPr>
            <a:r>
              <a:rPr lang="it" sz="1200">
                <a:solidFill>
                  <a:srgbClr val="31353A"/>
                </a:solidFill>
                <a:highlight>
                  <a:srgbClr val="FFFFFF"/>
                </a:highlight>
                <a:latin typeface="Inter"/>
                <a:ea typeface="Inter"/>
                <a:cs typeface="Inter"/>
                <a:sym typeface="Inter"/>
              </a:rPr>
              <a:t>Imparare a utilizzare VSCode</a:t>
            </a:r>
            <a:endParaRPr sz="1200">
              <a:solidFill>
                <a:srgbClr val="31353A"/>
              </a:solidFill>
              <a:highlight>
                <a:srgbClr val="FFFFFF"/>
              </a:highlight>
              <a:latin typeface="Inter"/>
              <a:ea typeface="Inter"/>
              <a:cs typeface="Inter"/>
              <a:sym typeface="Inter"/>
            </a:endParaRPr>
          </a:p>
          <a:p>
            <a:pPr marL="457200" lvl="0" indent="-304800" algn="l" rtl="0">
              <a:lnSpc>
                <a:spcPct val="115000"/>
              </a:lnSpc>
              <a:spcBef>
                <a:spcPts val="0"/>
              </a:spcBef>
              <a:spcAft>
                <a:spcPts val="0"/>
              </a:spcAft>
              <a:buSzPts val="1200"/>
              <a:buFont typeface="Inter"/>
              <a:buChar char="●"/>
            </a:pPr>
            <a:r>
              <a:rPr lang="it" sz="1200">
                <a:solidFill>
                  <a:srgbClr val="31353A"/>
                </a:solidFill>
                <a:highlight>
                  <a:srgbClr val="FFFFFF"/>
                </a:highlight>
                <a:latin typeface="Inter"/>
                <a:ea typeface="Inter"/>
                <a:cs typeface="Inter"/>
                <a:sym typeface="Inter"/>
              </a:rPr>
              <a:t>La pagina dovrà contenere una tua foto, una lista di hobby/interessi e se li hai, i tuoi riferimenti social.</a:t>
            </a:r>
            <a:endParaRPr sz="1200">
              <a:solidFill>
                <a:srgbClr val="31353A"/>
              </a:solidFill>
              <a:highlight>
                <a:srgbClr val="FFFFFF"/>
              </a:highlight>
              <a:latin typeface="Inter"/>
              <a:ea typeface="Inter"/>
              <a:cs typeface="Inter"/>
              <a:sym typeface="Inter"/>
            </a:endParaRPr>
          </a:p>
          <a:p>
            <a:pPr marL="457200" lvl="0" indent="-304800" algn="l" rtl="0">
              <a:lnSpc>
                <a:spcPct val="115000"/>
              </a:lnSpc>
              <a:spcBef>
                <a:spcPts val="0"/>
              </a:spcBef>
              <a:spcAft>
                <a:spcPts val="0"/>
              </a:spcAft>
              <a:buSzPts val="1200"/>
              <a:buFont typeface="Inter"/>
              <a:buChar char="●"/>
            </a:pPr>
            <a:r>
              <a:rPr lang="it" sz="1200" i="1">
                <a:solidFill>
                  <a:srgbClr val="31353A"/>
                </a:solidFill>
                <a:highlight>
                  <a:srgbClr val="FFFFFF"/>
                </a:highlight>
                <a:latin typeface="Inter"/>
                <a:ea typeface="Inter"/>
                <a:cs typeface="Inter"/>
                <a:sym typeface="Inter"/>
              </a:rPr>
              <a:t>EXTRA: </a:t>
            </a:r>
            <a:r>
              <a:rPr lang="it" sz="1200">
                <a:solidFill>
                  <a:srgbClr val="31353A"/>
                </a:solidFill>
                <a:highlight>
                  <a:srgbClr val="FFFFFF"/>
                </a:highlight>
                <a:latin typeface="Inter"/>
                <a:ea typeface="Inter"/>
                <a:cs typeface="Inter"/>
                <a:sym typeface="Inter"/>
              </a:rPr>
              <a:t>crea una tabella con le tue esperienze professionali e accademiche. Se non ne hai, inserisci i tuoi hobby/interessi dentro la tabella!</a:t>
            </a:r>
            <a:endParaRPr sz="1200">
              <a:solidFill>
                <a:srgbClr val="31353A"/>
              </a:solidFill>
              <a:highlight>
                <a:srgbClr val="FFFFFF"/>
              </a:highlight>
              <a:latin typeface="Inter"/>
              <a:ea typeface="Inter"/>
              <a:cs typeface="Inter"/>
              <a:sym typeface="Inter"/>
            </a:endParaRPr>
          </a:p>
          <a:p>
            <a:pPr marL="0" lvl="0" indent="0" algn="l" rtl="0">
              <a:lnSpc>
                <a:spcPct val="115000"/>
              </a:lnSpc>
              <a:spcBef>
                <a:spcPts val="2000"/>
              </a:spcBef>
              <a:spcAft>
                <a:spcPts val="0"/>
              </a:spcAft>
              <a:buNone/>
            </a:pPr>
            <a:r>
              <a:rPr lang="it" sz="1200">
                <a:solidFill>
                  <a:srgbClr val="31353A"/>
                </a:solidFill>
                <a:highlight>
                  <a:srgbClr val="FFFFFF"/>
                </a:highlight>
                <a:latin typeface="Inter"/>
                <a:ea typeface="Inter"/>
                <a:cs typeface="Inter"/>
                <a:sym typeface="Inter"/>
              </a:rPr>
              <a:t>NB: Anche i designer più esperti hanno bisogno di ispirazione. Passa un po’ di tempo navigando sul web cercando un buono modo per impaginare questi contenuti.</a:t>
            </a:r>
            <a:endParaRPr sz="1200">
              <a:latin typeface="Inter"/>
              <a:ea typeface="Inter"/>
              <a:cs typeface="Inter"/>
              <a:sym typeface="Inter"/>
            </a:endParaRPr>
          </a:p>
          <a:p>
            <a:pPr marL="457200" marR="0" lvl="0" indent="0" algn="l" rtl="0">
              <a:lnSpc>
                <a:spcPct val="115000"/>
              </a:lnSpc>
              <a:spcBef>
                <a:spcPts val="2000"/>
              </a:spcBef>
              <a:spcAft>
                <a:spcPts val="0"/>
              </a:spcAft>
              <a:buNone/>
            </a:pPr>
            <a:endParaRPr sz="1200">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Inter"/>
              <a:ea typeface="Inter"/>
              <a:cs typeface="Inter"/>
              <a:sym typeface="Inter"/>
            </a:endParaRPr>
          </a:p>
        </p:txBody>
      </p:sp>
      <p:sp>
        <p:nvSpPr>
          <p:cNvPr id="137" name="Google Shape;137;g16f7938d1cd_0_0"/>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2</a:t>
            </a:fld>
            <a:endParaRPr sz="1300" b="0" i="0" u="none" strike="noStrike" cap="none">
              <a:solidFill>
                <a:srgbClr val="9D1D8F"/>
              </a:solidFill>
              <a:latin typeface="Outfit Medium"/>
              <a:ea typeface="Outfit Medium"/>
              <a:cs typeface="Outfit Medium"/>
              <a:sym typeface="Outfi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6f7938d1cd_0_12"/>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 name="Google Shape;143;g16f7938d1cd_0_12"/>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44" name="Google Shape;144;g16f7938d1cd_0_12"/>
          <p:cNvSpPr txBox="1">
            <a:spLocks noGrp="1"/>
          </p:cNvSpPr>
          <p:nvPr>
            <p:ph type="title"/>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Esercizio</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45" name="Google Shape;145;g16f7938d1cd_0_12"/>
          <p:cNvSpPr txBox="1">
            <a:spLocks noGrp="1"/>
          </p:cNvSpPr>
          <p:nvPr>
            <p:ph type="title"/>
          </p:nvPr>
        </p:nvSpPr>
        <p:spPr>
          <a:xfrm>
            <a:off x="4174250" y="3739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9D1D8F"/>
              </a:buClr>
              <a:buSzPts val="2268"/>
              <a:buNone/>
            </a:pPr>
            <a:r>
              <a:rPr lang="it" sz="1078" b="0">
                <a:solidFill>
                  <a:schemeClr val="lt1"/>
                </a:solidFill>
                <a:latin typeface="Inter"/>
                <a:ea typeface="Inter"/>
                <a:cs typeface="Inter"/>
                <a:sym typeface="Inter"/>
              </a:rPr>
              <a:t>Creazione di una pagina HTML</a:t>
            </a:r>
            <a:endParaRPr sz="1078" b="0">
              <a:solidFill>
                <a:schemeClr val="lt1"/>
              </a:solidFill>
              <a:latin typeface="Inter"/>
              <a:ea typeface="Inter"/>
              <a:cs typeface="Inter"/>
              <a:sym typeface="Inter"/>
            </a:endParaRPr>
          </a:p>
        </p:txBody>
      </p:sp>
      <p:sp>
        <p:nvSpPr>
          <p:cNvPr id="146" name="Google Shape;146;g16f7938d1cd_0_12"/>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3</a:t>
            </a:fld>
            <a:endParaRPr sz="1300" b="0" i="0" u="none" strike="noStrike" cap="none">
              <a:solidFill>
                <a:srgbClr val="9D1D8F"/>
              </a:solidFill>
              <a:latin typeface="Outfit Medium"/>
              <a:ea typeface="Outfit Medium"/>
              <a:cs typeface="Outfit Medium"/>
              <a:sym typeface="Outfit Medium"/>
            </a:endParaRPr>
          </a:p>
        </p:txBody>
      </p:sp>
      <p:sp>
        <p:nvSpPr>
          <p:cNvPr id="147" name="Google Shape;147;g16f7938d1cd_0_12"/>
          <p:cNvSpPr txBox="1"/>
          <p:nvPr/>
        </p:nvSpPr>
        <p:spPr>
          <a:xfrm>
            <a:off x="421050" y="1044600"/>
            <a:ext cx="8301900" cy="3825000"/>
          </a:xfrm>
          <a:prstGeom prst="rect">
            <a:avLst/>
          </a:prstGeom>
          <a:noFill/>
          <a:ln>
            <a:noFill/>
          </a:ln>
          <a:effectLst/>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it" sz="1200" dirty="0">
                <a:solidFill>
                  <a:schemeClr val="dk1"/>
                </a:solidFill>
                <a:latin typeface="Inter"/>
                <a:ea typeface="Inter"/>
                <a:cs typeface="Inter"/>
                <a:sym typeface="Inter"/>
              </a:rPr>
              <a:t>Crea un file HTML vuoto, e completalo con doctype, tag head e tag body. SUGGERIMENTO: per creare il punto di partenza puoi usare la scorciatoia di VSCode.</a:t>
            </a:r>
            <a:endParaRPr sz="1200" dirty="0">
              <a:solidFill>
                <a:schemeClr val="dk1"/>
              </a:solidFill>
              <a:latin typeface="Inter"/>
              <a:ea typeface="Inter"/>
              <a:cs typeface="Inter"/>
              <a:sym typeface="Inter"/>
            </a:endParaRPr>
          </a:p>
          <a:p>
            <a:pPr marL="0" lvl="0" indent="0" algn="l" rtl="0">
              <a:lnSpc>
                <a:spcPct val="115000"/>
              </a:lnSpc>
              <a:spcBef>
                <a:spcPts val="0"/>
              </a:spcBef>
              <a:spcAft>
                <a:spcPts val="0"/>
              </a:spcAft>
              <a:buNone/>
            </a:pP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Crea un tag h1 con il tuo nome all'interno.</a:t>
            </a: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Crea un secondo elemento HTML, un h2 al di sotto del precedente h1, contenente la tua email.</a:t>
            </a: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Crea un elemento p al di sotto dell'h2, e riempilo con una tua breve biografia.</a:t>
            </a: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Crea un secondo paragrafo e completalo con una breve descrizione dei tuoi hobby.</a:t>
            </a: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Crea un elemento di tipo main e annida al suo interno solamente i due paragrafi.</a:t>
            </a: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Dentro quest'elemento main inserisci un tag immagine prima dei due paragrafi.</a:t>
            </a: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Imposta l'attributo “src” dell'immagine in modo che punti ad un contenuto reale, e non dimenticare l'attributo “alt” con una breve descrizione del contenuto dell’immagine.</a:t>
            </a:r>
            <a:endParaRPr sz="1200" dirty="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dirty="0">
                <a:solidFill>
                  <a:schemeClr val="dk1"/>
                </a:solidFill>
                <a:latin typeface="Inter"/>
                <a:ea typeface="Inter"/>
                <a:cs typeface="Inter"/>
                <a:sym typeface="Inter"/>
              </a:rPr>
              <a:t>Crea un elemento “ancora” che colleghi la tua pagina al tuo profilo GitHub o LinkedIn; il testo del tag &lt;a&gt; dovrebbe essere "GitHub" oppure "LinkedIn".</a:t>
            </a:r>
            <a:endParaRPr sz="1200" dirty="0">
              <a:solidFill>
                <a:schemeClr val="dk1"/>
              </a:solidFill>
              <a:latin typeface="Inter"/>
              <a:ea typeface="Inter"/>
              <a:cs typeface="Inter"/>
              <a:sym typeface="Inter"/>
            </a:endParaRPr>
          </a:p>
          <a:p>
            <a:pPr marL="0" lvl="0" indent="0" algn="l" rtl="0">
              <a:lnSpc>
                <a:spcPct val="115000"/>
              </a:lnSpc>
              <a:spcBef>
                <a:spcPts val="0"/>
              </a:spcBef>
              <a:spcAft>
                <a:spcPts val="0"/>
              </a:spcAft>
              <a:buNone/>
            </a:pPr>
            <a:endParaRPr sz="1200" dirty="0">
              <a:solidFill>
                <a:schemeClr val="dk1"/>
              </a:solidFill>
              <a:latin typeface="Inter"/>
              <a:ea typeface="Inter"/>
              <a:cs typeface="Inter"/>
              <a:sym typeface="Inter"/>
            </a:endParaRPr>
          </a:p>
          <a:p>
            <a:pPr marL="0" lvl="0" indent="0" algn="l" rtl="0">
              <a:lnSpc>
                <a:spcPct val="115000"/>
              </a:lnSpc>
              <a:spcBef>
                <a:spcPts val="0"/>
              </a:spcBef>
              <a:spcAft>
                <a:spcPts val="0"/>
              </a:spcAft>
              <a:buNone/>
            </a:pPr>
            <a:r>
              <a:rPr lang="it" sz="1200" dirty="0">
                <a:solidFill>
                  <a:srgbClr val="9D1D8F"/>
                </a:solidFill>
                <a:latin typeface="Inter"/>
                <a:ea typeface="Inter"/>
                <a:cs typeface="Inter"/>
                <a:sym typeface="Inter"/>
              </a:rPr>
              <a:t>Continua… →</a:t>
            </a:r>
            <a:endParaRPr sz="1200" dirty="0">
              <a:solidFill>
                <a:srgbClr val="9D1D8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6f7938d1cd_0_21"/>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3" name="Google Shape;153;g16f7938d1cd_0_21"/>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54" name="Google Shape;154;g16f7938d1cd_0_21"/>
          <p:cNvSpPr txBox="1">
            <a:spLocks noGrp="1"/>
          </p:cNvSpPr>
          <p:nvPr>
            <p:ph type="title"/>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Esercizio</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55" name="Google Shape;155;g16f7938d1cd_0_21"/>
          <p:cNvSpPr txBox="1">
            <a:spLocks noGrp="1"/>
          </p:cNvSpPr>
          <p:nvPr>
            <p:ph type="title"/>
          </p:nvPr>
        </p:nvSpPr>
        <p:spPr>
          <a:xfrm>
            <a:off x="4174250" y="3739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9D1D8F"/>
              </a:buClr>
              <a:buSzPts val="2268"/>
              <a:buNone/>
            </a:pPr>
            <a:r>
              <a:rPr lang="it" sz="1078" b="0">
                <a:solidFill>
                  <a:schemeClr val="lt1"/>
                </a:solidFill>
                <a:latin typeface="Inter"/>
                <a:ea typeface="Inter"/>
                <a:cs typeface="Inter"/>
                <a:sym typeface="Inter"/>
              </a:rPr>
              <a:t>Creazione di una pagina HTML</a:t>
            </a:r>
            <a:endParaRPr sz="1078" b="0">
              <a:solidFill>
                <a:schemeClr val="lt1"/>
              </a:solidFill>
              <a:latin typeface="Inter"/>
              <a:ea typeface="Inter"/>
              <a:cs typeface="Inter"/>
              <a:sym typeface="Inter"/>
            </a:endParaRPr>
          </a:p>
        </p:txBody>
      </p:sp>
      <p:sp>
        <p:nvSpPr>
          <p:cNvPr id="156" name="Google Shape;156;g16f7938d1cd_0_21"/>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4</a:t>
            </a:fld>
            <a:endParaRPr sz="1300" b="0" i="0" u="none" strike="noStrike" cap="none">
              <a:solidFill>
                <a:srgbClr val="9D1D8F"/>
              </a:solidFill>
              <a:latin typeface="Outfit Medium"/>
              <a:ea typeface="Outfit Medium"/>
              <a:cs typeface="Outfit Medium"/>
              <a:sym typeface="Outfit Medium"/>
            </a:endParaRPr>
          </a:p>
        </p:txBody>
      </p:sp>
      <p:sp>
        <p:nvSpPr>
          <p:cNvPr id="157" name="Google Shape;157;g16f7938d1cd_0_21"/>
          <p:cNvSpPr txBox="1"/>
          <p:nvPr/>
        </p:nvSpPr>
        <p:spPr>
          <a:xfrm>
            <a:off x="421050" y="1044600"/>
            <a:ext cx="8301900" cy="3825000"/>
          </a:xfrm>
          <a:prstGeom prst="rect">
            <a:avLst/>
          </a:prstGeom>
          <a:noFill/>
          <a:ln>
            <a:noFill/>
          </a:ln>
        </p:spPr>
        <p:txBody>
          <a:bodyPr spcFirstLastPara="1" wrap="square" lIns="0" tIns="91425" rIns="91425" bIns="91425" anchor="t" anchorCtr="0">
            <a:noAutofit/>
          </a:bodyPr>
          <a:lstStyle/>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Crea un elemento “footer” sotto l'elemento main, e inserisci come testo: "Copyright [your name]"</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Aggiungi un link interno all’inizio della pagina, usa come attributo href "#footer" e "Scorri giù" come testo. Infine, aggiungi un id con valore "#footer" all'elemento footer; in questo modo, cliccando il link la pagina scorrerà (se necessario) per raggiungerlo immediatamente.</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Crea un nuovo elemento paragrafo. Riempilo con un pezzo di testo che ti descriva. In questo modo dovresti raggiungere 3 tag p in totale nel tuo documento.</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Annida un nuovo elemento &lt;a&gt; all'interno di questo paragrafo in modo che incorpori qualche parola del testo.</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A volte capita di voler inserire nel testo dei link senza ancora sapere dove porteranno. Cambia l'attributo href del tuo link con un cancelletto "#", in modo da non farlo puntare da nessuna parte.</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Inserisci la tua immagine dentro un nuovo tag &lt;a&gt;. Questo link, come spiegato sopra, non dove portare da nessuna parte. Una volta fatto questo, passando il cursore sopra l'immagine dovresti visualizzare un puntatore con dito indice alzato, in quanto l'intera immagine dovrebbe ora essere cliccabile.</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Crea una lista di elementi non ordinata elencando le tue competenze, con un titolo "Le mie competenze".</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Crea una lista di elementi ordinata chiamata "Competenze da acquisire", in cui per ordine di importanza ne elenchi tre.</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Annida le tue due liste appena create dentro un unico elemento div.</a:t>
            </a: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a:solidFill>
                  <a:schemeClr val="dk1"/>
                </a:solidFill>
                <a:latin typeface="Inter"/>
                <a:ea typeface="Inter"/>
                <a:cs typeface="Inter"/>
                <a:sym typeface="Inter"/>
              </a:rPr>
              <a:t>EXTRA: crea una tabella con le tue esperienze professionali e accademiche. Se non ne hai, inserisci i tuoi hobby/interessi dentro la tabella!</a:t>
            </a:r>
            <a:endParaRPr sz="1200">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 name="Google Shape;163;p2"/>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64" name="Google Shape;164;p2"/>
          <p:cNvSpPr txBox="1">
            <a:spLocks noGrp="1"/>
          </p:cNvSpPr>
          <p:nvPr>
            <p:ph type="title"/>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Esercizio</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65" name="Google Shape;165;p2"/>
          <p:cNvSpPr txBox="1">
            <a:spLocks noGrp="1"/>
          </p:cNvSpPr>
          <p:nvPr>
            <p:ph type="title"/>
          </p:nvPr>
        </p:nvSpPr>
        <p:spPr>
          <a:xfrm>
            <a:off x="4174250" y="373925"/>
            <a:ext cx="4837500" cy="316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9D1D8F"/>
              </a:buClr>
              <a:buSzPts val="2268"/>
              <a:buNone/>
            </a:pPr>
            <a:r>
              <a:rPr lang="it" sz="1078" b="0">
                <a:solidFill>
                  <a:schemeClr val="lt1"/>
                </a:solidFill>
                <a:latin typeface="Inter"/>
                <a:ea typeface="Inter"/>
                <a:cs typeface="Inter"/>
                <a:sym typeface="Inter"/>
              </a:rPr>
              <a:t>Creazione di una pagina HTML</a:t>
            </a:r>
            <a:endParaRPr sz="1078" b="0">
              <a:solidFill>
                <a:schemeClr val="lt1"/>
              </a:solidFill>
              <a:latin typeface="Inter"/>
              <a:ea typeface="Inter"/>
              <a:cs typeface="Inter"/>
              <a:sym typeface="Inter"/>
            </a:endParaRPr>
          </a:p>
        </p:txBody>
      </p:sp>
      <p:sp>
        <p:nvSpPr>
          <p:cNvPr id="166" name="Google Shape;166;p2"/>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5</a:t>
            </a:fld>
            <a:endParaRPr sz="1300" b="0" i="0" u="none" strike="noStrike" cap="none">
              <a:solidFill>
                <a:srgbClr val="9D1D8F"/>
              </a:solidFill>
              <a:latin typeface="Outfit Medium"/>
              <a:ea typeface="Outfit Medium"/>
              <a:cs typeface="Outfit Medium"/>
              <a:sym typeface="Outfit Medium"/>
            </a:endParaRPr>
          </a:p>
        </p:txBody>
      </p:sp>
      <p:sp>
        <p:nvSpPr>
          <p:cNvPr id="167" name="Google Shape;167;p2"/>
          <p:cNvSpPr txBox="1"/>
          <p:nvPr/>
        </p:nvSpPr>
        <p:spPr>
          <a:xfrm>
            <a:off x="424875" y="1143000"/>
            <a:ext cx="8301900" cy="33246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it" sz="1200">
                <a:solidFill>
                  <a:schemeClr val="dk1"/>
                </a:solidFill>
                <a:latin typeface="Inter"/>
                <a:ea typeface="Inter"/>
                <a:cs typeface="Inter"/>
                <a:sym typeface="Inter"/>
              </a:rPr>
              <a:t>🔴PROBLEM SOLVING CENTER / FAQ:</a:t>
            </a:r>
            <a:endParaRPr sz="1200">
              <a:solidFill>
                <a:schemeClr val="dk1"/>
              </a:solidFill>
              <a:latin typeface="Inter"/>
              <a:ea typeface="Inter"/>
              <a:cs typeface="Inter"/>
              <a:sym typeface="Inter"/>
            </a:endParaRPr>
          </a:p>
          <a:p>
            <a:pPr marL="0" lvl="0" indent="0" algn="l" rtl="0">
              <a:lnSpc>
                <a:spcPct val="115000"/>
              </a:lnSpc>
              <a:spcBef>
                <a:spcPts val="0"/>
              </a:spcBef>
              <a:spcAft>
                <a:spcPts val="0"/>
              </a:spcAft>
              <a:buNone/>
            </a:pP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b="1">
                <a:solidFill>
                  <a:schemeClr val="dk1"/>
                </a:solidFill>
                <a:latin typeface="Inter"/>
                <a:ea typeface="Inter"/>
                <a:cs typeface="Inter"/>
                <a:sym typeface="Inter"/>
              </a:rPr>
              <a:t>Non sono in grado di risolvere questo esercizio</a:t>
            </a:r>
            <a:endParaRPr sz="1200" b="1">
              <a:solidFill>
                <a:schemeClr val="dk1"/>
              </a:solidFill>
              <a:latin typeface="Inter"/>
              <a:ea typeface="Inter"/>
              <a:cs typeface="Inter"/>
              <a:sym typeface="Inter"/>
            </a:endParaRPr>
          </a:p>
          <a:p>
            <a:pPr marL="0" lvl="0" indent="0" algn="l" rtl="0">
              <a:lnSpc>
                <a:spcPct val="115000"/>
              </a:lnSpc>
              <a:spcBef>
                <a:spcPts val="0"/>
              </a:spcBef>
              <a:spcAft>
                <a:spcPts val="0"/>
              </a:spcAft>
              <a:buNone/>
            </a:pPr>
            <a:endParaRPr sz="1200">
              <a:solidFill>
                <a:schemeClr val="dk1"/>
              </a:solidFill>
              <a:latin typeface="Inter"/>
              <a:ea typeface="Inter"/>
              <a:cs typeface="Inter"/>
              <a:sym typeface="Inter"/>
            </a:endParaRPr>
          </a:p>
          <a:p>
            <a:pPr marL="457200" lvl="0" indent="0" algn="l" rtl="0">
              <a:lnSpc>
                <a:spcPct val="115000"/>
              </a:lnSpc>
              <a:spcBef>
                <a:spcPts val="0"/>
              </a:spcBef>
              <a:spcAft>
                <a:spcPts val="0"/>
              </a:spcAft>
              <a:buNone/>
            </a:pPr>
            <a:r>
              <a:rPr lang="it" sz="1200">
                <a:solidFill>
                  <a:schemeClr val="dk1"/>
                </a:solidFill>
                <a:latin typeface="Inter"/>
                <a:ea typeface="Inter"/>
                <a:cs typeface="Inter"/>
                <a:sym typeface="Inter"/>
              </a:rPr>
              <a:t>Puoi seguire il materiale fornito e la coding pill per avere un'idea su come iniziare, e puoi anche chiedere aiuto ai TA/Tutor se ne hai bisogno. Ricorda inoltre che Google è tuo amico! :)</a:t>
            </a:r>
            <a:endParaRPr sz="1200">
              <a:solidFill>
                <a:schemeClr val="dk1"/>
              </a:solidFill>
              <a:latin typeface="Inter"/>
              <a:ea typeface="Inter"/>
              <a:cs typeface="Inter"/>
              <a:sym typeface="Inter"/>
            </a:endParaRPr>
          </a:p>
          <a:p>
            <a:pPr marL="0" lvl="0" indent="0" algn="l" rtl="0">
              <a:lnSpc>
                <a:spcPct val="115000"/>
              </a:lnSpc>
              <a:spcBef>
                <a:spcPts val="0"/>
              </a:spcBef>
              <a:spcAft>
                <a:spcPts val="0"/>
              </a:spcAft>
              <a:buNone/>
            </a:pPr>
            <a:endParaRPr sz="1200">
              <a:solidFill>
                <a:schemeClr val="dk1"/>
              </a:solidFill>
              <a:latin typeface="Inter"/>
              <a:ea typeface="Inter"/>
              <a:cs typeface="Inter"/>
              <a:sym typeface="Inter"/>
            </a:endParaRPr>
          </a:p>
          <a:p>
            <a:pPr marL="172800" lvl="0" indent="-162600" algn="l" rtl="0">
              <a:lnSpc>
                <a:spcPct val="115000"/>
              </a:lnSpc>
              <a:spcBef>
                <a:spcPts val="0"/>
              </a:spcBef>
              <a:spcAft>
                <a:spcPts val="0"/>
              </a:spcAft>
              <a:buClr>
                <a:schemeClr val="dk1"/>
              </a:buClr>
              <a:buSzPts val="1200"/>
              <a:buFont typeface="Inter"/>
              <a:buChar char="●"/>
            </a:pPr>
            <a:r>
              <a:rPr lang="it" sz="1200" b="1">
                <a:solidFill>
                  <a:schemeClr val="dk1"/>
                </a:solidFill>
                <a:latin typeface="Inter"/>
                <a:ea typeface="Inter"/>
                <a:cs typeface="Inter"/>
                <a:sym typeface="Inter"/>
              </a:rPr>
              <a:t>Come eseguo questo file HTML?</a:t>
            </a:r>
            <a:endParaRPr sz="1200" b="1">
              <a:solidFill>
                <a:schemeClr val="dk1"/>
              </a:solidFill>
              <a:latin typeface="Inter"/>
              <a:ea typeface="Inter"/>
              <a:cs typeface="Inter"/>
              <a:sym typeface="Inter"/>
            </a:endParaRPr>
          </a:p>
          <a:p>
            <a:pPr marL="0" lvl="0" indent="0" algn="l" rtl="0">
              <a:lnSpc>
                <a:spcPct val="115000"/>
              </a:lnSpc>
              <a:spcBef>
                <a:spcPts val="0"/>
              </a:spcBef>
              <a:spcAft>
                <a:spcPts val="0"/>
              </a:spcAft>
              <a:buNone/>
            </a:pPr>
            <a:endParaRPr sz="1200">
              <a:solidFill>
                <a:schemeClr val="dk1"/>
              </a:solidFill>
              <a:latin typeface="Inter"/>
              <a:ea typeface="Inter"/>
              <a:cs typeface="Inter"/>
              <a:sym typeface="Inter"/>
            </a:endParaRPr>
          </a:p>
          <a:p>
            <a:pPr marL="457200" lvl="0" indent="0" algn="l" rtl="0">
              <a:lnSpc>
                <a:spcPct val="115000"/>
              </a:lnSpc>
              <a:spcBef>
                <a:spcPts val="0"/>
              </a:spcBef>
              <a:spcAft>
                <a:spcPts val="0"/>
              </a:spcAft>
              <a:buNone/>
            </a:pPr>
            <a:r>
              <a:rPr lang="it" sz="1200">
                <a:solidFill>
                  <a:schemeClr val="dk1"/>
                </a:solidFill>
                <a:latin typeface="Inter"/>
                <a:ea typeface="Inter"/>
                <a:cs typeface="Inter"/>
                <a:sym typeface="Inter"/>
              </a:rPr>
              <a:t>In VSCode installa l'estensione Live Server. Una volta fatto, puoi cliccare con il tasto destro il file nell'editor e selezionare "Open with Live Server"</a:t>
            </a:r>
            <a:endParaRPr sz="120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7"/>
          <p:cNvSpPr txBox="1">
            <a:spLocks noGrp="1"/>
          </p:cNvSpPr>
          <p:nvPr>
            <p:ph type="ctrTitle"/>
          </p:nvPr>
        </p:nvSpPr>
        <p:spPr>
          <a:xfrm>
            <a:off x="347000" y="3885850"/>
            <a:ext cx="3679800" cy="10479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33333"/>
              <a:buNone/>
            </a:pPr>
            <a:r>
              <a:rPr lang="it" sz="3000"/>
              <a:t>GRAZIE</a:t>
            </a:r>
            <a:br>
              <a:rPr lang="it" sz="3000"/>
            </a:br>
            <a:r>
              <a:rPr lang="it" sz="1200"/>
              <a:t>EPICODE</a:t>
            </a:r>
            <a:br>
              <a:rPr lang="it" sz="1200"/>
            </a:br>
            <a:endParaRPr sz="1200" b="0">
              <a:solidFill>
                <a:srgbClr val="5E5E5E"/>
              </a:solidFill>
            </a:endParaRPr>
          </a:p>
          <a:p>
            <a:pPr marL="0" lvl="0" indent="0" algn="l" rtl="0">
              <a:lnSpc>
                <a:spcPct val="100000"/>
              </a:lnSpc>
              <a:spcBef>
                <a:spcPts val="0"/>
              </a:spcBef>
              <a:spcAft>
                <a:spcPts val="0"/>
              </a:spcAft>
              <a:buSzPct val="133333"/>
              <a:buNone/>
            </a:pPr>
            <a:endParaRPr sz="3000" b="0"/>
          </a:p>
        </p:txBody>
      </p:sp>
    </p:spTree>
  </p:cSld>
  <p:clrMapOvr>
    <a:masterClrMapping/>
  </p:clrMapOvr>
</p:sld>
</file>

<file path=ppt/theme/theme1.xml><?xml version="1.0" encoding="utf-8"?>
<a:theme xmlns:a="http://schemas.openxmlformats.org/drawingml/2006/main" name="Epicode-scur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picode-chiar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Presentazione su schermo (16:9)</PresentationFormat>
  <Paragraphs>71</Paragraphs>
  <Slides>6</Slides>
  <Notes>6</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6</vt:i4>
      </vt:variant>
    </vt:vector>
  </HeadingPairs>
  <TitlesOfParts>
    <vt:vector size="14" baseType="lpstr">
      <vt:lpstr>Outfit</vt:lpstr>
      <vt:lpstr>Outfit SemiBold</vt:lpstr>
      <vt:lpstr>Arial</vt:lpstr>
      <vt:lpstr>Outfit Medium</vt:lpstr>
      <vt:lpstr>Inter</vt:lpstr>
      <vt:lpstr>Inter Medium</vt:lpstr>
      <vt:lpstr>Epicode-scuro</vt:lpstr>
      <vt:lpstr>Epicode-chiaro</vt:lpstr>
      <vt:lpstr>Presentazione standard di PowerPoint</vt:lpstr>
      <vt:lpstr>Esercizio      </vt:lpstr>
      <vt:lpstr>Esercizio      </vt:lpstr>
      <vt:lpstr>Esercizio      </vt:lpstr>
      <vt:lpstr>Esercizio      </vt:lpstr>
      <vt:lpstr>GRAZIE EPICODE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Dario Del Giudice</cp:lastModifiedBy>
  <cp:revision>1</cp:revision>
  <dcterms:modified xsi:type="dcterms:W3CDTF">2023-01-30T06:50:47Z</dcterms:modified>
</cp:coreProperties>
</file>