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Inter"/>
      <p:regular r:id="rId14"/>
      <p:bold r:id="rId15"/>
    </p:embeddedFont>
    <p:embeddedFont>
      <p:font typeface="Outfit"/>
      <p:regular r:id="rId16"/>
      <p:bold r:id="rId17"/>
    </p:embeddedFont>
    <p:embeddedFont>
      <p:font typeface="Outfit Medium"/>
      <p:regular r:id="rId18"/>
      <p:bold r:id="rId19"/>
    </p:embeddedFont>
    <p:embeddedFont>
      <p:font typeface="Outfit SemiBold"/>
      <p:regular r:id="rId20"/>
      <p:bold r:id="rId21"/>
    </p:embeddedFont>
    <p:embeddedFont>
      <p:font typeface="Inter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7">
          <p15:clr>
            <a:srgbClr val="A4A3A4"/>
          </p15:clr>
        </p15:guide>
        <p15:guide id="2" pos="2880">
          <p15:clr>
            <a:srgbClr val="A4A3A4"/>
          </p15:clr>
        </p15:guide>
        <p15:guide id="3" pos="268">
          <p15:clr>
            <a:srgbClr val="9AA0A6"/>
          </p15:clr>
        </p15:guide>
        <p15:guide id="4" pos="5613">
          <p15:clr>
            <a:srgbClr val="9AA0A6"/>
          </p15:clr>
        </p15:guide>
        <p15:guide id="5" orient="horz" pos="720">
          <p15:clr>
            <a:srgbClr val="9AA0A6"/>
          </p15:clr>
        </p15:guide>
        <p15:guide id="6" orient="horz" pos="2992">
          <p15:clr>
            <a:srgbClr val="9AA0A6"/>
          </p15:clr>
        </p15:guide>
        <p15:guide id="7" pos="4186">
          <p15:clr>
            <a:srgbClr val="9AA0A6"/>
          </p15:clr>
        </p15:guide>
        <p15:guide id="8" pos="1574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4" roundtripDataSignature="AMtx7miBAb54cQNngvTT1RA3/V4BLIym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7" orient="horz"/>
        <p:guide pos="2880"/>
        <p:guide pos="268"/>
        <p:guide pos="5613"/>
        <p:guide pos="720" orient="horz"/>
        <p:guide pos="2992" orient="horz"/>
        <p:guide pos="4186"/>
        <p:guide pos="15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SemiBold-regular.fntdata"/><Relationship Id="rId11" Type="http://schemas.openxmlformats.org/officeDocument/2006/relationships/slide" Target="slides/slide5.xml"/><Relationship Id="rId22" Type="http://schemas.openxmlformats.org/officeDocument/2006/relationships/font" Target="fonts/InterMedium-regular.fntdata"/><Relationship Id="rId10" Type="http://schemas.openxmlformats.org/officeDocument/2006/relationships/slide" Target="slides/slide4.xml"/><Relationship Id="rId21" Type="http://schemas.openxmlformats.org/officeDocument/2006/relationships/font" Target="fonts/OutfitSemiBold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Inter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Outfit-bold.fntdata"/><Relationship Id="rId16" Type="http://schemas.openxmlformats.org/officeDocument/2006/relationships/font" Target="fonts/Outfi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utfit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utfi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0" name="Google Shape;60;p21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21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3600"/>
              <a:buNone/>
              <a:defRPr sz="36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22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4277025" y="-36875"/>
            <a:ext cx="5982300" cy="5281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/>
          <p:nvPr/>
        </p:nvSpPr>
        <p:spPr>
          <a:xfrm flipH="1" rot="10800000">
            <a:off x="41756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3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3" name="Google Shape;83;p24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4" name="Google Shape;8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4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24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24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24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1" name="Google Shape;91;p24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2" name="Google Shape;92;p24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7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7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7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27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ella sezione e descrizione 1">
  <p:cSld name="SECTION_TITLE_AND_DESCRIPTION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idx="1" type="subTitle"/>
          </p:nvPr>
        </p:nvSpPr>
        <p:spPr>
          <a:xfrm>
            <a:off x="311700" y="16456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311700" y="2207875"/>
            <a:ext cx="3837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1" name="Google Shape;111;p28"/>
          <p:cNvSpPr/>
          <p:nvPr>
            <p:ph idx="3" type="pic"/>
          </p:nvPr>
        </p:nvSpPr>
        <p:spPr>
          <a:xfrm>
            <a:off x="4836000" y="-36875"/>
            <a:ext cx="4308000" cy="5192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311700" y="956125"/>
            <a:ext cx="452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8"/>
          <p:cNvSpPr/>
          <p:nvPr/>
        </p:nvSpPr>
        <p:spPr>
          <a:xfrm>
            <a:off x="4495800" y="-73750"/>
            <a:ext cx="1096900" cy="530020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ico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ctrTitle"/>
          </p:nvPr>
        </p:nvSpPr>
        <p:spPr>
          <a:xfrm>
            <a:off x="363125" y="870200"/>
            <a:ext cx="36798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363125" y="3430775"/>
            <a:ext cx="329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3310400" y="24293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4832400" y="16096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791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" name="Google Shape;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374" y="1056028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343" y="1112653"/>
            <a:ext cx="2598985" cy="259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853" y="870170"/>
            <a:ext cx="2970684" cy="29707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/>
        </p:nvSpPr>
        <p:spPr>
          <a:xfrm>
            <a:off x="525863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1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8" name="Google Shape;28;p14"/>
          <p:cNvSpPr txBox="1"/>
          <p:nvPr/>
        </p:nvSpPr>
        <p:spPr>
          <a:xfrm>
            <a:off x="3082175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2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9" name="Google Shape;29;p14"/>
          <p:cNvSpPr txBox="1"/>
          <p:nvPr/>
        </p:nvSpPr>
        <p:spPr>
          <a:xfrm>
            <a:off x="5554838" y="3107125"/>
            <a:ext cx="19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rPr>
              <a:t>FOCUS 3</a:t>
            </a:r>
            <a:endParaRPr b="1" i="0" sz="1400" u="none" cap="none" strike="noStrike">
              <a:solidFill>
                <a:srgbClr val="00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0" name="Google Shape;30;p14"/>
          <p:cNvSpPr txBox="1"/>
          <p:nvPr/>
        </p:nvSpPr>
        <p:spPr>
          <a:xfrm>
            <a:off x="640175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" name="Google Shape;31;p14"/>
          <p:cNvSpPr txBox="1"/>
          <p:nvPr/>
        </p:nvSpPr>
        <p:spPr>
          <a:xfrm>
            <a:off x="3196488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2" name="Google Shape;32;p14"/>
          <p:cNvSpPr txBox="1"/>
          <p:nvPr/>
        </p:nvSpPr>
        <p:spPr>
          <a:xfrm>
            <a:off x="5669150" y="3585700"/>
            <a:ext cx="175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" sz="1200" u="none" cap="none" strike="noStrik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Lorem ipsum</a:t>
            </a:r>
            <a:endParaRPr b="0" i="0" sz="1200" u="none" cap="none" strike="noStrik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956125"/>
            <a:ext cx="4764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None/>
              <a:defRPr>
                <a:solidFill>
                  <a:srgbClr val="9D1D8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311700" y="1987825"/>
            <a:ext cx="40083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800"/>
              <a:buNone/>
              <a:defRPr sz="4800">
                <a:solidFill>
                  <a:srgbClr val="00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265500" y="848025"/>
            <a:ext cx="4045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4200"/>
              <a:buNone/>
              <a:defRPr sz="4200">
                <a:solidFill>
                  <a:srgbClr val="9D1D8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7"/>
          <p:cNvSpPr txBox="1"/>
          <p:nvPr>
            <p:ph idx="1" type="subTitle"/>
          </p:nvPr>
        </p:nvSpPr>
        <p:spPr>
          <a:xfrm>
            <a:off x="265500" y="37248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50157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6" name="Google Shape;46;p17"/>
          <p:cNvSpPr/>
          <p:nvPr/>
        </p:nvSpPr>
        <p:spPr>
          <a:xfrm flipH="1" rot="10800000">
            <a:off x="4251835" y="-82850"/>
            <a:ext cx="1098765" cy="5309210"/>
          </a:xfrm>
          <a:custGeom>
            <a:rect b="b" l="l" r="r" t="t"/>
            <a:pathLst>
              <a:path extrusionOk="0" h="212008" w="43876">
                <a:moveTo>
                  <a:pt x="0" y="212008"/>
                </a:moveTo>
                <a:lnTo>
                  <a:pt x="0" y="0"/>
                </a:lnTo>
                <a:lnTo>
                  <a:pt x="13642" y="0"/>
                </a:lnTo>
                <a:lnTo>
                  <a:pt x="43876" y="211271"/>
                </a:lnTo>
                <a:close/>
              </a:path>
            </a:pathLst>
          </a:custGeom>
          <a:solidFill>
            <a:srgbClr val="10102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311700" y="2923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00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rgbClr val="00FFF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4875" y="186901"/>
            <a:ext cx="1707858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11700" y="1019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800"/>
              <a:buFont typeface="Outfit"/>
              <a:buNone/>
              <a:defRPr b="1" i="0" sz="2800" u="none" cap="none" strike="noStrike">
                <a:solidFill>
                  <a:srgbClr val="9D1D8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1800"/>
              <a:buFont typeface="Outfit Medium"/>
              <a:buChar char="●"/>
              <a:defRPr b="0" i="0" sz="18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B2376"/>
              </a:buClr>
              <a:buSzPts val="1400"/>
              <a:buFont typeface="Outfit SemiBold"/>
              <a:buChar char="○"/>
              <a:defRPr b="0" i="0" sz="1400" u="none" cap="none" strike="noStrike">
                <a:solidFill>
                  <a:srgbClr val="CB2376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 Medium"/>
              <a:buChar char="■"/>
              <a:defRPr b="0" i="0" sz="14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utfit Medium"/>
              <a:buChar char="●"/>
              <a:defRPr b="0" i="0" sz="1400" u="none" cap="none" strike="noStrike">
                <a:solidFill>
                  <a:schemeClr val="lt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311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4875" y="186897"/>
            <a:ext cx="1707817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/>
        </p:nvSpPr>
        <p:spPr>
          <a:xfrm>
            <a:off x="-75" y="2150850"/>
            <a:ext cx="914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32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Esercizio: creare una prima</a:t>
            </a:r>
            <a:endParaRPr b="1" i="0" sz="3200" u="none" cap="none" strike="noStrike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it" sz="3200" u="none" cap="none" strike="noStrike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rPr>
              <a:t>pagina HTML</a:t>
            </a:r>
            <a:endParaRPr b="1" i="0" sz="3200" u="none" cap="none" strike="noStrike">
              <a:solidFill>
                <a:srgbClr val="FFFFFF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35" name="Google Shape;135;p2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b="0" i="0" sz="1300" u="none" cap="none" strike="noStrike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424875" y="1143000"/>
            <a:ext cx="8301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L'esercizio prevede la creazione di una pagina HTML da zero, inserendo i tag fondamentali.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 dovranno poi utilizzare i primi tag semantici imparati, applicandoli ai seguenti testi che simulano una pagina "Chi sono" o "Profilo", tipica dei siti personali. Andranno utilizzati i seguenti materiali a corredo nella cartella «assets»: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Char char="●"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3 icone SVG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Char char="●"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 immagine jpg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62600" lvl="0" marL="172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Char char="●"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 file PDF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E’ consigliabile effettuare un’analisi preventiva dei contenuti, associando prima su carta (o altrove) ogni tag da applicare al relativo testo e poi passare alla scrittura via editor del codice ipotizzato.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45" name="Google Shape;145;p3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b="0" i="0" sz="1300" u="none" cap="none" strike="noStrike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424875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Titolo della pagina</a:t>
            </a: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Il mio curriculum vitae - Chi sono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Descrizione pagina</a:t>
            </a: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Il mio curriculum: profilo, competenze ed esperienze maturate ad oggi in ambito professionale.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Contenuti pagina</a:t>
            </a: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Curriculum vitae - Mario Rossi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Web developer &amp; Consulente SEO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Info personali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 IMMAGINE profilo.png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 ICONA - Data di nascita: 22-10-1993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 ICONA - Telefono: 06-10203040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- ICONA - Whatsapp: 06-10203040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 di me: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"Sembra sempre impossibile, finché non viene fatto." (Nelson Mandela Book)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55" name="Google Shape;155;p4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b="0" i="0" sz="1300" u="none" cap="none" strike="noStrike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24875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Presentazione</a:t>
            </a:r>
            <a:endParaRPr b="1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Lavoro come sviluppatore Front End in qualità di libero professionista secondo il motto "Fai della tua passione un lavoro e non lavorerai nemmeno per 1 giorno". Collaboro con aziende pubbliche e private su progetti in fase di startup, sia come sviluppatore che come consulente SEO per partire con il piede giusto.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Formazione</a:t>
            </a:r>
            <a:endParaRPr b="1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Diploma scientifico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Conseguito nel 2010 con votazione 100/100 presso l'istituto Righi.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Master Web Developer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Conseguito nel 2016 presso Epicode School -LINK-.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Riconosciuto in via ufficiale per crediti formativi. Il certificato è stato rinnovato nel 2019 tramite nuovo esame.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65" name="Google Shape;165;p5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b="0" i="0" sz="1300" u="none" cap="none" strike="noStrike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424875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Competenze</a:t>
            </a:r>
            <a:endParaRPr b="1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Conoscenze tecniche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 conoscenze nel mio bagaglio tecnico sono le seguenti: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&lt;HTML&gt;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CSS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Javascript/Typescript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Angular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SEO tecnica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Conoscenze operative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Sviluppo web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Dal PSD all'HTML, sviluppo di template per CMS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Ottimizzazione CSS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Pulizia di codice inusato, minify e verifica compatibilità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Ottimizzazione SEO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Copywriting, ottimizzazioni tecniche on-site, ottimizzazioni off-site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-13200" y="69125"/>
            <a:ext cx="9157200" cy="669000"/>
          </a:xfrm>
          <a:prstGeom prst="rect">
            <a:avLst/>
          </a:prstGeom>
          <a:solidFill>
            <a:srgbClr val="1010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75" y="206826"/>
            <a:ext cx="170785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>
            <p:ph type="title"/>
          </p:nvPr>
        </p:nvSpPr>
        <p:spPr>
          <a:xfrm>
            <a:off x="4174250" y="691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it" sz="1878">
                <a:solidFill>
                  <a:schemeClr val="lt1"/>
                </a:solidFill>
              </a:rPr>
              <a:t>Esercizio</a:t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t/>
            </a:r>
            <a:endParaRPr sz="1878">
              <a:solidFill>
                <a:schemeClr val="lt1"/>
              </a:solidFill>
            </a:endParaRPr>
          </a:p>
        </p:txBody>
      </p:sp>
      <p:sp>
        <p:nvSpPr>
          <p:cNvPr id="175" name="Google Shape;175;p6"/>
          <p:cNvSpPr txBox="1"/>
          <p:nvPr>
            <p:ph type="title"/>
          </p:nvPr>
        </p:nvSpPr>
        <p:spPr>
          <a:xfrm>
            <a:off x="4174250" y="373925"/>
            <a:ext cx="48375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D1D8F"/>
              </a:buClr>
              <a:buSzPts val="2268"/>
              <a:buNone/>
            </a:pPr>
            <a:r>
              <a:rPr b="0" lang="it" sz="107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Creazione di una pagina HTML</a:t>
            </a:r>
            <a:endParaRPr b="0" sz="1078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8361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it" sz="1300" u="none" cap="none" strike="noStrike">
                <a:solidFill>
                  <a:srgbClr val="9D1D8F"/>
                </a:solidFill>
                <a:latin typeface="Outfit Medium"/>
                <a:ea typeface="Outfit Medium"/>
                <a:cs typeface="Outfit Medium"/>
                <a:sym typeface="Outfit Medium"/>
              </a:rPr>
              <a:t>‹#›</a:t>
            </a:fld>
            <a:endParaRPr b="0" i="0" sz="1300" u="none" cap="none" strike="noStrike">
              <a:solidFill>
                <a:srgbClr val="9D1D8F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414450" y="1143000"/>
            <a:ext cx="83019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 stampare questa pagina premere i tasti Ctrl + P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oppure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Scarica il mio C.V. -LINK-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Autorizzo il trattamento dei dati personali secondo il decreto vigente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Copyright ©2021 - Tutti i diritti riservati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ctrTitle"/>
          </p:nvPr>
        </p:nvSpPr>
        <p:spPr>
          <a:xfrm>
            <a:off x="347000" y="3885850"/>
            <a:ext cx="3679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rPr lang="it" sz="3000"/>
              <a:t>GRAZIE</a:t>
            </a:r>
            <a:br>
              <a:rPr lang="it" sz="3000"/>
            </a:br>
            <a:r>
              <a:rPr lang="it" sz="1200"/>
              <a:t>EPICODE</a:t>
            </a:r>
            <a:br>
              <a:rPr lang="it" sz="1200"/>
            </a:br>
            <a:endParaRPr b="0" sz="1200">
              <a:solidFill>
                <a:srgbClr val="5E5E5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icode-scu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picode-chia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