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68" r:id="rId9"/>
    <p:sldId id="262" r:id="rId10"/>
    <p:sldId id="264" r:id="rId11"/>
    <p:sldId id="265" r:id="rId12"/>
    <p:sldId id="263" r:id="rId13"/>
    <p:sldId id="267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CA1E51-1CF2-4776-A2B3-EE63A6C0673B}">
          <p14:sldIdLst>
            <p14:sldId id="256"/>
            <p14:sldId id="257"/>
            <p14:sldId id="258"/>
            <p14:sldId id="259"/>
            <p14:sldId id="260"/>
            <p14:sldId id="266"/>
            <p14:sldId id="271"/>
            <p14:sldId id="268"/>
            <p14:sldId id="262"/>
            <p14:sldId id="264"/>
            <p14:sldId id="265"/>
            <p14:sldId id="263"/>
            <p14:sldId id="267"/>
            <p14:sldId id="269"/>
            <p14:sldId id="270"/>
            <p14:sldId id="272"/>
          </p14:sldIdLst>
        </p14:section>
        <p14:section name="Untitled Section" id="{A709B175-CB54-4EE0-801D-7364B1D9B8A9}">
          <p14:sldIdLst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2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28641-83DB-4C18-BDA6-21744F878D0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581D9-7147-4CDC-BCD9-0843E6D29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4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Deep Learning is Subset of Machine Learning and Machine Learning is subset of Artificial Intelligence.</a:t>
            </a:r>
          </a:p>
          <a:p>
            <a:r>
              <a:rPr lang="en-US" dirty="0" smtClean="0"/>
              <a:t>As the time evolved the Parent (Artificial Intelligence) got sub-grouped into Machine Learning And Deep Learning.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581D9-7147-4CDC-BCD9-0843E6D296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95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D07B-8EBB-40C6-BEBB-CE2448CC96F4}" type="datetimeFigureOut">
              <a:rPr lang="fr-FR" smtClean="0"/>
              <a:t>20/09/2018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D38A-5CF7-453E-B5AC-EA45B226CB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94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D07B-8EBB-40C6-BEBB-CE2448CC96F4}" type="datetimeFigureOut">
              <a:rPr lang="fr-FR" smtClean="0"/>
              <a:t>20/09/2018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D38A-5CF7-453E-B5AC-EA45B226CB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48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D07B-8EBB-40C6-BEBB-CE2448CC96F4}" type="datetimeFigureOut">
              <a:rPr lang="fr-FR" smtClean="0"/>
              <a:t>20/09/2018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D38A-5CF7-453E-B5AC-EA45B226CB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98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D07B-8EBB-40C6-BEBB-CE2448CC96F4}" type="datetimeFigureOut">
              <a:rPr lang="fr-FR" smtClean="0"/>
              <a:t>20/09/2018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D38A-5CF7-453E-B5AC-EA45B226CB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28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D07B-8EBB-40C6-BEBB-CE2448CC96F4}" type="datetimeFigureOut">
              <a:rPr lang="fr-FR" smtClean="0"/>
              <a:t>20/09/2018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D38A-5CF7-453E-B5AC-EA45B226CB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96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D07B-8EBB-40C6-BEBB-CE2448CC96F4}" type="datetimeFigureOut">
              <a:rPr lang="fr-FR" smtClean="0"/>
              <a:t>20/09/2018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D38A-5CF7-453E-B5AC-EA45B226CB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43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D07B-8EBB-40C6-BEBB-CE2448CC96F4}" type="datetimeFigureOut">
              <a:rPr lang="fr-FR" smtClean="0"/>
              <a:t>20/09/2018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D38A-5CF7-453E-B5AC-EA45B226CB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30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D07B-8EBB-40C6-BEBB-CE2448CC96F4}" type="datetimeFigureOut">
              <a:rPr lang="fr-FR" smtClean="0"/>
              <a:t>20/09/2018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D38A-5CF7-453E-B5AC-EA45B226CB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39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D07B-8EBB-40C6-BEBB-CE2448CC96F4}" type="datetimeFigureOut">
              <a:rPr lang="fr-FR" smtClean="0"/>
              <a:t>20/09/2018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D38A-5CF7-453E-B5AC-EA45B226CB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09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D07B-8EBB-40C6-BEBB-CE2448CC96F4}" type="datetimeFigureOut">
              <a:rPr lang="fr-FR" smtClean="0"/>
              <a:t>20/09/2018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D38A-5CF7-453E-B5AC-EA45B226CB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46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D07B-8EBB-40C6-BEBB-CE2448CC96F4}" type="datetimeFigureOut">
              <a:rPr lang="fr-FR" smtClean="0"/>
              <a:t>20/09/2018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D38A-5CF7-453E-B5AC-EA45B226CB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86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BD07B-8EBB-40C6-BEBB-CE2448CC96F4}" type="datetimeFigureOut">
              <a:rPr lang="fr-FR" smtClean="0"/>
              <a:t>20/09/2018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CD38A-5CF7-453E-B5AC-EA45B226CB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24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log.openai.com/openai-baselines-ppo/#pp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list=PLEiEAq2VkUULYYgj13YHUWmRePqiu8Ddy&amp;v=7JhjINPwfYQhttps://www.youtube.com/watch?list=PLEiEAq2VkUULYYgj13YHUWmRePqiu8Ddy&amp;v=7JhjINPwfYQ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9dFhZFUkzuQ&amp;index=2&amp;list=PLEiEAq2VkUULYYgj13YHUWmRePqiu8Dd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ity-Technologies/ml-agents/blob/master/docs/Training-PPO.m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zzrobot.com/difference-between-artificial-intelligence-machine-learning-and-deep-learning-ccfd779eca7b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s://www.techleer.com/articles/203-machine-learning-algorithm-backbone-of-emerging-technologi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60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74638"/>
            <a:ext cx="8334043" cy="423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6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28260"/>
            <a:ext cx="7958137" cy="406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02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307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5805264"/>
            <a:ext cx="8229600" cy="4320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hlinkClick r:id="rId2"/>
              </a:rPr>
              <a:t>Proximal </a:t>
            </a:r>
            <a:r>
              <a:rPr lang="en-US" b="1" dirty="0">
                <a:hlinkClick r:id="rId2"/>
              </a:rPr>
              <a:t>Policy Optimization (PPO</a:t>
            </a:r>
            <a:r>
              <a:rPr lang="en-US" b="1" dirty="0" smtClean="0">
                <a:hlinkClick r:id="rId2"/>
              </a:rPr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784573"/>
            <a:ext cx="7620000" cy="387667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51520" y="980728"/>
            <a:ext cx="8640960" cy="8520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The system takes decisions based on past rewards for its actions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520" y="83765"/>
            <a:ext cx="5757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hlinkClick r:id="rId4"/>
              </a:rPr>
              <a:t>Source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4044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509712"/>
            <a:ext cx="76295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9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538287"/>
            <a:ext cx="73723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68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452562"/>
            <a:ext cx="74199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43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80" y="-5869"/>
            <a:ext cx="89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Source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56" y="288342"/>
            <a:ext cx="8291264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47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4" y="116632"/>
            <a:ext cx="8820472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92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Proximal Policy </a:t>
            </a:r>
            <a:r>
              <a:rPr lang="en-US" sz="2800" b="1" dirty="0" smtClean="0"/>
              <a:t>Optimization</a:t>
            </a:r>
            <a:br>
              <a:rPr lang="en-US" sz="2800" b="1" dirty="0" smtClean="0"/>
            </a:br>
            <a:r>
              <a:rPr lang="en-US" sz="2800" b="1" dirty="0" smtClean="0"/>
              <a:t>A </a:t>
            </a:r>
            <a:r>
              <a:rPr lang="en-US" sz="2800" b="1" dirty="0"/>
              <a:t>reinforcement learning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PPO uses a neural network to approximate the ideal function that maps an agent's observations to the best action an agent can take in a given state. </a:t>
            </a:r>
          </a:p>
          <a:p>
            <a:r>
              <a:rPr lang="en-US" dirty="0">
                <a:hlinkClick r:id="rId2"/>
              </a:rPr>
              <a:t>https://github.com/Unity-Technologies/ml-agents/blob/master/docs/Training-PPO.md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600" y="2828836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92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361"/>
            <a:ext cx="8686800" cy="5620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Training Intelligent </a:t>
            </a:r>
            <a:r>
              <a:rPr lang="en-US" b="1" dirty="0" smtClean="0"/>
              <a:t>Agents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71600" y="2924944"/>
            <a:ext cx="2016224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60032" y="2924944"/>
            <a:ext cx="2160240" cy="9361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  <a:endParaRPr lang="en-US" dirty="0"/>
          </a:p>
        </p:txBody>
      </p:sp>
      <p:cxnSp>
        <p:nvCxnSpPr>
          <p:cNvPr id="8" name="Elbow Connector 7"/>
          <p:cNvCxnSpPr>
            <a:stCxn id="4" idx="0"/>
            <a:endCxn id="5" idx="0"/>
          </p:cNvCxnSpPr>
          <p:nvPr/>
        </p:nvCxnSpPr>
        <p:spPr>
          <a:xfrm rot="5400000" flipH="1" flipV="1">
            <a:off x="3959932" y="944724"/>
            <a:ext cx="12700" cy="3960440"/>
          </a:xfrm>
          <a:prstGeom prst="bentConnector3">
            <a:avLst>
              <a:gd name="adj1" fmla="val 372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43394" y="2046023"/>
            <a:ext cx="163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&amp; Reward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47411" y="422108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5" name="Elbow Connector 14"/>
          <p:cNvCxnSpPr>
            <a:stCxn id="5" idx="2"/>
            <a:endCxn id="4" idx="2"/>
          </p:cNvCxnSpPr>
          <p:nvPr/>
        </p:nvCxnSpPr>
        <p:spPr>
          <a:xfrm rot="5400000" flipH="1">
            <a:off x="3923928" y="1844824"/>
            <a:ext cx="72008" cy="3960440"/>
          </a:xfrm>
          <a:prstGeom prst="bentConnector3">
            <a:avLst>
              <a:gd name="adj1" fmla="val -317465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9552" y="1001958"/>
            <a:ext cx="7848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actions of the agent change the state of the </a:t>
            </a:r>
            <a:r>
              <a:rPr lang="en-US" sz="2400" dirty="0" smtClean="0"/>
              <a:t>environment</a:t>
            </a:r>
            <a:r>
              <a:rPr lang="en-US" sz="2400" dirty="0"/>
              <a:t>.</a:t>
            </a:r>
            <a:endParaRPr lang="en-US" sz="2400" dirty="0" smtClean="0"/>
          </a:p>
          <a:p>
            <a:pPr algn="ctr"/>
            <a:r>
              <a:rPr lang="en-US" sz="2400" dirty="0" smtClean="0"/>
              <a:t>The </a:t>
            </a:r>
            <a:r>
              <a:rPr lang="en-US" sz="2400" dirty="0"/>
              <a:t>environment </a:t>
            </a:r>
            <a:r>
              <a:rPr lang="en-US" sz="2400" dirty="0" smtClean="0"/>
              <a:t>provide </a:t>
            </a:r>
            <a:r>
              <a:rPr lang="en-US" sz="2400" dirty="0"/>
              <a:t>the agent with </a:t>
            </a:r>
            <a:r>
              <a:rPr lang="en-US" sz="2400" dirty="0" smtClean="0"/>
              <a:t>rewards</a:t>
            </a:r>
            <a:r>
              <a:rPr lang="en-US" sz="2400" dirty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5516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WHAT IS MACHINE</a:t>
            </a:r>
            <a:br>
              <a:rPr lang="fr-FR" dirty="0"/>
            </a:br>
            <a:r>
              <a:rPr lang="fr-FR" dirty="0"/>
              <a:t>LEARING?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204864"/>
            <a:ext cx="8229600" cy="290892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Ability of a machine to improve its </a:t>
            </a:r>
            <a:r>
              <a:rPr lang="en-US" dirty="0" smtClean="0"/>
              <a:t>own performance </a:t>
            </a:r>
            <a:r>
              <a:rPr lang="en-US" dirty="0"/>
              <a:t>through the use of software </a:t>
            </a:r>
            <a:r>
              <a:rPr lang="en-US" dirty="0" smtClean="0"/>
              <a:t>that </a:t>
            </a:r>
            <a:r>
              <a:rPr lang="fr-FR" dirty="0" err="1" smtClean="0"/>
              <a:t>employs</a:t>
            </a:r>
            <a:r>
              <a:rPr lang="fr-FR" dirty="0" smtClean="0"/>
              <a:t> </a:t>
            </a:r>
            <a:r>
              <a:rPr lang="fr-FR" dirty="0" err="1"/>
              <a:t>artificial</a:t>
            </a:r>
            <a:r>
              <a:rPr lang="fr-FR" dirty="0"/>
              <a:t> intelligence techniques </a:t>
            </a:r>
            <a:r>
              <a:rPr lang="fr-FR" dirty="0" smtClean="0"/>
              <a:t>to </a:t>
            </a:r>
            <a:r>
              <a:rPr lang="en-US" dirty="0" smtClean="0"/>
              <a:t>mimic </a:t>
            </a:r>
            <a:r>
              <a:rPr lang="en-US" dirty="0"/>
              <a:t>the ways by which humans seem to </a:t>
            </a:r>
            <a:r>
              <a:rPr lang="en-US" dirty="0" smtClean="0"/>
              <a:t>learn, such </a:t>
            </a:r>
            <a:r>
              <a:rPr lang="en-US" dirty="0"/>
              <a:t>as repetition and experience.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8328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94" y="27092"/>
            <a:ext cx="8229600" cy="859398"/>
          </a:xfrm>
        </p:spPr>
        <p:txBody>
          <a:bodyPr>
            <a:noAutofit/>
          </a:bodyPr>
          <a:lstStyle/>
          <a:p>
            <a:r>
              <a:rPr lang="en-US" sz="3200" b="1" dirty="0"/>
              <a:t>Difference Between Artificial </a:t>
            </a:r>
            <a:r>
              <a:rPr lang="en-US" sz="3200" b="1" dirty="0" smtClean="0"/>
              <a:t>Intelligence Machine </a:t>
            </a:r>
            <a:r>
              <a:rPr lang="en-US" sz="3200" b="1" dirty="0"/>
              <a:t>Learning and Deep Learning.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4142" y="901884"/>
            <a:ext cx="8455713" cy="51491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458" y="3190279"/>
            <a:ext cx="843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95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8459"/>
            <a:ext cx="8229600" cy="3589445"/>
          </a:xfrm>
        </p:spPr>
      </p:pic>
    </p:spTree>
    <p:extLst>
      <p:ext uri="{BB962C8B-B14F-4D97-AF65-F5344CB8AC3E}">
        <p14:creationId xmlns:p14="http://schemas.microsoft.com/office/powerpoint/2010/main" val="3089813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Machine Learning Algorithm - Backbone of emerging technologies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1" y="1600200"/>
            <a:ext cx="6330018" cy="4525963"/>
          </a:xfrm>
        </p:spPr>
      </p:pic>
    </p:spTree>
    <p:extLst>
      <p:ext uri="{BB962C8B-B14F-4D97-AF65-F5344CB8AC3E}">
        <p14:creationId xmlns:p14="http://schemas.microsoft.com/office/powerpoint/2010/main" val="318895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FROM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is recorded from some real-world phenomenon.</a:t>
            </a:r>
          </a:p>
          <a:p>
            <a:pPr marL="0" indent="0">
              <a:buNone/>
            </a:pPr>
            <a:r>
              <a:rPr lang="en-US" dirty="0"/>
              <a:t>What might we want to do with that data?</a:t>
            </a:r>
          </a:p>
          <a:p>
            <a:r>
              <a:rPr lang="fr-FR" b="1" dirty="0" err="1" smtClean="0"/>
              <a:t>Prediction</a:t>
            </a:r>
            <a:r>
              <a:rPr lang="fr-FR" b="1" dirty="0" smtClean="0"/>
              <a:t>: </a:t>
            </a:r>
            <a:r>
              <a:rPr lang="en-US" dirty="0" smtClean="0"/>
              <a:t>What </a:t>
            </a:r>
            <a:r>
              <a:rPr lang="en-US" dirty="0"/>
              <a:t>can we predict about this phenomenon?</a:t>
            </a:r>
          </a:p>
          <a:p>
            <a:r>
              <a:rPr lang="fr-FR" b="1" dirty="0" smtClean="0"/>
              <a:t>Description: </a:t>
            </a:r>
            <a:r>
              <a:rPr lang="en-US" dirty="0" smtClean="0"/>
              <a:t>How </a:t>
            </a:r>
            <a:r>
              <a:rPr lang="en-US" dirty="0"/>
              <a:t>can we describe/understand </a:t>
            </a:r>
            <a:r>
              <a:rPr lang="en-US" dirty="0" smtClean="0"/>
              <a:t>this phenomenon </a:t>
            </a:r>
            <a:r>
              <a:rPr lang="en-US" dirty="0"/>
              <a:t>in a new way?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554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Types of </a:t>
            </a:r>
            <a:r>
              <a:rPr lang="fr-FR" b="1" dirty="0" err="1" smtClean="0"/>
              <a:t>problems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err="1"/>
              <a:t>Supervised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: </a:t>
            </a:r>
            <a:endParaRPr lang="fr-FR" dirty="0" smtClean="0"/>
          </a:p>
          <a:p>
            <a:pPr lvl="1"/>
            <a:r>
              <a:rPr lang="en-US" dirty="0" smtClean="0"/>
              <a:t>Training </a:t>
            </a:r>
            <a:r>
              <a:rPr lang="en-US" dirty="0"/>
              <a:t>data includes both the input and desired results. </a:t>
            </a:r>
            <a:endParaRPr lang="en-US" dirty="0" smtClean="0"/>
          </a:p>
          <a:p>
            <a:r>
              <a:rPr lang="fr-FR" dirty="0" err="1" smtClean="0"/>
              <a:t>Reinforcement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r>
              <a:rPr lang="fr-FR" dirty="0" smtClean="0"/>
              <a:t> : 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learning from interaction with an </a:t>
            </a:r>
            <a:r>
              <a:rPr lang="en-US" dirty="0" smtClean="0"/>
              <a:t>environment ; </a:t>
            </a:r>
            <a:r>
              <a:rPr lang="en-US" dirty="0"/>
              <a:t>from </a:t>
            </a:r>
            <a:r>
              <a:rPr lang="en-US" dirty="0" smtClean="0"/>
              <a:t>the consequences </a:t>
            </a:r>
            <a:r>
              <a:rPr lang="en-US" dirty="0"/>
              <a:t>of action, rather than from explicit teaching</a:t>
            </a:r>
            <a:r>
              <a:rPr lang="en-US" dirty="0" smtClean="0"/>
              <a:t>.</a:t>
            </a:r>
          </a:p>
          <a:p>
            <a:r>
              <a:rPr lang="fr-FR" dirty="0" err="1"/>
              <a:t>Unsupervised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</a:p>
          <a:p>
            <a:pPr lvl="1"/>
            <a:r>
              <a:rPr lang="en-US" dirty="0"/>
              <a:t>The data have no target attribute. </a:t>
            </a:r>
          </a:p>
          <a:p>
            <a:pPr lvl="1"/>
            <a:r>
              <a:rPr lang="en-US" dirty="0"/>
              <a:t>find some intrinsic structures in </a:t>
            </a:r>
            <a:r>
              <a:rPr lang="en-US" dirty="0" smtClean="0"/>
              <a:t>them ; the </a:t>
            </a:r>
            <a:r>
              <a:rPr lang="en-US" dirty="0"/>
              <a:t>model is not provided with the correct result during the </a:t>
            </a:r>
            <a:r>
              <a:rPr lang="en-US" dirty="0" smtClean="0"/>
              <a:t>training.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93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18256"/>
            <a:ext cx="8229600" cy="638944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Supervised</a:t>
            </a:r>
            <a:r>
              <a:rPr lang="fr-FR" dirty="0" smtClean="0"/>
              <a:t> Learning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61" y="1760803"/>
            <a:ext cx="7419975" cy="39052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3334" y="764704"/>
            <a:ext cx="7931224" cy="85208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 model is able to predict future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3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64" y="476672"/>
            <a:ext cx="8854471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7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1124744"/>
            <a:ext cx="813743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0" y="116632"/>
            <a:ext cx="8226300" cy="428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2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00" y="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334" y="764704"/>
            <a:ext cx="7931224" cy="852083"/>
          </a:xfrm>
        </p:spPr>
        <p:txBody>
          <a:bodyPr/>
          <a:lstStyle/>
          <a:p>
            <a:r>
              <a:rPr lang="en-US" dirty="0" smtClean="0"/>
              <a:t>Find hidden patterns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71" y="1484784"/>
            <a:ext cx="76009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4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306</Words>
  <Application>Microsoft Office PowerPoint</Application>
  <PresentationFormat>On-screen Show (4:3)</PresentationFormat>
  <Paragraphs>40</Paragraphs>
  <Slides>22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WHAT IS MACHINE LEARING?</vt:lpstr>
      <vt:lpstr>LEARNING FROM DATA</vt:lpstr>
      <vt:lpstr>Types of problems</vt:lpstr>
      <vt:lpstr>Supervised Learning</vt:lpstr>
      <vt:lpstr>PowerPoint Presentation</vt:lpstr>
      <vt:lpstr>PowerPoint Presentation</vt:lpstr>
      <vt:lpstr>PowerPoint Presentation</vt:lpstr>
      <vt:lpstr>Unsupervised Learning</vt:lpstr>
      <vt:lpstr>PowerPoint Presentation</vt:lpstr>
      <vt:lpstr>PowerPoint Presentation</vt:lpstr>
      <vt:lpstr>Reinforcement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Proximal Policy Optimization A reinforcement learning technique</vt:lpstr>
      <vt:lpstr>Training Intelligent Agents</vt:lpstr>
      <vt:lpstr>Difference Between Artificial Intelligence Machine Learning and Deep Learning.</vt:lpstr>
      <vt:lpstr>PowerPoint Presentation</vt:lpstr>
      <vt:lpstr>Machine Learning Algorithm - Backbone of emerging technologies </vt:lpstr>
    </vt:vector>
  </TitlesOfParts>
  <Company>Volvo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Bachmann Thierry (2)</dc:creator>
  <cp:lastModifiedBy>Bachmann Thierry (2)</cp:lastModifiedBy>
  <cp:revision>18</cp:revision>
  <dcterms:created xsi:type="dcterms:W3CDTF">2018-02-15T14:11:56Z</dcterms:created>
  <dcterms:modified xsi:type="dcterms:W3CDTF">2018-09-20T09:02:03Z</dcterms:modified>
</cp:coreProperties>
</file>