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4" r:id="rId7"/>
    <p:sldId id="260" r:id="rId8"/>
    <p:sldId id="259" r:id="rId9"/>
    <p:sldId id="263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49FFC2-86EC-4274-883D-3EDC37DD92B7}">
          <p14:sldIdLst>
            <p14:sldId id="256"/>
            <p14:sldId id="257"/>
            <p14:sldId id="258"/>
            <p14:sldId id="261"/>
            <p14:sldId id="267"/>
            <p14:sldId id="264"/>
            <p14:sldId id="260"/>
            <p14:sldId id="259"/>
            <p14:sldId id="263"/>
            <p14:sldId id="265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1E6-C1D2-41CF-B444-93E2E6C87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61973-097C-4E75-BD11-456FD8FB5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9B53-B385-4AE6-AB6C-AE79D59E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8068-34F5-4BAA-8762-E0F0A04B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FE2A-F08E-4B7A-95F2-EB66DC55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EBBA-B8BC-4B26-91E6-9D76FCBB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12001-FD7D-489D-B7FB-F74E616D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5C9C-61F3-4BA5-A737-AFD8EBE4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C567-DA3D-417D-BD72-BB038420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96C2-9816-4E00-9AAF-C657B35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9E2-1097-4277-81AD-4B73310D6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CD121-2B63-4B93-9625-483ECB15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2A05-E620-4EAC-AEE1-BC54F493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20B2-4637-405B-98F7-725849F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659B-7094-40DF-A1E2-7385E13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ADBE-FF03-4B1E-ACF1-56754E5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94AA-0B86-44BC-8313-A3E9ECDC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0565-F69D-447C-A722-C8FF2F6E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CE07-FC84-413F-B5E1-700A80CE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8979-3E65-4CC1-B04A-DA8677DF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6F82-34F2-42C8-A022-EA2B7A5B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65FB-FDA8-46A8-8A20-3C2B8C5B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BDCE-A558-4CC9-9ECB-69FEDE85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4F50-749E-43F2-AFDD-FAAA8E39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2024-2B00-469C-946C-117E3C3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9FBE-3562-4827-8D7A-AFC8E35C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29A7-1996-4875-97FE-9696BACBD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8B143-503A-447D-9F11-87695540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9B7B8-A8CD-411B-8EE3-D80CAC8D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ED57-FD8D-4931-9AAB-F600BCB9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E2618-71A0-4C4F-B066-F3246388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4955-B950-4050-9305-E44750A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E638C-18A8-4508-9A40-FF62FFC6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4072-1AEE-44A9-BB2F-7B78680B3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614B2-BA57-4F59-B65B-ABDB35A4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A8F7-3665-4809-A95E-B3F7D9F37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70DED-8C72-4C74-BE33-2175335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0F063-ADB7-4F6E-8429-AEE30997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A2D34-110A-427C-9A46-E82826B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11F0-0EC3-4186-BA34-C3F19D49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16ACA-0FA1-419F-9290-B2D00C58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91705-BD59-4434-BACB-36822533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9C71E-ACD7-42A1-913A-17CD3044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E3D7D-3608-44A6-8B4D-DEC87E38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C3944-1E8F-4098-AFAA-E40E1261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6E745-B78C-4B7B-BD29-44C1D38A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0600-3149-4E0C-A48A-C78EF6D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BB19-ACD6-4802-807E-C9FF6B95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C36AD-5D07-4EAA-B00D-849DA822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0D3-5122-46A5-9258-69934E33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6F543-A150-4BE8-85DB-47BC89CF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16D7-33B7-4063-8421-FAD72080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72BF-477E-470E-B5DD-28C922A6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633C0-EBAE-415B-BFC6-7CFF81979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908E1-A447-4C7F-9844-3FD77ACBC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5F6D-2BF9-4259-AC69-F35895DD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59A31-7362-4ECC-8F7A-2E70270E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0D5B-6CA7-4191-BC8F-8F6020C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F7FC0-13E5-40A8-8FF2-267F10CF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63E92-AE19-44AB-BEF4-2CCAE106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624C-4B88-449E-A7AF-4D3FA86F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9B2E-EC6C-4037-9ACB-43BC4863C7E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9AB3-710B-457D-8896-D075734A2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AAF6-EFEA-4246-ADC2-8C40D2174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urse.societegenerale.fr/market-overview" TargetMode="External"/><Relationship Id="rId2" Type="http://schemas.openxmlformats.org/officeDocument/2006/relationships/hyperlink" Target="https://www.tradingview.com/symbols/NYMEX-CL1%21/contrac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85BF-D6A4-44BB-9688-3A5C70F1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Bourse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072CE-ABE9-4A8A-AD88-8AD9360CE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3372-C95E-44C7-90FA-D8A631A6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 portefeuille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B76D-9365-425E-A39F-5026367D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Diversification != All In</a:t>
            </a:r>
          </a:p>
          <a:p>
            <a:r>
              <a:rPr lang="fr-FR" dirty="0"/>
              <a:t>Gestion du risque</a:t>
            </a:r>
          </a:p>
          <a:p>
            <a:r>
              <a:rPr lang="en-US" dirty="0" err="1"/>
              <a:t>Nombre</a:t>
            </a:r>
            <a:r>
              <a:rPr lang="en-US" dirty="0"/>
              <a:t> de positions</a:t>
            </a:r>
          </a:p>
        </p:txBody>
      </p:sp>
    </p:spTree>
    <p:extLst>
      <p:ext uri="{BB962C8B-B14F-4D97-AF65-F5344CB8AC3E}">
        <p14:creationId xmlns:p14="http://schemas.microsoft.com/office/powerpoint/2010/main" val="237341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sychology Charts &amp; Sentiment Cycles (Updated) | Cheat sheets ...">
            <a:extLst>
              <a:ext uri="{FF2B5EF4-FFF2-40B4-BE49-F238E27FC236}">
                <a16:creationId xmlns:a16="http://schemas.microsoft.com/office/drawing/2014/main" id="{BE62A6C7-3A4B-47F0-93D0-55B174085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59" y="1361706"/>
            <a:ext cx="6523463" cy="530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1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B785-EEBE-49C4-AB80-AC77F7A8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Psychologie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2261-4CE3-4393-9DEA-A5C83C80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Couper les pertes et laisser courir les gains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Contre la nature humaine</a:t>
            </a:r>
          </a:p>
          <a:p>
            <a:r>
              <a:rPr lang="en-US" dirty="0"/>
              <a:t>Ne pas </a:t>
            </a:r>
            <a:r>
              <a:rPr lang="en-US" dirty="0" err="1"/>
              <a:t>vouloir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raison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Ranger son </a:t>
            </a:r>
            <a:r>
              <a:rPr lang="en-US" dirty="0" err="1">
                <a:sym typeface="Wingdings" panose="05000000000000000000" pitchFamily="2" charset="2"/>
              </a:rPr>
              <a:t>égo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FAF4-D195-48F2-B0C7-5D17B28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Profils investisseurs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78C5-40CA-4428-9AB5-F5A37AEF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Long Terme </a:t>
            </a:r>
            <a:r>
              <a:rPr lang="fr-FR" dirty="0">
                <a:sym typeface="Wingdings" panose="05000000000000000000" pitchFamily="2" charset="2"/>
              </a:rPr>
              <a:t> Assurance vie, PER, PERP    </a:t>
            </a:r>
          </a:p>
          <a:p>
            <a:r>
              <a:rPr lang="fr-FR" dirty="0"/>
              <a:t>Long Terme </a:t>
            </a:r>
            <a:r>
              <a:rPr lang="fr-FR" dirty="0">
                <a:sym typeface="Wingdings" panose="05000000000000000000" pitchFamily="2" charset="2"/>
              </a:rPr>
              <a:t> PEA (plus values défiscalisées)</a:t>
            </a:r>
          </a:p>
          <a:p>
            <a:r>
              <a:rPr lang="fr-FR" dirty="0">
                <a:sym typeface="Wingdings" panose="05000000000000000000" pitchFamily="2" charset="2"/>
              </a:rPr>
              <a:t>Moyen Terme  Compte titre (fiscalité 30% sur plus values)</a:t>
            </a:r>
          </a:p>
          <a:p>
            <a:r>
              <a:rPr lang="fr-FR" dirty="0">
                <a:sym typeface="Wingdings" panose="05000000000000000000" pitchFamily="2" charset="2"/>
              </a:rPr>
              <a:t>Court Terme  Compte titre, CFD</a:t>
            </a:r>
          </a:p>
          <a:p>
            <a:r>
              <a:rPr lang="fr-FR" dirty="0">
                <a:sym typeface="Wingdings" panose="05000000000000000000" pitchFamily="2" charset="2"/>
              </a:rPr>
              <a:t>Très court terme  CFD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FAD4-6555-49E2-8E3B-587E4BF9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d’ordre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5A4B-AC11-4464-8397-6D9A3DCC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460464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 carnet d’ordre: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Achat/Vente</a:t>
            </a:r>
          </a:p>
          <a:p>
            <a:pPr lvl="1"/>
            <a:r>
              <a:rPr lang="fr-FR" dirty="0"/>
              <a:t>Au marché (a tout prix en fonction du carnet d’ordre)</a:t>
            </a:r>
          </a:p>
          <a:p>
            <a:pPr lvl="1"/>
            <a:r>
              <a:rPr lang="fr-FR" dirty="0"/>
              <a:t>Limite </a:t>
            </a:r>
            <a:r>
              <a:rPr lang="fr-FR" dirty="0">
                <a:sym typeface="Wingdings" panose="05000000000000000000" pitchFamily="2" charset="2"/>
              </a:rPr>
              <a:t> plus bas que le marché</a:t>
            </a:r>
            <a:endParaRPr lang="fr-FR" dirty="0"/>
          </a:p>
          <a:p>
            <a:pPr lvl="1"/>
            <a:r>
              <a:rPr lang="fr-FR" dirty="0"/>
              <a:t>Seuil </a:t>
            </a:r>
            <a:r>
              <a:rPr lang="fr-FR" dirty="0">
                <a:sym typeface="Wingdings" panose="05000000000000000000" pitchFamily="2" charset="2"/>
              </a:rPr>
              <a:t> plus haut que le marché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Plage  Seuil et limite dans un seul ordre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Suiveur  Ordre limite qui suit le prix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371A-006F-4CFC-908E-970B42E3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18" y="2150617"/>
            <a:ext cx="7048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2BEE-C6EC-42F4-9E2B-D05890E6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instruments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D58F-B385-49DF-AADF-6C95A5DE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Actions</a:t>
            </a:r>
          </a:p>
          <a:p>
            <a:pPr lvl="1"/>
            <a:r>
              <a:rPr lang="fr-FR" dirty="0"/>
              <a:t>Dividendes</a:t>
            </a:r>
          </a:p>
          <a:p>
            <a:r>
              <a:rPr lang="fr-FR" dirty="0"/>
              <a:t>Indices nationaux, sectoriel (CAC40, S&amp;P 500….)</a:t>
            </a:r>
          </a:p>
          <a:p>
            <a:r>
              <a:rPr lang="fr-FR" dirty="0"/>
              <a:t>Obligations (état, entreprise)</a:t>
            </a:r>
          </a:p>
          <a:p>
            <a:r>
              <a:rPr lang="fr-FR" dirty="0"/>
              <a:t>Devises (EUR/USD </a:t>
            </a:r>
            <a:r>
              <a:rPr lang="fr-FR" dirty="0">
                <a:sym typeface="Wingdings" panose="05000000000000000000" pitchFamily="2" charset="2"/>
              </a:rPr>
              <a:t></a:t>
            </a:r>
            <a:r>
              <a:rPr lang="fr-FR" dirty="0"/>
              <a:t> USD/EUR)</a:t>
            </a:r>
          </a:p>
          <a:p>
            <a:r>
              <a:rPr lang="fr-FR" dirty="0"/>
              <a:t>Matières premières</a:t>
            </a:r>
          </a:p>
          <a:p>
            <a:pPr lvl="1"/>
            <a:r>
              <a:rPr lang="fr-FR" dirty="0"/>
              <a:t>Future</a:t>
            </a:r>
          </a:p>
          <a:p>
            <a:pPr lvl="1"/>
            <a:r>
              <a:rPr lang="en-US" dirty="0">
                <a:hlinkClick r:id="rId2"/>
              </a:rPr>
              <a:t>https://www.tradingview.com/symbols/NYMEX-CL1%21/contracts/</a:t>
            </a:r>
            <a:endParaRPr lang="fr-FR" dirty="0"/>
          </a:p>
          <a:p>
            <a:r>
              <a:rPr lang="en-US" dirty="0" err="1"/>
              <a:t>Produits</a:t>
            </a:r>
            <a:r>
              <a:rPr lang="en-US" dirty="0"/>
              <a:t> </a:t>
            </a:r>
            <a:r>
              <a:rPr lang="en-US" dirty="0" err="1"/>
              <a:t>dérivés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https://bourse.societegenerale.fr/market-overview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Fonds </a:t>
            </a:r>
            <a:r>
              <a:rPr lang="en-US" dirty="0">
                <a:sym typeface="Wingdings" panose="05000000000000000000" pitchFamily="2" charset="2"/>
              </a:rPr>
              <a:t> ETF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Effet</a:t>
            </a:r>
            <a:r>
              <a:rPr lang="en-US" dirty="0">
                <a:sym typeface="Wingdings" panose="05000000000000000000" pitchFamily="2" charset="2"/>
              </a:rPr>
              <a:t> de levier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Turbos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0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B56-0435-468D-930C-1FC0A11A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Oil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20/04/2020 – Roll over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42E31-F4C5-42A8-BD31-CDBDF5AD3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643" y="1825621"/>
            <a:ext cx="9601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4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7E8-0AD8-46BF-AE72-3EC502D5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DF6F-A497-4FF7-B627-216B7F641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6142-A667-4045-9643-77E913D1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graphique de prix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346-E576-4C8F-810B-A629AD743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98233"/>
            <a:ext cx="5181600" cy="2747963"/>
          </a:xfrm>
        </p:spPr>
        <p:txBody>
          <a:bodyPr/>
          <a:lstStyle/>
          <a:p>
            <a:r>
              <a:rPr lang="fr-FR" dirty="0"/>
              <a:t>Barres 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C5147-3E45-4B27-BF2F-801501201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17" y="2598233"/>
            <a:ext cx="5181600" cy="3578729"/>
          </a:xfrm>
        </p:spPr>
        <p:txBody>
          <a:bodyPr/>
          <a:lstStyle/>
          <a:p>
            <a:r>
              <a:rPr lang="fr-FR" dirty="0"/>
              <a:t>Les chandeliers japonais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andlestick chart - Wikiwand">
            <a:extLst>
              <a:ext uri="{FF2B5EF4-FFF2-40B4-BE49-F238E27FC236}">
                <a16:creationId xmlns:a16="http://schemas.microsoft.com/office/drawing/2014/main" id="{4C93B5AF-7740-4477-955C-FCCD7B09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51" y="3388895"/>
            <a:ext cx="3589731" cy="238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 Definition">
            <a:extLst>
              <a:ext uri="{FF2B5EF4-FFF2-40B4-BE49-F238E27FC236}">
                <a16:creationId xmlns:a16="http://schemas.microsoft.com/office/drawing/2014/main" id="{FC8E5857-68F5-4BC5-B843-D46F4756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22" y="3876933"/>
            <a:ext cx="3332356" cy="176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FEA829-29CA-48B6-9EC5-F0E346BDF1F2}"/>
              </a:ext>
            </a:extLst>
          </p:cNvPr>
          <p:cNvSpPr/>
          <p:nvPr/>
        </p:nvSpPr>
        <p:spPr>
          <a:xfrm>
            <a:off x="709513" y="1501363"/>
            <a:ext cx="995663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Echelle de temps</a:t>
            </a:r>
          </a:p>
          <a:p>
            <a:pPr lvl="1"/>
            <a:r>
              <a:rPr lang="fr-FR" dirty="0"/>
              <a:t>X Minutes, jour, semaine, mois en fonction du profil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3E477-F153-4C2F-B0CB-7F0913BC7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730" y="234657"/>
            <a:ext cx="4352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4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7A8D-74E0-4E88-81BD-2722472D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indicateurs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C1F-53B1-40A6-9E30-E257D4AA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Moyennes Mobiles</a:t>
            </a:r>
          </a:p>
          <a:p>
            <a:r>
              <a:rPr lang="fr-FR" dirty="0"/>
              <a:t>Oscillateurs</a:t>
            </a:r>
          </a:p>
          <a:p>
            <a:r>
              <a:rPr lang="fr-FR" dirty="0"/>
              <a:t>Indicateurs de volatilité</a:t>
            </a:r>
          </a:p>
          <a:p>
            <a:r>
              <a:rPr lang="fr-FR" dirty="0"/>
              <a:t>Volumes</a:t>
            </a:r>
          </a:p>
          <a:p>
            <a:r>
              <a:rPr lang="fr-FR" dirty="0"/>
              <a:t>Analyse technique</a:t>
            </a:r>
          </a:p>
          <a:p>
            <a:r>
              <a:rPr lang="fr-FR" dirty="0"/>
              <a:t>Cycles et tendances</a:t>
            </a:r>
          </a:p>
          <a:p>
            <a:endParaRPr lang="fr-FR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968B8-6DA1-4446-9680-C1E608EB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21" y="2341601"/>
            <a:ext cx="6724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A52D-1056-4DB9-9B30-FCCEA300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97F1-7132-4218-9A02-89153771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technique</a:t>
            </a:r>
          </a:p>
          <a:p>
            <a:r>
              <a:rPr lang="fr-FR" dirty="0"/>
              <a:t>Indicateurs</a:t>
            </a:r>
          </a:p>
          <a:p>
            <a:r>
              <a:rPr lang="fr-FR" dirty="0"/>
              <a:t>Analyse fondamentale</a:t>
            </a:r>
          </a:p>
          <a:p>
            <a:r>
              <a:rPr lang="fr-FR" dirty="0"/>
              <a:t>News</a:t>
            </a:r>
          </a:p>
          <a:p>
            <a:r>
              <a:rPr lang="fr-FR" dirty="0" err="1"/>
              <a:t>Contrarian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256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Formation Bourse</vt:lpstr>
      <vt:lpstr>Profils investisseurs</vt:lpstr>
      <vt:lpstr>Passage d’ordre</vt:lpstr>
      <vt:lpstr>Les instruments</vt:lpstr>
      <vt:lpstr>Oil Status 20/04/2020 – Roll over</vt:lpstr>
      <vt:lpstr>Decision</vt:lpstr>
      <vt:lpstr>Le graphique de prix</vt:lpstr>
      <vt:lpstr>Les indicateurs</vt:lpstr>
      <vt:lpstr>Stratégies</vt:lpstr>
      <vt:lpstr>Construction d’un portefeuille</vt:lpstr>
      <vt:lpstr>PowerPoint Presentation</vt:lpstr>
      <vt:lpstr>Psychologie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Bourse</dc:title>
  <dc:creator>David</dc:creator>
  <cp:lastModifiedBy>David</cp:lastModifiedBy>
  <cp:revision>27</cp:revision>
  <dcterms:created xsi:type="dcterms:W3CDTF">2020-04-14T09:05:32Z</dcterms:created>
  <dcterms:modified xsi:type="dcterms:W3CDTF">2020-04-20T05:31:46Z</dcterms:modified>
</cp:coreProperties>
</file>