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E6-C1D2-41CF-B444-93E2E6C8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973-097C-4E75-BD11-456FD8FB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9B53-B385-4AE6-AB6C-AE79D59E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8068-34F5-4BAA-8762-E0F0A04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E2A-F08E-4B7A-95F2-EB66DC5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BBA-B8BC-4B26-91E6-9D76FCB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2001-FD7D-489D-B7FB-F74E616D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5C9C-61F3-4BA5-A737-AFD8EBE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C567-DA3D-417D-BD72-BB03842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96C2-9816-4E00-9AAF-C657B3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E2-1097-4277-81AD-4B73310D6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D121-2B63-4B93-9625-483ECB15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2A05-E620-4EAC-AEE1-BC54F49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0B2-4637-405B-98F7-725849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9B-7094-40DF-A1E2-7385E13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DBE-FF03-4B1E-ACF1-56754E5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4AA-0B86-44BC-8313-A3E9ECDC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0565-F69D-447C-A722-C8FF2F6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E07-FC84-413F-B5E1-700A80C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8979-3E65-4CC1-B04A-DA8677D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82-34F2-42C8-A022-EA2B7A5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5FB-FDA8-46A8-8A20-3C2B8C5B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DCE-A558-4CC9-9ECB-69FEDE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F50-749E-43F2-AFDD-FAAA8E3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2024-2B00-469C-946C-117E3C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FBE-3562-4827-8D7A-AFC8E3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9A7-1996-4875-97FE-9696BACB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B143-503A-447D-9F11-87695540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B7B8-A8CD-411B-8EE3-D80CAC8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D57-FD8D-4931-9AAB-F600BCB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2618-71A0-4C4F-B066-F324638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955-B950-4050-9305-E44750A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38C-18A8-4508-9A40-FF62FFC6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4072-1AEE-44A9-BB2F-7B78680B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614B2-BA57-4F59-B65B-ABDB35A4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8F7-3665-4809-A95E-B3F7D9F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0DED-8C72-4C74-BE33-217533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F063-ADB7-4F6E-8429-AEE30997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2D34-110A-427C-9A46-E82826B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1F0-0EC3-4186-BA34-C3F19D4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6ACA-0FA1-419F-9290-B2D00C5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1705-BD59-4434-BACB-3682253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C71E-ACD7-42A1-913A-17CD304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3D7D-3608-44A6-8B4D-DEC87E3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C3944-1E8F-4098-AFAA-E40E126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E745-B78C-4B7B-BD29-44C1D38A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00-3149-4E0C-A48A-C78EF6D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BB19-ACD6-4802-807E-C9FF6B9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36AD-5D07-4EAA-B00D-849DA822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0D3-5122-46A5-9258-69934E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F543-A150-4BE8-85DB-47BC89C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6D7-33B7-4063-8421-FAD7208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2BF-477E-470E-B5DD-28C922A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33C0-EBAE-415B-BFC6-7CFF8197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8E1-A447-4C7F-9844-3FD77ACB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F6D-2BF9-4259-AC69-F35895DD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9A31-7362-4ECC-8F7A-2E70270E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0D5B-6CA7-4191-BC8F-8F6020C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F7FC0-13E5-40A8-8FF2-267F10CF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3E92-AE19-44AB-BEF4-2CCAE10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624C-4B88-449E-A7AF-4D3FA86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9B2E-EC6C-4037-9ACB-43BC4863C7E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9AB3-710B-457D-8896-D075734A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AF6-EFEA-4246-ADC2-8C40D21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urse.societegenerale.fr/market-overview" TargetMode="External"/><Relationship Id="rId2" Type="http://schemas.openxmlformats.org/officeDocument/2006/relationships/hyperlink" Target="https://www.tradingview.com/symbols/NYMEX-CL1%21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5BF-D6A4-44BB-9688-3A5C70F1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Bourse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72CE-ABE9-4A8A-AD88-8AD9360CE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AF4-D195-48F2-B0C7-5D17B28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investisseurs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78C5-40CA-4428-9AB5-F5A37AE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Long Terme </a:t>
            </a:r>
            <a:r>
              <a:rPr lang="fr-FR" dirty="0">
                <a:sym typeface="Wingdings" panose="05000000000000000000" pitchFamily="2" charset="2"/>
              </a:rPr>
              <a:t> Assurance vie, PER, PERP    </a:t>
            </a:r>
          </a:p>
          <a:p>
            <a:r>
              <a:rPr lang="fr-FR" dirty="0"/>
              <a:t>Long Terme </a:t>
            </a:r>
            <a:r>
              <a:rPr lang="fr-FR" dirty="0">
                <a:sym typeface="Wingdings" panose="05000000000000000000" pitchFamily="2" charset="2"/>
              </a:rPr>
              <a:t> PEA (plus values </a:t>
            </a:r>
            <a:r>
              <a:rPr lang="fr-FR" dirty="0" err="1">
                <a:sym typeface="Wingdings" panose="05000000000000000000" pitchFamily="2" charset="2"/>
              </a:rPr>
              <a:t>deficalisées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r>
              <a:rPr lang="fr-FR" dirty="0">
                <a:sym typeface="Wingdings" panose="05000000000000000000" pitchFamily="2" charset="2"/>
              </a:rPr>
              <a:t>Moyen Terme  Compte titre (fiscalité 30% sur plus value)</a:t>
            </a:r>
          </a:p>
          <a:p>
            <a:r>
              <a:rPr lang="fr-FR" dirty="0">
                <a:sym typeface="Wingdings" panose="05000000000000000000" pitchFamily="2" charset="2"/>
              </a:rPr>
              <a:t>Court Terme  Compte titre, CFD</a:t>
            </a:r>
          </a:p>
          <a:p>
            <a:r>
              <a:rPr lang="fr-FR" dirty="0">
                <a:sym typeface="Wingdings" panose="05000000000000000000" pitchFamily="2" charset="2"/>
              </a:rPr>
              <a:t>Très court terme  CFD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AD4-6555-49E2-8E3B-587E4BF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d’ordre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5A4B-AC11-4464-8397-6D9A3DC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carnet d’ordre: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Achat/Vente</a:t>
            </a:r>
          </a:p>
          <a:p>
            <a:pPr lvl="1"/>
            <a:r>
              <a:rPr lang="fr-FR" dirty="0"/>
              <a:t>Au marché (a tout prix en fonction du carnet d’ordre)</a:t>
            </a:r>
          </a:p>
          <a:p>
            <a:pPr lvl="1"/>
            <a:r>
              <a:rPr lang="fr-FR" dirty="0"/>
              <a:t>Limite </a:t>
            </a:r>
            <a:r>
              <a:rPr lang="fr-FR" dirty="0">
                <a:sym typeface="Wingdings" panose="05000000000000000000" pitchFamily="2" charset="2"/>
              </a:rPr>
              <a:t> plus bas que le marché</a:t>
            </a:r>
            <a:endParaRPr lang="fr-FR" dirty="0"/>
          </a:p>
          <a:p>
            <a:pPr lvl="1"/>
            <a:r>
              <a:rPr lang="fr-FR" dirty="0"/>
              <a:t>Seuil </a:t>
            </a:r>
            <a:r>
              <a:rPr lang="fr-FR" dirty="0">
                <a:sym typeface="Wingdings" panose="05000000000000000000" pitchFamily="2" charset="2"/>
              </a:rPr>
              <a:t> plus haut que le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Plage  Seuil et limite dans un seul ordre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Suiveur  Ordre limite qui suit le prix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371A-006F-4CFC-908E-970B42E3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8" y="2150617"/>
            <a:ext cx="7048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BEE-C6EC-42F4-9E2B-D05890E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58F-B385-49DF-AADF-6C95A5DE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Actions</a:t>
            </a:r>
          </a:p>
          <a:p>
            <a:pPr lvl="1"/>
            <a:r>
              <a:rPr lang="fr-FR" dirty="0"/>
              <a:t>Dividendes</a:t>
            </a:r>
          </a:p>
          <a:p>
            <a:r>
              <a:rPr lang="fr-FR" dirty="0"/>
              <a:t>Indices (CAC40, S&amp;P 500….)</a:t>
            </a:r>
          </a:p>
          <a:p>
            <a:r>
              <a:rPr lang="fr-FR" dirty="0"/>
              <a:t>Obligations (état, entreprise)</a:t>
            </a:r>
          </a:p>
          <a:p>
            <a:r>
              <a:rPr lang="fr-FR" dirty="0"/>
              <a:t>Devises (EUR/USD </a:t>
            </a:r>
            <a:r>
              <a:rPr lang="fr-FR" dirty="0">
                <a:sym typeface="Wingdings" panose="05000000000000000000" pitchFamily="2" charset="2"/>
              </a:rPr>
              <a:t></a:t>
            </a:r>
            <a:r>
              <a:rPr lang="fr-FR" dirty="0"/>
              <a:t> USD/EUR)</a:t>
            </a:r>
          </a:p>
          <a:p>
            <a:r>
              <a:rPr lang="fr-FR" dirty="0"/>
              <a:t>Matières premières</a:t>
            </a:r>
          </a:p>
          <a:p>
            <a:pPr lvl="1"/>
            <a:r>
              <a:rPr lang="fr-FR" dirty="0"/>
              <a:t>Future</a:t>
            </a:r>
          </a:p>
          <a:p>
            <a:pPr lvl="1"/>
            <a:r>
              <a:rPr lang="en-US" dirty="0">
                <a:hlinkClick r:id="rId2"/>
              </a:rPr>
              <a:t>https://www.tradingview.com/symbols/NYMEX-CL1%21/contracts/</a:t>
            </a:r>
            <a:endParaRPr lang="fr-FR" dirty="0"/>
          </a:p>
          <a:p>
            <a:r>
              <a:rPr lang="en-US" dirty="0" err="1"/>
              <a:t>Produits</a:t>
            </a:r>
            <a:r>
              <a:rPr lang="en-US" dirty="0"/>
              <a:t> </a:t>
            </a:r>
            <a:r>
              <a:rPr lang="en-US" dirty="0" err="1"/>
              <a:t>dérivés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https://bourse.societegenerale.fr/market-overview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Fonds </a:t>
            </a:r>
            <a:r>
              <a:rPr lang="en-US" dirty="0">
                <a:sym typeface="Wingdings" panose="05000000000000000000" pitchFamily="2" charset="2"/>
              </a:rPr>
              <a:t> ETF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Effet</a:t>
            </a:r>
            <a:r>
              <a:rPr lang="en-US" dirty="0">
                <a:sym typeface="Wingdings" panose="05000000000000000000" pitchFamily="2" charset="2"/>
              </a:rPr>
              <a:t> de levier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Turbos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7E8-0AD8-46BF-AE72-3EC502D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DF6F-A497-4FF7-B627-216B7F64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6142-A667-4045-9643-77E913D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graphique de prix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346-E576-4C8F-810B-A629AD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8233"/>
            <a:ext cx="5181600" cy="2747963"/>
          </a:xfrm>
        </p:spPr>
        <p:txBody>
          <a:bodyPr/>
          <a:lstStyle/>
          <a:p>
            <a:r>
              <a:rPr lang="fr-FR" dirty="0"/>
              <a:t>Barres 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C5147-3E45-4B27-BF2F-8015012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17" y="2598233"/>
            <a:ext cx="5181600" cy="3578729"/>
          </a:xfrm>
        </p:spPr>
        <p:txBody>
          <a:bodyPr/>
          <a:lstStyle/>
          <a:p>
            <a:r>
              <a:rPr lang="fr-FR" dirty="0"/>
              <a:t>Les chandeliers japonais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dlestick chart - Wikiwand">
            <a:extLst>
              <a:ext uri="{FF2B5EF4-FFF2-40B4-BE49-F238E27FC236}">
                <a16:creationId xmlns:a16="http://schemas.microsoft.com/office/drawing/2014/main" id="{4C93B5AF-7740-4477-955C-FCCD7B0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1" y="3388895"/>
            <a:ext cx="3589731" cy="23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Definition">
            <a:extLst>
              <a:ext uri="{FF2B5EF4-FFF2-40B4-BE49-F238E27FC236}">
                <a16:creationId xmlns:a16="http://schemas.microsoft.com/office/drawing/2014/main" id="{FC8E5857-68F5-4BC5-B843-D46F4756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2" y="3876933"/>
            <a:ext cx="3332356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EA829-29CA-48B6-9EC5-F0E346BDF1F2}"/>
              </a:ext>
            </a:extLst>
          </p:cNvPr>
          <p:cNvSpPr/>
          <p:nvPr/>
        </p:nvSpPr>
        <p:spPr>
          <a:xfrm>
            <a:off x="709513" y="1501363"/>
            <a:ext cx="99566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Echelle de temps</a:t>
            </a:r>
          </a:p>
          <a:p>
            <a:pPr lvl="1"/>
            <a:r>
              <a:rPr lang="fr-FR" dirty="0"/>
              <a:t>X Minutes, jour, semaine, mois en fonction du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3E477-F153-4C2F-B0CB-7F0913BC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30" y="234657"/>
            <a:ext cx="4352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A8D-74E0-4E88-81BD-2722472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indicateurs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C1F-53B1-40A6-9E30-E257D4A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Moyennes Mobiles</a:t>
            </a:r>
          </a:p>
          <a:p>
            <a:r>
              <a:rPr lang="fr-FR" dirty="0"/>
              <a:t>Oscillateurs</a:t>
            </a:r>
          </a:p>
          <a:p>
            <a:r>
              <a:rPr lang="fr-FR" dirty="0"/>
              <a:t>Indicateurs de volatilité</a:t>
            </a:r>
          </a:p>
          <a:p>
            <a:r>
              <a:rPr lang="fr-FR" dirty="0"/>
              <a:t>Volumes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Cycles et tendances</a:t>
            </a:r>
          </a:p>
          <a:p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68B8-6DA1-4446-9680-C1E608E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21" y="2341601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52D-1056-4DB9-9B30-FCCEA300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7F1-7132-4218-9A02-8915377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785-EEBE-49C4-AB80-AC77F7A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Psychologie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2261-4CE3-4393-9DEA-A5C83C8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206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Formation Bourse</vt:lpstr>
      <vt:lpstr>Profils investisseurs</vt:lpstr>
      <vt:lpstr>Passage d’ordre</vt:lpstr>
      <vt:lpstr>Les instruments</vt:lpstr>
      <vt:lpstr>Decision</vt:lpstr>
      <vt:lpstr>Le graphique de prix</vt:lpstr>
      <vt:lpstr>Les indicateurs</vt:lpstr>
      <vt:lpstr>Stratégies</vt:lpstr>
      <vt:lpstr>Psychologie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Bourse</dc:title>
  <dc:creator>David</dc:creator>
  <cp:lastModifiedBy>David</cp:lastModifiedBy>
  <cp:revision>11</cp:revision>
  <dcterms:created xsi:type="dcterms:W3CDTF">2020-04-14T09:05:32Z</dcterms:created>
  <dcterms:modified xsi:type="dcterms:W3CDTF">2020-04-14T18:38:46Z</dcterms:modified>
</cp:coreProperties>
</file>