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8" r:id="rId6"/>
    <p:sldId id="267" r:id="rId7"/>
    <p:sldId id="277" r:id="rId8"/>
    <p:sldId id="282" r:id="rId9"/>
    <p:sldId id="266" r:id="rId10"/>
    <p:sldId id="278" r:id="rId11"/>
    <p:sldId id="283" r:id="rId12"/>
    <p:sldId id="280" r:id="rId13"/>
    <p:sldId id="285" r:id="rId14"/>
    <p:sldId id="260" r:id="rId15"/>
    <p:sldId id="264" r:id="rId16"/>
    <p:sldId id="279" r:id="rId17"/>
    <p:sldId id="275" r:id="rId18"/>
    <p:sldId id="281" r:id="rId19"/>
    <p:sldId id="271" r:id="rId20"/>
    <p:sldId id="272" r:id="rId21"/>
    <p:sldId id="287" r:id="rId22"/>
    <p:sldId id="259" r:id="rId23"/>
    <p:sldId id="273" r:id="rId24"/>
    <p:sldId id="274" r:id="rId25"/>
    <p:sldId id="263" r:id="rId26"/>
    <p:sldId id="288" r:id="rId27"/>
    <p:sldId id="284" r:id="rId28"/>
    <p:sldId id="265" r:id="rId29"/>
    <p:sldId id="262" r:id="rId30"/>
    <p:sldId id="286"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49FFC2-86EC-4274-883D-3EDC37DD92B7}">
          <p14:sldIdLst>
            <p14:sldId id="256"/>
            <p14:sldId id="257"/>
            <p14:sldId id="258"/>
            <p14:sldId id="261"/>
            <p14:sldId id="268"/>
            <p14:sldId id="267"/>
          </p14:sldIdLst>
        </p14:section>
        <p14:section name="Gestion de positions" id="{95E13692-23CB-4B0F-9E5E-173512BBD440}">
          <p14:sldIdLst>
            <p14:sldId id="277"/>
            <p14:sldId id="282"/>
            <p14:sldId id="266"/>
            <p14:sldId id="278"/>
            <p14:sldId id="283"/>
            <p14:sldId id="280"/>
            <p14:sldId id="285"/>
            <p14:sldId id="260"/>
            <p14:sldId id="264"/>
            <p14:sldId id="279"/>
            <p14:sldId id="275"/>
            <p14:sldId id="281"/>
            <p14:sldId id="271"/>
            <p14:sldId id="272"/>
            <p14:sldId id="287"/>
            <p14:sldId id="259"/>
            <p14:sldId id="273"/>
            <p14:sldId id="274"/>
            <p14:sldId id="263"/>
            <p14:sldId id="288"/>
            <p14:sldId id="284"/>
            <p14:sldId id="265"/>
            <p14:sldId id="262"/>
            <p14:sldId id="286"/>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1E6-C1D2-41CF-B444-93E2E6C87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61973-097C-4E75-BD11-456FD8FB5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59B53-B385-4AE6-AB6C-AE79D59E0E1D}"/>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5" name="Footer Placeholder 4">
            <a:extLst>
              <a:ext uri="{FF2B5EF4-FFF2-40B4-BE49-F238E27FC236}">
                <a16:creationId xmlns:a16="http://schemas.microsoft.com/office/drawing/2014/main" id="{00BE8068-34F5-4BAA-8762-E0F0A04B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FFE2A-F08E-4B7A-95F2-EB66DC558345}"/>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8065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EBBA-B8BC-4B26-91E6-9D76FCBB2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001-FD7D-489D-B7FB-F74E616D1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5C9C-61F3-4BA5-A737-AFD8EBE40149}"/>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5" name="Footer Placeholder 4">
            <a:extLst>
              <a:ext uri="{FF2B5EF4-FFF2-40B4-BE49-F238E27FC236}">
                <a16:creationId xmlns:a16="http://schemas.microsoft.com/office/drawing/2014/main" id="{EEA7C567-DA3D-417D-BD72-BB038420E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96C2-9816-4E00-9AAF-C657B35EB143}"/>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56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F9E2-1097-4277-81AD-4B73310D6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CD121-2B63-4B93-9625-483ECB158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12A05-E620-4EAC-AEE1-BC54F493CDE1}"/>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5" name="Footer Placeholder 4">
            <a:extLst>
              <a:ext uri="{FF2B5EF4-FFF2-40B4-BE49-F238E27FC236}">
                <a16:creationId xmlns:a16="http://schemas.microsoft.com/office/drawing/2014/main" id="{8B4720B2-4637-405B-98F7-725849F0C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659B-7094-40DF-A1E2-7385E1336D50}"/>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277296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DBE-FF03-4B1E-ACF1-56754E50A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94AA-0B86-44BC-8313-A3E9ECDC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0565-F69D-447C-A722-C8FF2F6E3A65}"/>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5" name="Footer Placeholder 4">
            <a:extLst>
              <a:ext uri="{FF2B5EF4-FFF2-40B4-BE49-F238E27FC236}">
                <a16:creationId xmlns:a16="http://schemas.microsoft.com/office/drawing/2014/main" id="{38FECE07-FC84-413F-B5E1-700A80CE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88979-3E65-4CC1-B04A-DA8677DFD9C8}"/>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086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F82-34F2-42C8-A022-EA2B7A5BC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365FB-FDA8-46A8-8A20-3C2B8C5B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DBDCE-A558-4CC9-9ECB-69FEDE85F2B5}"/>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5" name="Footer Placeholder 4">
            <a:extLst>
              <a:ext uri="{FF2B5EF4-FFF2-40B4-BE49-F238E27FC236}">
                <a16:creationId xmlns:a16="http://schemas.microsoft.com/office/drawing/2014/main" id="{C4294F50-749E-43F2-AFDD-FAAA8E39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2024-2B00-469C-946C-117E3C36DA51}"/>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68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FBE-3562-4827-8D7A-AFC8E35CD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29A7-1996-4875-97FE-9696BACBD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B143-503A-447D-9F11-876955406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9B7B8-A8CD-411B-8EE3-D80CAC8D509A}"/>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6" name="Footer Placeholder 5">
            <a:extLst>
              <a:ext uri="{FF2B5EF4-FFF2-40B4-BE49-F238E27FC236}">
                <a16:creationId xmlns:a16="http://schemas.microsoft.com/office/drawing/2014/main" id="{29A3ED57-FD8D-4931-9AAB-F600BCB9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2618-71A0-4C4F-B066-F3246388F03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3062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55-B950-4050-9305-E44750A1A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E638C-18A8-4508-9A40-FF62FFC60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4072-1AEE-44A9-BB2F-7B78680B3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614B2-BA57-4F59-B65B-ABDB35A4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A8F7-3665-4809-A95E-B3F7D9F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0DED-8C72-4C74-BE33-2175335949E2}"/>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8" name="Footer Placeholder 7">
            <a:extLst>
              <a:ext uri="{FF2B5EF4-FFF2-40B4-BE49-F238E27FC236}">
                <a16:creationId xmlns:a16="http://schemas.microsoft.com/office/drawing/2014/main" id="{08E0F063-ADB7-4F6E-8429-AEE30997C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A2D34-110A-427C-9A46-E82826BBD1A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90205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11F0-0EC3-4186-BA34-C3F19D49C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6ACA-0FA1-419F-9290-B2D00C58A2DD}"/>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4" name="Footer Placeholder 3">
            <a:extLst>
              <a:ext uri="{FF2B5EF4-FFF2-40B4-BE49-F238E27FC236}">
                <a16:creationId xmlns:a16="http://schemas.microsoft.com/office/drawing/2014/main" id="{FA791705-BD59-4434-BACB-368225338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C71E-ACD7-42A1-913A-17CD3044110C}"/>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922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3D7D-3608-44A6-8B4D-DEC87E38732E}"/>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3" name="Footer Placeholder 2">
            <a:extLst>
              <a:ext uri="{FF2B5EF4-FFF2-40B4-BE49-F238E27FC236}">
                <a16:creationId xmlns:a16="http://schemas.microsoft.com/office/drawing/2014/main" id="{7DFC3944-1E8F-4098-AFAA-E40E12611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6E745-B78C-4B7B-BD29-44C1D38AEAF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7148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600-3149-4E0C-A48A-C78EF6DE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BB19-ACD6-4802-807E-C9FF6B954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C36AD-5D07-4EAA-B00D-849DA822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D0D3-5122-46A5-9258-69934E33BB7D}"/>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6" name="Footer Placeholder 5">
            <a:extLst>
              <a:ext uri="{FF2B5EF4-FFF2-40B4-BE49-F238E27FC236}">
                <a16:creationId xmlns:a16="http://schemas.microsoft.com/office/drawing/2014/main" id="{0BC6F543-A150-4BE8-85DB-47BC89CFA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16D7-33B7-4063-8421-FAD720805D0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7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72BF-477E-470E-B5DD-28C922A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633C0-EBAE-415B-BFC6-7CFF81979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908E1-A447-4C7F-9844-3FD77ACBC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5F6D-2BF9-4259-AC69-F35895DDE600}"/>
              </a:ext>
            </a:extLst>
          </p:cNvPr>
          <p:cNvSpPr>
            <a:spLocks noGrp="1"/>
          </p:cNvSpPr>
          <p:nvPr>
            <p:ph type="dt" sz="half" idx="10"/>
          </p:nvPr>
        </p:nvSpPr>
        <p:spPr/>
        <p:txBody>
          <a:bodyPr/>
          <a:lstStyle/>
          <a:p>
            <a:fld id="{17B49B2E-EC6C-4037-9ACB-43BC4863C7EA}" type="datetimeFigureOut">
              <a:rPr lang="en-US" smtClean="0"/>
              <a:t>6/9/2020</a:t>
            </a:fld>
            <a:endParaRPr lang="en-US"/>
          </a:p>
        </p:txBody>
      </p:sp>
      <p:sp>
        <p:nvSpPr>
          <p:cNvPr id="6" name="Footer Placeholder 5">
            <a:extLst>
              <a:ext uri="{FF2B5EF4-FFF2-40B4-BE49-F238E27FC236}">
                <a16:creationId xmlns:a16="http://schemas.microsoft.com/office/drawing/2014/main" id="{94A59A31-7362-4ECC-8F7A-2E70270E0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0D5B-6CA7-4191-BC8F-8F6020CC3E99}"/>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68255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F7FC0-13E5-40A8-8FF2-267F10CF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63E92-AE19-44AB-BEF4-2CCAE106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624C-4B88-449E-A7AF-4D3FA86F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9B2E-EC6C-4037-9ACB-43BC4863C7EA}" type="datetimeFigureOut">
              <a:rPr lang="en-US" smtClean="0"/>
              <a:t>6/9/2020</a:t>
            </a:fld>
            <a:endParaRPr lang="en-US"/>
          </a:p>
        </p:txBody>
      </p:sp>
      <p:sp>
        <p:nvSpPr>
          <p:cNvPr id="5" name="Footer Placeholder 4">
            <a:extLst>
              <a:ext uri="{FF2B5EF4-FFF2-40B4-BE49-F238E27FC236}">
                <a16:creationId xmlns:a16="http://schemas.microsoft.com/office/drawing/2014/main" id="{33689AB3-710B-457D-8896-D075734A2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FAAF6-EFEA-4246-ADC2-8C40D2174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D9E8-EC23-4C0D-B429-0D780F9C8279}" type="slidenum">
              <a:rPr lang="en-US" smtClean="0"/>
              <a:t>‹#›</a:t>
            </a:fld>
            <a:endParaRPr lang="en-US"/>
          </a:p>
        </p:txBody>
      </p:sp>
    </p:spTree>
    <p:extLst>
      <p:ext uri="{BB962C8B-B14F-4D97-AF65-F5344CB8AC3E}">
        <p14:creationId xmlns:p14="http://schemas.microsoft.com/office/powerpoint/2010/main" val="2453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AwffhMK9iakI2DAJERnFV1-Z_yDSepMlHR8EnUurCN0/edit#gid=0"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lazyportfolioetf.com/allocation/harry-browne-permanent/" TargetMode="External"/><Relationship Id="rId2" Type="http://schemas.openxmlformats.org/officeDocument/2006/relationships/hyperlink" Target="http://www.lazyportfolioetf.com/allocation/ray-dalio-all-weath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PHe0bXAIuk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ourse.societegenerale.fr/market-overview" TargetMode="External"/><Relationship Id="rId2" Type="http://schemas.openxmlformats.org/officeDocument/2006/relationships/hyperlink" Target="https://www.tradingview.com/symbols/NYMEX-CL1%21/contra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5BF-D6A4-44BB-9688-3A5C70F1EB96}"/>
              </a:ext>
            </a:extLst>
          </p:cNvPr>
          <p:cNvSpPr>
            <a:spLocks noGrp="1"/>
          </p:cNvSpPr>
          <p:nvPr>
            <p:ph type="ctrTitle"/>
          </p:nvPr>
        </p:nvSpPr>
        <p:spPr/>
        <p:txBody>
          <a:bodyPr/>
          <a:lstStyle/>
          <a:p>
            <a:r>
              <a:rPr lang="fr-FR" dirty="0"/>
              <a:t>Formation Bourse</a:t>
            </a:r>
            <a:endParaRPr lang="en-US" dirty="0"/>
          </a:p>
        </p:txBody>
      </p:sp>
      <p:sp>
        <p:nvSpPr>
          <p:cNvPr id="3" name="Subtitle 2">
            <a:extLst>
              <a:ext uri="{FF2B5EF4-FFF2-40B4-BE49-F238E27FC236}">
                <a16:creationId xmlns:a16="http://schemas.microsoft.com/office/drawing/2014/main" id="{2A9072CE-ABE9-4A8A-AD88-8AD9360CE5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3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0DD-3F42-4386-A8D0-8EA4C62E44E9}"/>
              </a:ext>
            </a:extLst>
          </p:cNvPr>
          <p:cNvSpPr>
            <a:spLocks noGrp="1"/>
          </p:cNvSpPr>
          <p:nvPr>
            <p:ph type="title"/>
          </p:nvPr>
        </p:nvSpPr>
        <p:spPr/>
        <p:txBody>
          <a:bodyPr/>
          <a:lstStyle/>
          <a:p>
            <a:r>
              <a:rPr lang="fr-FR" dirty="0"/>
              <a:t>Position avec risque maîtrisé</a:t>
            </a:r>
            <a:endParaRPr lang="en-US" dirty="0"/>
          </a:p>
        </p:txBody>
      </p:sp>
      <p:sp>
        <p:nvSpPr>
          <p:cNvPr id="3" name="Content Placeholder 2">
            <a:extLst>
              <a:ext uri="{FF2B5EF4-FFF2-40B4-BE49-F238E27FC236}">
                <a16:creationId xmlns:a16="http://schemas.microsoft.com/office/drawing/2014/main" id="{7BB969CF-7B03-49A5-B40C-C726F1A8B9E3}"/>
              </a:ext>
            </a:extLst>
          </p:cNvPr>
          <p:cNvSpPr>
            <a:spLocks noGrp="1"/>
          </p:cNvSpPr>
          <p:nvPr>
            <p:ph sz="half" idx="1"/>
          </p:nvPr>
        </p:nvSpPr>
        <p:spPr/>
        <p:txBody>
          <a:bodyPr/>
          <a:lstStyle/>
          <a:p>
            <a:r>
              <a:rPr lang="fr-FR" dirty="0"/>
              <a:t>Position gagnante</a:t>
            </a:r>
            <a:endParaRPr lang="en-US" dirty="0"/>
          </a:p>
        </p:txBody>
      </p:sp>
      <p:sp>
        <p:nvSpPr>
          <p:cNvPr id="4" name="Content Placeholder 3">
            <a:extLst>
              <a:ext uri="{FF2B5EF4-FFF2-40B4-BE49-F238E27FC236}">
                <a16:creationId xmlns:a16="http://schemas.microsoft.com/office/drawing/2014/main" id="{105C5B75-E7A7-4344-A155-708EBEF51DF0}"/>
              </a:ext>
            </a:extLst>
          </p:cNvPr>
          <p:cNvSpPr>
            <a:spLocks noGrp="1"/>
          </p:cNvSpPr>
          <p:nvPr>
            <p:ph sz="half" idx="2"/>
          </p:nvPr>
        </p:nvSpPr>
        <p:spPr/>
        <p:txBody>
          <a:bodyPr/>
          <a:lstStyle/>
          <a:p>
            <a:r>
              <a:rPr lang="fr-FR" dirty="0"/>
              <a:t>Position perdante</a:t>
            </a:r>
            <a:endParaRPr lang="en-US" dirty="0"/>
          </a:p>
        </p:txBody>
      </p:sp>
      <p:sp>
        <p:nvSpPr>
          <p:cNvPr id="5" name="Freeform: Shape 4">
            <a:extLst>
              <a:ext uri="{FF2B5EF4-FFF2-40B4-BE49-F238E27FC236}">
                <a16:creationId xmlns:a16="http://schemas.microsoft.com/office/drawing/2014/main" id="{10F77577-E9D7-4FA6-80EE-BC6617188607}"/>
              </a:ext>
            </a:extLst>
          </p:cNvPr>
          <p:cNvSpPr/>
          <p:nvPr/>
        </p:nvSpPr>
        <p:spPr>
          <a:xfrm>
            <a:off x="504967" y="2483893"/>
            <a:ext cx="5008729" cy="3304378"/>
          </a:xfrm>
          <a:custGeom>
            <a:avLst/>
            <a:gdLst>
              <a:gd name="connsiteX0" fmla="*/ 0 w 5008729"/>
              <a:gd name="connsiteY0" fmla="*/ 163773 h 3304378"/>
              <a:gd name="connsiteX1" fmla="*/ 559558 w 5008729"/>
              <a:gd name="connsiteY1" fmla="*/ 2647665 h 3304378"/>
              <a:gd name="connsiteX2" fmla="*/ 982639 w 5008729"/>
              <a:gd name="connsiteY2" fmla="*/ 2402006 h 3304378"/>
              <a:gd name="connsiteX3" fmla="*/ 1433015 w 5008729"/>
              <a:gd name="connsiteY3" fmla="*/ 3302758 h 3304378"/>
              <a:gd name="connsiteX4" fmla="*/ 1760561 w 5008729"/>
              <a:gd name="connsiteY4" fmla="*/ 2142698 h 3304378"/>
              <a:gd name="connsiteX5" fmla="*/ 2006221 w 5008729"/>
              <a:gd name="connsiteY5" fmla="*/ 2906973 h 3304378"/>
              <a:gd name="connsiteX6" fmla="*/ 2715905 w 5008729"/>
              <a:gd name="connsiteY6" fmla="*/ 1446662 h 3304378"/>
              <a:gd name="connsiteX7" fmla="*/ 3275463 w 5008729"/>
              <a:gd name="connsiteY7" fmla="*/ 2238232 h 3304378"/>
              <a:gd name="connsiteX8" fmla="*/ 3957851 w 5008729"/>
              <a:gd name="connsiteY8" fmla="*/ 450376 h 3304378"/>
              <a:gd name="connsiteX9" fmla="*/ 4421875 w 5008729"/>
              <a:gd name="connsiteY9" fmla="*/ 1214650 h 3304378"/>
              <a:gd name="connsiteX10" fmla="*/ 5008729 w 5008729"/>
              <a:gd name="connsiteY10" fmla="*/ 0 h 33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8729" h="3304378">
                <a:moveTo>
                  <a:pt x="0" y="163773"/>
                </a:moveTo>
                <a:cubicBezTo>
                  <a:pt x="197892" y="1219199"/>
                  <a:pt x="395785" y="2274626"/>
                  <a:pt x="559558" y="2647665"/>
                </a:cubicBezTo>
                <a:cubicBezTo>
                  <a:pt x="723331" y="3020704"/>
                  <a:pt x="837063" y="2292824"/>
                  <a:pt x="982639" y="2402006"/>
                </a:cubicBezTo>
                <a:cubicBezTo>
                  <a:pt x="1128215" y="2511188"/>
                  <a:pt x="1303361" y="3345976"/>
                  <a:pt x="1433015" y="3302758"/>
                </a:cubicBezTo>
                <a:cubicBezTo>
                  <a:pt x="1562669" y="3259540"/>
                  <a:pt x="1665027" y="2208662"/>
                  <a:pt x="1760561" y="2142698"/>
                </a:cubicBezTo>
                <a:cubicBezTo>
                  <a:pt x="1856095" y="2076734"/>
                  <a:pt x="1846997" y="3022979"/>
                  <a:pt x="2006221" y="2906973"/>
                </a:cubicBezTo>
                <a:cubicBezTo>
                  <a:pt x="2165445" y="2790967"/>
                  <a:pt x="2504365" y="1558119"/>
                  <a:pt x="2715905" y="1446662"/>
                </a:cubicBezTo>
                <a:cubicBezTo>
                  <a:pt x="2927445" y="1335205"/>
                  <a:pt x="3068472" y="2404280"/>
                  <a:pt x="3275463" y="2238232"/>
                </a:cubicBezTo>
                <a:cubicBezTo>
                  <a:pt x="3482454" y="2072184"/>
                  <a:pt x="3766782" y="620973"/>
                  <a:pt x="3957851" y="450376"/>
                </a:cubicBezTo>
                <a:cubicBezTo>
                  <a:pt x="4148920" y="279779"/>
                  <a:pt x="4246729" y="1289713"/>
                  <a:pt x="4421875" y="1214650"/>
                </a:cubicBezTo>
                <a:cubicBezTo>
                  <a:pt x="4597021" y="1139587"/>
                  <a:pt x="4802875" y="569793"/>
                  <a:pt x="5008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0F9F45C-09AE-45CB-BC81-390EE08B6F46}"/>
              </a:ext>
            </a:extLst>
          </p:cNvPr>
          <p:cNvSpPr/>
          <p:nvPr/>
        </p:nvSpPr>
        <p:spPr>
          <a:xfrm>
            <a:off x="4185315" y="276080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32E06B8-55FC-464E-BA8F-F53DB011A01D}"/>
              </a:ext>
            </a:extLst>
          </p:cNvPr>
          <p:cNvSpPr/>
          <p:nvPr/>
        </p:nvSpPr>
        <p:spPr>
          <a:xfrm rot="10800000">
            <a:off x="2695431" y="4718799"/>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6591FDF-028F-4F66-ABDD-4CE8445AA95D}"/>
              </a:ext>
            </a:extLst>
          </p:cNvPr>
          <p:cNvCxnSpPr/>
          <p:nvPr/>
        </p:nvCxnSpPr>
        <p:spPr>
          <a:xfrm>
            <a:off x="1883391" y="5431809"/>
            <a:ext cx="316628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A60710-12C9-4C39-B20D-B3B35770BBC9}"/>
              </a:ext>
            </a:extLst>
          </p:cNvPr>
          <p:cNvSpPr txBox="1"/>
          <p:nvPr/>
        </p:nvSpPr>
        <p:spPr>
          <a:xfrm>
            <a:off x="9369037" y="4713326"/>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1" name="Arrow: Down 10">
            <a:extLst>
              <a:ext uri="{FF2B5EF4-FFF2-40B4-BE49-F238E27FC236}">
                <a16:creationId xmlns:a16="http://schemas.microsoft.com/office/drawing/2014/main" id="{B97446C8-3153-4BB4-A0E8-E59FC289858F}"/>
              </a:ext>
            </a:extLst>
          </p:cNvPr>
          <p:cNvSpPr/>
          <p:nvPr/>
        </p:nvSpPr>
        <p:spPr>
          <a:xfrm>
            <a:off x="10234684" y="43556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6134FA-F2C3-4EC4-B732-321982D36C67}"/>
              </a:ext>
            </a:extLst>
          </p:cNvPr>
          <p:cNvSpPr/>
          <p:nvPr/>
        </p:nvSpPr>
        <p:spPr>
          <a:xfrm rot="10800000">
            <a:off x="7458500" y="3735996"/>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90D593-98AF-489F-A81F-8BEB41D63DEF}"/>
              </a:ext>
            </a:extLst>
          </p:cNvPr>
          <p:cNvSpPr/>
          <p:nvPr/>
        </p:nvSpPr>
        <p:spPr>
          <a:xfrm>
            <a:off x="6332561" y="2760805"/>
            <a:ext cx="4626591" cy="3189619"/>
          </a:xfrm>
          <a:custGeom>
            <a:avLst/>
            <a:gdLst>
              <a:gd name="connsiteX0" fmla="*/ 0 w 4626591"/>
              <a:gd name="connsiteY0" fmla="*/ 1940688 h 2391064"/>
              <a:gd name="connsiteX1" fmla="*/ 423081 w 4626591"/>
              <a:gd name="connsiteY1" fmla="*/ 698741 h 2391064"/>
              <a:gd name="connsiteX2" fmla="*/ 955343 w 4626591"/>
              <a:gd name="connsiteY2" fmla="*/ 1435721 h 2391064"/>
              <a:gd name="connsiteX3" fmla="*/ 1624084 w 4626591"/>
              <a:gd name="connsiteY3" fmla="*/ 2706 h 2391064"/>
              <a:gd name="connsiteX4" fmla="*/ 2497540 w 4626591"/>
              <a:gd name="connsiteY4" fmla="*/ 1067231 h 2391064"/>
              <a:gd name="connsiteX5" fmla="*/ 3343702 w 4626591"/>
              <a:gd name="connsiteY5" fmla="*/ 739685 h 2391064"/>
              <a:gd name="connsiteX6" fmla="*/ 4626591 w 4626591"/>
              <a:gd name="connsiteY6" fmla="*/ 2391064 h 239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6591" h="2391064">
                <a:moveTo>
                  <a:pt x="0" y="1940688"/>
                </a:moveTo>
                <a:cubicBezTo>
                  <a:pt x="131928" y="1361795"/>
                  <a:pt x="263857" y="782902"/>
                  <a:pt x="423081" y="698741"/>
                </a:cubicBezTo>
                <a:cubicBezTo>
                  <a:pt x="582305" y="614580"/>
                  <a:pt x="755176" y="1551727"/>
                  <a:pt x="955343" y="1435721"/>
                </a:cubicBezTo>
                <a:cubicBezTo>
                  <a:pt x="1155510" y="1319715"/>
                  <a:pt x="1367051" y="64121"/>
                  <a:pt x="1624084" y="2706"/>
                </a:cubicBezTo>
                <a:cubicBezTo>
                  <a:pt x="1881117" y="-58709"/>
                  <a:pt x="2210937" y="944401"/>
                  <a:pt x="2497540" y="1067231"/>
                </a:cubicBezTo>
                <a:cubicBezTo>
                  <a:pt x="2784143" y="1190061"/>
                  <a:pt x="2988860" y="519046"/>
                  <a:pt x="3343702" y="739685"/>
                </a:cubicBezTo>
                <a:cubicBezTo>
                  <a:pt x="3698544" y="960324"/>
                  <a:pt x="4162567" y="1675694"/>
                  <a:pt x="4626591" y="2391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E78035B-E64E-431C-911D-E278794E54A0}"/>
              </a:ext>
            </a:extLst>
          </p:cNvPr>
          <p:cNvCxnSpPr/>
          <p:nvPr/>
        </p:nvCxnSpPr>
        <p:spPr>
          <a:xfrm>
            <a:off x="443552" y="3130134"/>
            <a:ext cx="557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9643A-8984-40C7-B2BE-37ACD30D2FE4}"/>
              </a:ext>
            </a:extLst>
          </p:cNvPr>
          <p:cNvCxnSpPr>
            <a:cxnSpLocks/>
          </p:cNvCxnSpPr>
          <p:nvPr/>
        </p:nvCxnSpPr>
        <p:spPr>
          <a:xfrm>
            <a:off x="7179859" y="4724943"/>
            <a:ext cx="452992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768D23-F644-4AAF-9CE3-AECD46475373}"/>
              </a:ext>
            </a:extLst>
          </p:cNvPr>
          <p:cNvSpPr txBox="1"/>
          <p:nvPr/>
        </p:nvSpPr>
        <p:spPr>
          <a:xfrm>
            <a:off x="3913988" y="5465105"/>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22" name="TextBox 21">
            <a:extLst>
              <a:ext uri="{FF2B5EF4-FFF2-40B4-BE49-F238E27FC236}">
                <a16:creationId xmlns:a16="http://schemas.microsoft.com/office/drawing/2014/main" id="{08718E1F-5B25-4924-942B-D6A3929E57F2}"/>
              </a:ext>
            </a:extLst>
          </p:cNvPr>
          <p:cNvSpPr txBox="1"/>
          <p:nvPr/>
        </p:nvSpPr>
        <p:spPr>
          <a:xfrm>
            <a:off x="934871" y="2760805"/>
            <a:ext cx="1023582" cy="369332"/>
          </a:xfrm>
          <a:prstGeom prst="rect">
            <a:avLst/>
          </a:prstGeom>
          <a:noFill/>
        </p:spPr>
        <p:txBody>
          <a:bodyPr wrap="square" rtlCol="0">
            <a:spAutoFit/>
          </a:bodyPr>
          <a:lstStyle/>
          <a:p>
            <a:r>
              <a:rPr lang="fr-FR" dirty="0"/>
              <a:t>Objectif</a:t>
            </a:r>
            <a:endParaRPr lang="en-US" dirty="0"/>
          </a:p>
        </p:txBody>
      </p:sp>
      <p:sp>
        <p:nvSpPr>
          <p:cNvPr id="23" name="TextBox 22">
            <a:extLst>
              <a:ext uri="{FF2B5EF4-FFF2-40B4-BE49-F238E27FC236}">
                <a16:creationId xmlns:a16="http://schemas.microsoft.com/office/drawing/2014/main" id="{200F4152-0B3A-4354-BFE5-60738C3AFEEB}"/>
              </a:ext>
            </a:extLst>
          </p:cNvPr>
          <p:cNvSpPr txBox="1"/>
          <p:nvPr/>
        </p:nvSpPr>
        <p:spPr>
          <a:xfrm>
            <a:off x="9873018" y="2314273"/>
            <a:ext cx="1023582" cy="369332"/>
          </a:xfrm>
          <a:prstGeom prst="rect">
            <a:avLst/>
          </a:prstGeom>
          <a:noFill/>
        </p:spPr>
        <p:txBody>
          <a:bodyPr wrap="square" rtlCol="0">
            <a:spAutoFit/>
          </a:bodyPr>
          <a:lstStyle/>
          <a:p>
            <a:r>
              <a:rPr lang="fr-FR" dirty="0"/>
              <a:t>Objectif</a:t>
            </a:r>
            <a:endParaRPr lang="en-US" dirty="0"/>
          </a:p>
        </p:txBody>
      </p:sp>
      <p:cxnSp>
        <p:nvCxnSpPr>
          <p:cNvPr id="25" name="Straight Connector 24">
            <a:extLst>
              <a:ext uri="{FF2B5EF4-FFF2-40B4-BE49-F238E27FC236}">
                <a16:creationId xmlns:a16="http://schemas.microsoft.com/office/drawing/2014/main" id="{27AC5926-F2E2-4976-987D-F97EDF8E4A34}"/>
              </a:ext>
            </a:extLst>
          </p:cNvPr>
          <p:cNvCxnSpPr/>
          <p:nvPr/>
        </p:nvCxnSpPr>
        <p:spPr>
          <a:xfrm>
            <a:off x="6782937" y="2508671"/>
            <a:ext cx="2661882" cy="2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7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6866-4BE2-4A17-8E12-56182CA38F0D}"/>
              </a:ext>
            </a:extLst>
          </p:cNvPr>
          <p:cNvSpPr>
            <a:spLocks noGrp="1"/>
          </p:cNvSpPr>
          <p:nvPr>
            <p:ph type="title"/>
          </p:nvPr>
        </p:nvSpPr>
        <p:spPr/>
        <p:txBody>
          <a:bodyPr/>
          <a:lstStyle/>
          <a:p>
            <a:r>
              <a:rPr lang="fr-FR" dirty="0"/>
              <a:t>Evaluer une Position/Stratégie</a:t>
            </a:r>
            <a:endParaRPr lang="en-US" dirty="0"/>
          </a:p>
        </p:txBody>
      </p:sp>
      <p:sp>
        <p:nvSpPr>
          <p:cNvPr id="3" name="Content Placeholder 2">
            <a:extLst>
              <a:ext uri="{FF2B5EF4-FFF2-40B4-BE49-F238E27FC236}">
                <a16:creationId xmlns:a16="http://schemas.microsoft.com/office/drawing/2014/main" id="{2C7A9DF3-EE09-49C7-B22F-BFA062332568}"/>
              </a:ext>
            </a:extLst>
          </p:cNvPr>
          <p:cNvSpPr>
            <a:spLocks noGrp="1"/>
          </p:cNvSpPr>
          <p:nvPr>
            <p:ph sz="half" idx="1"/>
          </p:nvPr>
        </p:nvSpPr>
        <p:spPr/>
        <p:txBody>
          <a:bodyPr/>
          <a:lstStyle/>
          <a:p>
            <a:r>
              <a:rPr lang="fr-FR" dirty="0"/>
              <a:t>Position</a:t>
            </a:r>
          </a:p>
          <a:p>
            <a:pPr lvl="1"/>
            <a:r>
              <a:rPr lang="fr-FR" dirty="0"/>
              <a:t>Risque sur </a:t>
            </a:r>
            <a:r>
              <a:rPr lang="fr-FR" dirty="0" err="1"/>
              <a:t>trade</a:t>
            </a:r>
            <a:endParaRPr lang="fr-FR" dirty="0"/>
          </a:p>
          <a:p>
            <a:pPr lvl="1"/>
            <a:r>
              <a:rPr lang="fr-FR" dirty="0"/>
              <a:t>Risque sur portefeuille</a:t>
            </a:r>
          </a:p>
          <a:p>
            <a:pPr marL="457200" lvl="1" indent="0">
              <a:buNone/>
            </a:pPr>
            <a:endParaRPr lang="fr-FR" dirty="0"/>
          </a:p>
          <a:p>
            <a:pPr lvl="1"/>
            <a:r>
              <a:rPr lang="fr-FR" dirty="0"/>
              <a:t>Gain/perte</a:t>
            </a:r>
          </a:p>
          <a:p>
            <a:pPr lvl="1"/>
            <a:r>
              <a:rPr lang="fr-FR" dirty="0" err="1"/>
              <a:t>Drawdown</a:t>
            </a:r>
            <a:r>
              <a:rPr lang="fr-FR" dirty="0"/>
              <a:t> (perte maxi non encaissée)</a:t>
            </a:r>
          </a:p>
          <a:p>
            <a:pPr marL="0" indent="0">
              <a:buNone/>
            </a:pPr>
            <a:endParaRPr lang="en-US" dirty="0"/>
          </a:p>
        </p:txBody>
      </p:sp>
      <p:sp>
        <p:nvSpPr>
          <p:cNvPr id="4" name="Content Placeholder 3">
            <a:extLst>
              <a:ext uri="{FF2B5EF4-FFF2-40B4-BE49-F238E27FC236}">
                <a16:creationId xmlns:a16="http://schemas.microsoft.com/office/drawing/2014/main" id="{A0DBD9F8-6789-43CD-B143-F50250FAF2EB}"/>
              </a:ext>
            </a:extLst>
          </p:cNvPr>
          <p:cNvSpPr>
            <a:spLocks noGrp="1"/>
          </p:cNvSpPr>
          <p:nvPr>
            <p:ph sz="half" idx="2"/>
          </p:nvPr>
        </p:nvSpPr>
        <p:spPr/>
        <p:txBody>
          <a:bodyPr/>
          <a:lstStyle/>
          <a:p>
            <a:r>
              <a:rPr lang="fr-FR" dirty="0"/>
              <a:t>Stratégie</a:t>
            </a:r>
          </a:p>
          <a:p>
            <a:pPr lvl="1"/>
            <a:r>
              <a:rPr lang="fr-FR" dirty="0"/>
              <a:t>Win Ratio</a:t>
            </a:r>
          </a:p>
          <a:p>
            <a:pPr lvl="1"/>
            <a:r>
              <a:rPr lang="fr-FR" dirty="0"/>
              <a:t>AVG return</a:t>
            </a:r>
          </a:p>
          <a:p>
            <a:pPr lvl="1"/>
            <a:r>
              <a:rPr lang="fr-FR" dirty="0"/>
              <a:t>Compound return</a:t>
            </a:r>
          </a:p>
          <a:p>
            <a:pPr lvl="1"/>
            <a:r>
              <a:rPr lang="en-US" dirty="0"/>
              <a:t>Impact des frais de gestions (Frais, TTF)</a:t>
            </a:r>
          </a:p>
        </p:txBody>
      </p:sp>
    </p:spTree>
    <p:extLst>
      <p:ext uri="{BB962C8B-B14F-4D97-AF65-F5344CB8AC3E}">
        <p14:creationId xmlns:p14="http://schemas.microsoft.com/office/powerpoint/2010/main" val="427806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C207-1163-43D4-BAFC-348BC1E06A37}"/>
              </a:ext>
            </a:extLst>
          </p:cNvPr>
          <p:cNvSpPr>
            <a:spLocks noGrp="1"/>
          </p:cNvSpPr>
          <p:nvPr>
            <p:ph type="title"/>
          </p:nvPr>
        </p:nvSpPr>
        <p:spPr/>
        <p:txBody>
          <a:bodyPr/>
          <a:lstStyle/>
          <a:p>
            <a:r>
              <a:rPr lang="fr-FR" dirty="0"/>
              <a:t>Quantifier le risque</a:t>
            </a:r>
            <a:endParaRPr lang="en-US" dirty="0"/>
          </a:p>
        </p:txBody>
      </p:sp>
      <p:sp>
        <p:nvSpPr>
          <p:cNvPr id="3" name="Content Placeholder 2">
            <a:extLst>
              <a:ext uri="{FF2B5EF4-FFF2-40B4-BE49-F238E27FC236}">
                <a16:creationId xmlns:a16="http://schemas.microsoft.com/office/drawing/2014/main" id="{51C5D597-2517-4964-AC77-8CEDC7A0EAD9}"/>
              </a:ext>
            </a:extLst>
          </p:cNvPr>
          <p:cNvSpPr>
            <a:spLocks noGrp="1"/>
          </p:cNvSpPr>
          <p:nvPr>
            <p:ph sz="half" idx="1"/>
          </p:nvPr>
        </p:nvSpPr>
        <p:spPr/>
        <p:txBody>
          <a:bodyPr/>
          <a:lstStyle/>
          <a:p>
            <a:r>
              <a:rPr lang="fr-FR" dirty="0"/>
              <a:t>Déterminer le Risk/</a:t>
            </a:r>
            <a:r>
              <a:rPr lang="fr-FR" dirty="0" err="1"/>
              <a:t>Reward</a:t>
            </a:r>
            <a:r>
              <a:rPr lang="fr-FR" dirty="0"/>
              <a:t> ratio</a:t>
            </a:r>
          </a:p>
          <a:p>
            <a:pPr lvl="1">
              <a:buFont typeface="Wingdings" panose="05000000000000000000" pitchFamily="2" charset="2"/>
              <a:buChar char="è"/>
            </a:pPr>
            <a:r>
              <a:rPr lang="fr-FR" dirty="0">
                <a:sym typeface="Wingdings" panose="05000000000000000000" pitchFamily="2" charset="2"/>
              </a:rPr>
              <a:t>Au niveau de la position</a:t>
            </a:r>
          </a:p>
          <a:p>
            <a:pPr lvl="1">
              <a:buFont typeface="Wingdings" panose="05000000000000000000" pitchFamily="2" charset="2"/>
              <a:buChar char="è"/>
            </a:pPr>
            <a:r>
              <a:rPr lang="fr-FR" dirty="0">
                <a:sym typeface="Wingdings" panose="05000000000000000000" pitchFamily="2" charset="2"/>
              </a:rPr>
              <a:t>Au niveau du portefeuille</a:t>
            </a:r>
          </a:p>
          <a:p>
            <a:r>
              <a:rPr lang="en-US" dirty="0" err="1"/>
              <a:t>Déterminer</a:t>
            </a:r>
            <a:r>
              <a:rPr lang="en-US" dirty="0"/>
              <a:t> la </a:t>
            </a:r>
            <a:r>
              <a:rPr lang="en-US" dirty="0" err="1"/>
              <a:t>taille</a:t>
            </a:r>
            <a:r>
              <a:rPr lang="en-US" dirty="0"/>
              <a:t> de position</a:t>
            </a:r>
          </a:p>
          <a:p>
            <a:pPr marL="457200" lvl="1" indent="0">
              <a:buNone/>
            </a:pPr>
            <a:r>
              <a:rPr lang="en-US" dirty="0">
                <a:sym typeface="Wingdings" panose="05000000000000000000" pitchFamily="2" charset="2"/>
              </a:rPr>
              <a:t> Limiter le </a:t>
            </a:r>
            <a:r>
              <a:rPr lang="en-US" dirty="0" err="1">
                <a:sym typeface="Wingdings" panose="05000000000000000000" pitchFamily="2" charset="2"/>
              </a:rPr>
              <a:t>risque</a:t>
            </a:r>
            <a:r>
              <a:rPr lang="en-US" dirty="0">
                <a:sym typeface="Wingdings" panose="05000000000000000000" pitchFamily="2" charset="2"/>
              </a:rPr>
              <a:t> sur le </a:t>
            </a:r>
            <a:r>
              <a:rPr lang="en-US" dirty="0" err="1">
                <a:sym typeface="Wingdings" panose="05000000000000000000" pitchFamily="2" charset="2"/>
              </a:rPr>
              <a:t>portfeuille</a:t>
            </a:r>
            <a:endParaRPr lang="en-US" dirty="0"/>
          </a:p>
        </p:txBody>
      </p:sp>
      <p:sp>
        <p:nvSpPr>
          <p:cNvPr id="4" name="Content Placeholder 3">
            <a:extLst>
              <a:ext uri="{FF2B5EF4-FFF2-40B4-BE49-F238E27FC236}">
                <a16:creationId xmlns:a16="http://schemas.microsoft.com/office/drawing/2014/main" id="{EC845F97-96EF-4A66-9CE7-8FBDD09ECC8F}"/>
              </a:ext>
            </a:extLst>
          </p:cNvPr>
          <p:cNvSpPr>
            <a:spLocks noGrp="1"/>
          </p:cNvSpPr>
          <p:nvPr>
            <p:ph sz="half" idx="2"/>
          </p:nvPr>
        </p:nvSpPr>
        <p:spPr/>
        <p:txBody>
          <a:bodyPr/>
          <a:lstStyle/>
          <a:p>
            <a:r>
              <a:rPr lang="fr-FR" dirty="0"/>
              <a:t>Choisir un point d’entrée avec une bonne probabilité de gain et une gestion de risque appropriée</a:t>
            </a:r>
            <a:endParaRPr lang="en-US" dirty="0"/>
          </a:p>
        </p:txBody>
      </p:sp>
    </p:spTree>
    <p:extLst>
      <p:ext uri="{BB962C8B-B14F-4D97-AF65-F5344CB8AC3E}">
        <p14:creationId xmlns:p14="http://schemas.microsoft.com/office/powerpoint/2010/main" val="9999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2F02-0895-4558-8303-3581D0EFC5E5}"/>
              </a:ext>
            </a:extLst>
          </p:cNvPr>
          <p:cNvSpPr>
            <a:spLocks noGrp="1"/>
          </p:cNvSpPr>
          <p:nvPr>
            <p:ph type="title"/>
          </p:nvPr>
        </p:nvSpPr>
        <p:spPr/>
        <p:txBody>
          <a:bodyPr/>
          <a:lstStyle/>
          <a:p>
            <a:r>
              <a:rPr lang="fr-FR" dirty="0"/>
              <a:t>Journal de trading</a:t>
            </a:r>
            <a:endParaRPr lang="en-US" dirty="0"/>
          </a:p>
        </p:txBody>
      </p:sp>
      <p:graphicFrame>
        <p:nvGraphicFramePr>
          <p:cNvPr id="9" name="Table 8">
            <a:extLst>
              <a:ext uri="{FF2B5EF4-FFF2-40B4-BE49-F238E27FC236}">
                <a16:creationId xmlns:a16="http://schemas.microsoft.com/office/drawing/2014/main" id="{9631DF97-2B89-4DE5-A95F-522A18DA72C8}"/>
              </a:ext>
            </a:extLst>
          </p:cNvPr>
          <p:cNvGraphicFramePr>
            <a:graphicFrameLocks noGrp="1"/>
          </p:cNvGraphicFramePr>
          <p:nvPr>
            <p:extLst>
              <p:ext uri="{D42A27DB-BD31-4B8C-83A1-F6EECF244321}">
                <p14:modId xmlns:p14="http://schemas.microsoft.com/office/powerpoint/2010/main" val="2461283302"/>
              </p:ext>
            </p:extLst>
          </p:nvPr>
        </p:nvGraphicFramePr>
        <p:xfrm>
          <a:off x="381001" y="1690688"/>
          <a:ext cx="11483898" cy="4107946"/>
        </p:xfrm>
        <a:graphic>
          <a:graphicData uri="http://schemas.openxmlformats.org/drawingml/2006/table">
            <a:tbl>
              <a:tblPr/>
              <a:tblGrid>
                <a:gridCol w="646980">
                  <a:extLst>
                    <a:ext uri="{9D8B030D-6E8A-4147-A177-3AD203B41FA5}">
                      <a16:colId xmlns:a16="http://schemas.microsoft.com/office/drawing/2014/main" val="2328743442"/>
                    </a:ext>
                  </a:extLst>
                </a:gridCol>
                <a:gridCol w="839052">
                  <a:extLst>
                    <a:ext uri="{9D8B030D-6E8A-4147-A177-3AD203B41FA5}">
                      <a16:colId xmlns:a16="http://schemas.microsoft.com/office/drawing/2014/main" val="1147165256"/>
                    </a:ext>
                  </a:extLst>
                </a:gridCol>
                <a:gridCol w="646980">
                  <a:extLst>
                    <a:ext uri="{9D8B030D-6E8A-4147-A177-3AD203B41FA5}">
                      <a16:colId xmlns:a16="http://schemas.microsoft.com/office/drawing/2014/main" val="1497553508"/>
                    </a:ext>
                  </a:extLst>
                </a:gridCol>
                <a:gridCol w="646980">
                  <a:extLst>
                    <a:ext uri="{9D8B030D-6E8A-4147-A177-3AD203B41FA5}">
                      <a16:colId xmlns:a16="http://schemas.microsoft.com/office/drawing/2014/main" val="3160028904"/>
                    </a:ext>
                  </a:extLst>
                </a:gridCol>
                <a:gridCol w="673938">
                  <a:extLst>
                    <a:ext uri="{9D8B030D-6E8A-4147-A177-3AD203B41FA5}">
                      <a16:colId xmlns:a16="http://schemas.microsoft.com/office/drawing/2014/main" val="2352819034"/>
                    </a:ext>
                  </a:extLst>
                </a:gridCol>
                <a:gridCol w="798616">
                  <a:extLst>
                    <a:ext uri="{9D8B030D-6E8A-4147-A177-3AD203B41FA5}">
                      <a16:colId xmlns:a16="http://schemas.microsoft.com/office/drawing/2014/main" val="4022615804"/>
                    </a:ext>
                  </a:extLst>
                </a:gridCol>
                <a:gridCol w="596434">
                  <a:extLst>
                    <a:ext uri="{9D8B030D-6E8A-4147-A177-3AD203B41FA5}">
                      <a16:colId xmlns:a16="http://schemas.microsoft.com/office/drawing/2014/main" val="1311223502"/>
                    </a:ext>
                  </a:extLst>
                </a:gridCol>
                <a:gridCol w="579587">
                  <a:extLst>
                    <a:ext uri="{9D8B030D-6E8A-4147-A177-3AD203B41FA5}">
                      <a16:colId xmlns:a16="http://schemas.microsoft.com/office/drawing/2014/main" val="3631205907"/>
                    </a:ext>
                  </a:extLst>
                </a:gridCol>
                <a:gridCol w="717744">
                  <a:extLst>
                    <a:ext uri="{9D8B030D-6E8A-4147-A177-3AD203B41FA5}">
                      <a16:colId xmlns:a16="http://schemas.microsoft.com/office/drawing/2014/main" val="652640661"/>
                    </a:ext>
                  </a:extLst>
                </a:gridCol>
                <a:gridCol w="822205">
                  <a:extLst>
                    <a:ext uri="{9D8B030D-6E8A-4147-A177-3AD203B41FA5}">
                      <a16:colId xmlns:a16="http://schemas.microsoft.com/office/drawing/2014/main" val="1943081755"/>
                    </a:ext>
                  </a:extLst>
                </a:gridCol>
                <a:gridCol w="646980">
                  <a:extLst>
                    <a:ext uri="{9D8B030D-6E8A-4147-A177-3AD203B41FA5}">
                      <a16:colId xmlns:a16="http://schemas.microsoft.com/office/drawing/2014/main" val="2571373974"/>
                    </a:ext>
                  </a:extLst>
                </a:gridCol>
                <a:gridCol w="552629">
                  <a:extLst>
                    <a:ext uri="{9D8B030D-6E8A-4147-A177-3AD203B41FA5}">
                      <a16:colId xmlns:a16="http://schemas.microsoft.com/office/drawing/2014/main" val="423761271"/>
                    </a:ext>
                  </a:extLst>
                </a:gridCol>
                <a:gridCol w="512193">
                  <a:extLst>
                    <a:ext uri="{9D8B030D-6E8A-4147-A177-3AD203B41FA5}">
                      <a16:colId xmlns:a16="http://schemas.microsoft.com/office/drawing/2014/main" val="2713846450"/>
                    </a:ext>
                  </a:extLst>
                </a:gridCol>
                <a:gridCol w="646980">
                  <a:extLst>
                    <a:ext uri="{9D8B030D-6E8A-4147-A177-3AD203B41FA5}">
                      <a16:colId xmlns:a16="http://schemas.microsoft.com/office/drawing/2014/main" val="4101674663"/>
                    </a:ext>
                  </a:extLst>
                </a:gridCol>
                <a:gridCol w="646980">
                  <a:extLst>
                    <a:ext uri="{9D8B030D-6E8A-4147-A177-3AD203B41FA5}">
                      <a16:colId xmlns:a16="http://schemas.microsoft.com/office/drawing/2014/main" val="2776059305"/>
                    </a:ext>
                  </a:extLst>
                </a:gridCol>
                <a:gridCol w="633501">
                  <a:extLst>
                    <a:ext uri="{9D8B030D-6E8A-4147-A177-3AD203B41FA5}">
                      <a16:colId xmlns:a16="http://schemas.microsoft.com/office/drawing/2014/main" val="1246037647"/>
                    </a:ext>
                  </a:extLst>
                </a:gridCol>
                <a:gridCol w="876119">
                  <a:extLst>
                    <a:ext uri="{9D8B030D-6E8A-4147-A177-3AD203B41FA5}">
                      <a16:colId xmlns:a16="http://schemas.microsoft.com/office/drawing/2014/main" val="1024397848"/>
                    </a:ext>
                  </a:extLst>
                </a:gridCol>
              </a:tblGrid>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Verdana" panose="020B0604030504040204" pitchFamily="34" charset="0"/>
                        </a:rPr>
                        <a:t>Portfolio</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1" i="0" u="none" strike="noStrike">
                          <a:solidFill>
                            <a:srgbClr val="000000"/>
                          </a:solidFill>
                          <a:effectLst/>
                          <a:latin typeface="Verdana" panose="020B0604030504040204" pitchFamily="34" charset="0"/>
                        </a:rPr>
                        <a:t>10000</a:t>
                      </a:r>
                    </a:p>
                  </a:txBody>
                  <a:tcPr marL="9268" marR="9268" marT="18535" marB="1853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052459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3767147"/>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gridSpan="9">
                  <a:txBody>
                    <a:bodyPr/>
                    <a:lstStyle/>
                    <a:p>
                      <a:pPr algn="ctr" fontAlgn="b"/>
                      <a:r>
                        <a:rPr lang="en-US" sz="1000" b="1" i="0" u="none" strike="noStrike">
                          <a:solidFill>
                            <a:srgbClr val="000000"/>
                          </a:solidFill>
                          <a:effectLst/>
                          <a:latin typeface="Verdana" panose="020B0604030504040204" pitchFamily="34" charset="0"/>
                        </a:rPr>
                        <a:t>Entry</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b"/>
                      <a:r>
                        <a:rPr lang="en-US" sz="1000" b="1" i="0" u="none" strike="noStrike">
                          <a:solidFill>
                            <a:srgbClr val="000000"/>
                          </a:solidFill>
                          <a:effectLst/>
                          <a:latin typeface="Verdana" panose="020B0604030504040204" pitchFamily="34" charset="0"/>
                        </a:rPr>
                        <a:t>Exit</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0240097"/>
                  </a:ext>
                </a:extLst>
              </a:tr>
              <a:tr h="544142">
                <a:tc>
                  <a:txBody>
                    <a:bodyPr/>
                    <a:lstStyle/>
                    <a:p>
                      <a:pPr algn="l" fontAlgn="b"/>
                      <a:r>
                        <a:rPr lang="en-US" sz="1000" b="1" i="0" u="none" strike="noStrike">
                          <a:solidFill>
                            <a:srgbClr val="000000"/>
                          </a:solidFill>
                          <a:effectLst/>
                          <a:latin typeface="Verdana" panose="020B0604030504040204" pitchFamily="34" charset="0"/>
                        </a:rPr>
                        <a:t>Stock</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Date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Qty</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Value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Position</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Portofolio</a:t>
                      </a:r>
                      <a:br>
                        <a:rPr lang="en-US" sz="1000" b="1" i="0" u="none" strike="noStrike">
                          <a:solidFill>
                            <a:srgbClr val="000000"/>
                          </a:solidFill>
                          <a:effectLst/>
                          <a:latin typeface="Verdana" panose="020B0604030504040204" pitchFamily="34" charset="0"/>
                        </a:rPr>
                      </a:br>
                      <a:r>
                        <a:rPr lang="en-US" sz="1000" b="1" i="0" u="none" strike="noStrike">
                          <a:solidFill>
                            <a:srgbClr val="000000"/>
                          </a:solidFill>
                          <a:effectLst/>
                          <a:latin typeface="Verdana" panose="020B0604030504040204" pitchFamily="34" charset="0"/>
                        </a:rPr>
                        <a: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Stop</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Risk%</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Portfolio</a:t>
                      </a:r>
                      <a:br>
                        <a:rPr lang="en-US" sz="1000" b="1" i="0" u="none" strike="noStrike">
                          <a:solidFill>
                            <a:srgbClr val="000000"/>
                          </a:solidFill>
                          <a:effectLst/>
                          <a:latin typeface="Verdana" panose="020B0604030504040204" pitchFamily="34" charset="0"/>
                        </a:rPr>
                      </a:br>
                      <a:r>
                        <a:rPr lang="en-US" sz="1000" b="1" i="0" u="none" strike="noStrike">
                          <a:solidFill>
                            <a:srgbClr val="000000"/>
                          </a:solidFill>
                          <a:effectLst/>
                          <a:latin typeface="Verdana" panose="020B0604030504040204" pitchFamily="34" charset="0"/>
                        </a:rPr>
                        <a:t>Risk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Comment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Date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Qty</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Value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Gain</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Gain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Ptf Gain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Comment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2922215324"/>
                  </a:ext>
                </a:extLst>
              </a:tr>
              <a:tr h="512234">
                <a:tc>
                  <a:txBody>
                    <a:bodyPr/>
                    <a:lstStyle/>
                    <a:p>
                      <a:pPr algn="l" fontAlgn="b"/>
                      <a:r>
                        <a:rPr lang="en-US" sz="1000" b="0" i="0" u="none" strike="noStrike">
                          <a:solidFill>
                            <a:srgbClr val="000000"/>
                          </a:solidFill>
                          <a:effectLst/>
                          <a:latin typeface="Verdana" panose="020B0604030504040204" pitchFamily="34" charset="0"/>
                        </a:rPr>
                        <a:t>TOTAL</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22/04/2020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31.18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997.76</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9.98%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1.02%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34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90.24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9.04%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r" fontAlgn="b"/>
                      <a:r>
                        <a:rPr lang="en-US" sz="1000" b="0" i="0" u="none" strike="noStrike">
                          <a:solidFill>
                            <a:srgbClr val="000000"/>
                          </a:solidFill>
                          <a:effectLst/>
                          <a:latin typeface="Verdana" panose="020B0604030504040204" pitchFamily="34" charset="0"/>
                        </a:rPr>
                        <a:t>0.90%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57306118"/>
                  </a:ext>
                </a:extLst>
              </a:tr>
              <a:tr h="512234">
                <a:tc>
                  <a:txBody>
                    <a:bodyPr/>
                    <a:lstStyle/>
                    <a:p>
                      <a:pPr algn="l" fontAlgn="b"/>
                      <a:r>
                        <a:rPr lang="en-US" sz="1000" b="0" i="0" u="none" strike="noStrike">
                          <a:solidFill>
                            <a:srgbClr val="000000"/>
                          </a:solidFill>
                          <a:effectLst/>
                          <a:latin typeface="Verdana" panose="020B0604030504040204" pitchFamily="34" charset="0"/>
                        </a:rPr>
                        <a:t>FDJ</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09/04/2020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50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24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1200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12.00%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21.5</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10.42%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1.25%</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50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-100.00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-8.33%</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4C7C3"/>
                    </a:solidFill>
                  </a:tcPr>
                </a:tc>
                <a:tc>
                  <a:txBody>
                    <a:bodyPr/>
                    <a:lstStyle/>
                    <a:p>
                      <a:pPr algn="r" fontAlgn="b"/>
                      <a:r>
                        <a:rPr lang="en-US" sz="1000" b="0" i="0" u="none" strike="noStrike">
                          <a:solidFill>
                            <a:srgbClr val="000000"/>
                          </a:solidFill>
                          <a:effectLst/>
                          <a:latin typeface="Verdana" panose="020B0604030504040204" pitchFamily="34" charset="0"/>
                        </a:rPr>
                        <a:t>-1.00%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34640952"/>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7601653"/>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0231557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6728627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61729766"/>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89042"/>
                  </a:ext>
                </a:extLst>
              </a:tr>
            </a:tbl>
          </a:graphicData>
        </a:graphic>
      </p:graphicFrame>
      <p:sp>
        <p:nvSpPr>
          <p:cNvPr id="3" name="TextBox 2">
            <a:extLst>
              <a:ext uri="{FF2B5EF4-FFF2-40B4-BE49-F238E27FC236}">
                <a16:creationId xmlns:a16="http://schemas.microsoft.com/office/drawing/2014/main" id="{00996156-3AE6-4DCA-9448-025D1D7A2826}"/>
              </a:ext>
            </a:extLst>
          </p:cNvPr>
          <p:cNvSpPr txBox="1"/>
          <p:nvPr/>
        </p:nvSpPr>
        <p:spPr>
          <a:xfrm>
            <a:off x="940742" y="6123543"/>
            <a:ext cx="10310515" cy="369332"/>
          </a:xfrm>
          <a:prstGeom prst="rect">
            <a:avLst/>
          </a:prstGeom>
          <a:noFill/>
        </p:spPr>
        <p:txBody>
          <a:bodyPr wrap="none" rtlCol="0">
            <a:spAutoFit/>
          </a:bodyPr>
          <a:lstStyle/>
          <a:p>
            <a:r>
              <a:rPr lang="en-US" dirty="0">
                <a:hlinkClick r:id="rId2"/>
              </a:rPr>
              <a:t>https://docs.google.com/spreadsheets/d/1AwffhMK9iakI2DAJERnFV1-Z_yDSepMlHR8EnUurCN0/edit#gid=0</a:t>
            </a:r>
            <a:endParaRPr lang="en-US" dirty="0"/>
          </a:p>
        </p:txBody>
      </p:sp>
    </p:spTree>
    <p:extLst>
      <p:ext uri="{BB962C8B-B14F-4D97-AF65-F5344CB8AC3E}">
        <p14:creationId xmlns:p14="http://schemas.microsoft.com/office/powerpoint/2010/main" val="266840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142-A667-4045-9643-77E913D1303C}"/>
              </a:ext>
            </a:extLst>
          </p:cNvPr>
          <p:cNvSpPr>
            <a:spLocks noGrp="1"/>
          </p:cNvSpPr>
          <p:nvPr>
            <p:ph type="title"/>
          </p:nvPr>
        </p:nvSpPr>
        <p:spPr/>
        <p:txBody>
          <a:bodyPr/>
          <a:lstStyle/>
          <a:p>
            <a:r>
              <a:rPr lang="fr-FR" dirty="0"/>
              <a:t>Le graphique de prix</a:t>
            </a:r>
            <a:endParaRPr lang="en-US" dirty="0"/>
          </a:p>
        </p:txBody>
      </p:sp>
      <p:sp>
        <p:nvSpPr>
          <p:cNvPr id="3" name="Content Placeholder 2">
            <a:extLst>
              <a:ext uri="{FF2B5EF4-FFF2-40B4-BE49-F238E27FC236}">
                <a16:creationId xmlns:a16="http://schemas.microsoft.com/office/drawing/2014/main" id="{0A512346-E576-4C8F-810B-A629AD743BF3}"/>
              </a:ext>
            </a:extLst>
          </p:cNvPr>
          <p:cNvSpPr>
            <a:spLocks noGrp="1"/>
          </p:cNvSpPr>
          <p:nvPr>
            <p:ph sz="half" idx="1"/>
          </p:nvPr>
        </p:nvSpPr>
        <p:spPr>
          <a:xfrm>
            <a:off x="838200" y="2598233"/>
            <a:ext cx="5181600" cy="2747963"/>
          </a:xfrm>
        </p:spPr>
        <p:txBody>
          <a:bodyPr/>
          <a:lstStyle/>
          <a:p>
            <a:r>
              <a:rPr lang="fr-FR" dirty="0"/>
              <a:t>Barres  </a:t>
            </a:r>
            <a:endParaRPr lang="en-US" dirty="0"/>
          </a:p>
        </p:txBody>
      </p:sp>
      <p:sp>
        <p:nvSpPr>
          <p:cNvPr id="5" name="Content Placeholder 4">
            <a:extLst>
              <a:ext uri="{FF2B5EF4-FFF2-40B4-BE49-F238E27FC236}">
                <a16:creationId xmlns:a16="http://schemas.microsoft.com/office/drawing/2014/main" id="{F4EC5147-3E45-4B27-BF2F-801501201F0C}"/>
              </a:ext>
            </a:extLst>
          </p:cNvPr>
          <p:cNvSpPr>
            <a:spLocks noGrp="1"/>
          </p:cNvSpPr>
          <p:nvPr>
            <p:ph sz="half" idx="2"/>
          </p:nvPr>
        </p:nvSpPr>
        <p:spPr>
          <a:xfrm>
            <a:off x="6328317" y="2598233"/>
            <a:ext cx="5181600" cy="3578729"/>
          </a:xfrm>
        </p:spPr>
        <p:txBody>
          <a:bodyPr/>
          <a:lstStyle/>
          <a:p>
            <a:r>
              <a:rPr lang="fr-FR" dirty="0"/>
              <a:t>Les chandeliers japonais</a:t>
            </a:r>
          </a:p>
          <a:p>
            <a:pPr marL="0" indent="0">
              <a:buNone/>
            </a:pPr>
            <a:endParaRPr lang="en-US" dirty="0"/>
          </a:p>
        </p:txBody>
      </p:sp>
      <p:pic>
        <p:nvPicPr>
          <p:cNvPr id="1026" name="Picture 2" descr="Candlestick chart - Wikiwand">
            <a:extLst>
              <a:ext uri="{FF2B5EF4-FFF2-40B4-BE49-F238E27FC236}">
                <a16:creationId xmlns:a16="http://schemas.microsoft.com/office/drawing/2014/main" id="{4C93B5AF-7740-4477-955C-FCCD7B091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251" y="3388895"/>
            <a:ext cx="3589731" cy="238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Definition">
            <a:extLst>
              <a:ext uri="{FF2B5EF4-FFF2-40B4-BE49-F238E27FC236}">
                <a16:creationId xmlns:a16="http://schemas.microsoft.com/office/drawing/2014/main" id="{FC8E5857-68F5-4BC5-B843-D46F4756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22" y="3876933"/>
            <a:ext cx="3332356" cy="1765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FFEA829-29CA-48B6-9EC5-F0E346BDF1F2}"/>
              </a:ext>
            </a:extLst>
          </p:cNvPr>
          <p:cNvSpPr/>
          <p:nvPr/>
        </p:nvSpPr>
        <p:spPr>
          <a:xfrm>
            <a:off x="709513" y="1501363"/>
            <a:ext cx="9956630" cy="800219"/>
          </a:xfrm>
          <a:prstGeom prst="rect">
            <a:avLst/>
          </a:prstGeom>
        </p:spPr>
        <p:txBody>
          <a:bodyPr wrap="square">
            <a:spAutoFit/>
          </a:bodyPr>
          <a:lstStyle/>
          <a:p>
            <a:pPr marL="457200" indent="-457200">
              <a:buFont typeface="Arial" panose="020B0604020202020204" pitchFamily="34" charset="0"/>
              <a:buChar char="•"/>
            </a:pPr>
            <a:r>
              <a:rPr lang="fr-FR" sz="2800" dirty="0"/>
              <a:t>Echelle de temps</a:t>
            </a:r>
          </a:p>
          <a:p>
            <a:pPr lvl="1"/>
            <a:r>
              <a:rPr lang="fr-FR" dirty="0"/>
              <a:t>X Minutes, jour, semaine, mois en fonction du profil</a:t>
            </a:r>
          </a:p>
        </p:txBody>
      </p:sp>
      <p:pic>
        <p:nvPicPr>
          <p:cNvPr id="9" name="Picture 8">
            <a:extLst>
              <a:ext uri="{FF2B5EF4-FFF2-40B4-BE49-F238E27FC236}">
                <a16:creationId xmlns:a16="http://schemas.microsoft.com/office/drawing/2014/main" id="{C9F3E477-F153-4C2F-B0CB-7F0913BC746D}"/>
              </a:ext>
            </a:extLst>
          </p:cNvPr>
          <p:cNvPicPr>
            <a:picLocks noChangeAspect="1"/>
          </p:cNvPicPr>
          <p:nvPr/>
        </p:nvPicPr>
        <p:blipFill>
          <a:blip r:embed="rId4"/>
          <a:stretch>
            <a:fillRect/>
          </a:stretch>
        </p:blipFill>
        <p:spPr>
          <a:xfrm>
            <a:off x="7327730" y="234657"/>
            <a:ext cx="4352925" cy="2066925"/>
          </a:xfrm>
          <a:prstGeom prst="rect">
            <a:avLst/>
          </a:prstGeom>
        </p:spPr>
      </p:pic>
    </p:spTree>
    <p:extLst>
      <p:ext uri="{BB962C8B-B14F-4D97-AF65-F5344CB8AC3E}">
        <p14:creationId xmlns:p14="http://schemas.microsoft.com/office/powerpoint/2010/main" val="364754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C7E8-0AD8-46BF-AE72-3EC502D53944}"/>
              </a:ext>
            </a:extLst>
          </p:cNvPr>
          <p:cNvSpPr>
            <a:spLocks noGrp="1"/>
          </p:cNvSpPr>
          <p:nvPr>
            <p:ph type="title"/>
          </p:nvPr>
        </p:nvSpPr>
        <p:spPr/>
        <p:txBody>
          <a:bodyPr/>
          <a:lstStyle/>
          <a:p>
            <a:r>
              <a:rPr lang="fr-FR" dirty="0"/>
              <a:t>Décision &amp; </a:t>
            </a:r>
            <a:r>
              <a:rPr lang="fr-FR" dirty="0" err="1"/>
              <a:t>Strategies</a:t>
            </a:r>
            <a:endParaRPr lang="en-US" dirty="0"/>
          </a:p>
        </p:txBody>
      </p:sp>
      <p:sp>
        <p:nvSpPr>
          <p:cNvPr id="4" name="Text Placeholder 3">
            <a:extLst>
              <a:ext uri="{FF2B5EF4-FFF2-40B4-BE49-F238E27FC236}">
                <a16:creationId xmlns:a16="http://schemas.microsoft.com/office/drawing/2014/main" id="{08AADF6F-A497-4FF7-B627-216B7F641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038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87587-F81A-46A9-BBF3-21E69C23AE4A}"/>
              </a:ext>
            </a:extLst>
          </p:cNvPr>
          <p:cNvSpPr>
            <a:spLocks noGrp="1"/>
          </p:cNvSpPr>
          <p:nvPr>
            <p:ph type="title"/>
          </p:nvPr>
        </p:nvSpPr>
        <p:spPr/>
        <p:txBody>
          <a:bodyPr/>
          <a:lstStyle/>
          <a:p>
            <a:r>
              <a:rPr lang="fr-FR" dirty="0"/>
              <a:t>Théorie de Dow</a:t>
            </a:r>
            <a:endParaRPr lang="en-US" dirty="0"/>
          </a:p>
        </p:txBody>
      </p:sp>
      <p:sp>
        <p:nvSpPr>
          <p:cNvPr id="6" name="Content Placeholder 5">
            <a:extLst>
              <a:ext uri="{FF2B5EF4-FFF2-40B4-BE49-F238E27FC236}">
                <a16:creationId xmlns:a16="http://schemas.microsoft.com/office/drawing/2014/main" id="{2C233374-EC03-434C-97CF-D27D823FDB7D}"/>
              </a:ext>
            </a:extLst>
          </p:cNvPr>
          <p:cNvSpPr>
            <a:spLocks noGrp="1"/>
          </p:cNvSpPr>
          <p:nvPr>
            <p:ph idx="1"/>
          </p:nvPr>
        </p:nvSpPr>
        <p:spPr>
          <a:xfrm>
            <a:off x="838200" y="1825625"/>
            <a:ext cx="4784678" cy="4351338"/>
          </a:xfrm>
        </p:spPr>
        <p:txBody>
          <a:bodyPr/>
          <a:lstStyle/>
          <a:p>
            <a:r>
              <a:rPr lang="fr-FR" dirty="0"/>
              <a:t>Tendance haussière</a:t>
            </a:r>
          </a:p>
          <a:p>
            <a:pPr marL="457200" lvl="1" indent="0">
              <a:buNone/>
            </a:pPr>
            <a:r>
              <a:rPr lang="fr-FR" dirty="0">
                <a:sym typeface="Wingdings" panose="05000000000000000000" pitchFamily="2" charset="2"/>
              </a:rPr>
              <a:t>Succession de points hauts plus hauts et de points bas plus hauts,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&amp;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(HH, HL)</a:t>
            </a:r>
          </a:p>
          <a:p>
            <a:r>
              <a:rPr lang="fr-FR" dirty="0"/>
              <a:t>Tendance baissière</a:t>
            </a:r>
          </a:p>
          <a:p>
            <a:pPr marL="457200" lvl="1" indent="0">
              <a:buNone/>
            </a:pPr>
            <a:r>
              <a:rPr lang="fr-FR" dirty="0">
                <a:sym typeface="Wingdings" panose="05000000000000000000" pitchFamily="2" charset="2"/>
              </a:rPr>
              <a:t>Succession de points bas plus bas et de points hauts plus bas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and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(LH,LL)</a:t>
            </a:r>
          </a:p>
          <a:p>
            <a:pPr marL="457200" lvl="1" indent="0">
              <a:buNone/>
            </a:pPr>
            <a:endParaRPr lang="fr-FR" dirty="0">
              <a:sym typeface="Wingdings" panose="05000000000000000000" pitchFamily="2" charset="2"/>
            </a:endParaRPr>
          </a:p>
          <a:p>
            <a:pPr marL="0" indent="0">
              <a:buNone/>
            </a:pPr>
            <a:endParaRPr lang="en-US" dirty="0"/>
          </a:p>
        </p:txBody>
      </p:sp>
      <p:sp>
        <p:nvSpPr>
          <p:cNvPr id="7" name="Freeform: Shape 6">
            <a:extLst>
              <a:ext uri="{FF2B5EF4-FFF2-40B4-BE49-F238E27FC236}">
                <a16:creationId xmlns:a16="http://schemas.microsoft.com/office/drawing/2014/main" id="{B6992A3D-1B42-47AE-A75F-927D906849B8}"/>
              </a:ext>
            </a:extLst>
          </p:cNvPr>
          <p:cNvSpPr/>
          <p:nvPr/>
        </p:nvSpPr>
        <p:spPr>
          <a:xfrm>
            <a:off x="5199797" y="2431048"/>
            <a:ext cx="6564573" cy="3901513"/>
          </a:xfrm>
          <a:custGeom>
            <a:avLst/>
            <a:gdLst>
              <a:gd name="connsiteX0" fmla="*/ 0 w 6564573"/>
              <a:gd name="connsiteY0" fmla="*/ 3328307 h 3901513"/>
              <a:gd name="connsiteX1" fmla="*/ 423081 w 6564573"/>
              <a:gd name="connsiteY1" fmla="*/ 3805979 h 3901513"/>
              <a:gd name="connsiteX2" fmla="*/ 914400 w 6564573"/>
              <a:gd name="connsiteY2" fmla="*/ 2782397 h 3901513"/>
              <a:gd name="connsiteX3" fmla="*/ 1378424 w 6564573"/>
              <a:gd name="connsiteY3" fmla="*/ 3178182 h 3901513"/>
              <a:gd name="connsiteX4" fmla="*/ 1719618 w 6564573"/>
              <a:gd name="connsiteY4" fmla="*/ 2127304 h 3901513"/>
              <a:gd name="connsiteX5" fmla="*/ 2088107 w 6564573"/>
              <a:gd name="connsiteY5" fmla="*/ 2427555 h 3901513"/>
              <a:gd name="connsiteX6" fmla="*/ 2388358 w 6564573"/>
              <a:gd name="connsiteY6" fmla="*/ 1185609 h 3901513"/>
              <a:gd name="connsiteX7" fmla="*/ 2838734 w 6564573"/>
              <a:gd name="connsiteY7" fmla="*/ 1472212 h 3901513"/>
              <a:gd name="connsiteX8" fmla="*/ 3179928 w 6564573"/>
              <a:gd name="connsiteY8" fmla="*/ 11901 h 3901513"/>
              <a:gd name="connsiteX9" fmla="*/ 3466531 w 6564573"/>
              <a:gd name="connsiteY9" fmla="*/ 762528 h 3901513"/>
              <a:gd name="connsiteX10" fmla="*/ 3889612 w 6564573"/>
              <a:gd name="connsiteY10" fmla="*/ 421334 h 3901513"/>
              <a:gd name="connsiteX11" fmla="*/ 4107976 w 6564573"/>
              <a:gd name="connsiteY11" fmla="*/ 1226552 h 3901513"/>
              <a:gd name="connsiteX12" fmla="*/ 4640239 w 6564573"/>
              <a:gd name="connsiteY12" fmla="*/ 899006 h 3901513"/>
              <a:gd name="connsiteX13" fmla="*/ 5036024 w 6564573"/>
              <a:gd name="connsiteY13" fmla="*/ 2427555 h 3901513"/>
              <a:gd name="connsiteX14" fmla="*/ 5500048 w 6564573"/>
              <a:gd name="connsiteY14" fmla="*/ 1676928 h 3901513"/>
              <a:gd name="connsiteX15" fmla="*/ 5882185 w 6564573"/>
              <a:gd name="connsiteY15" fmla="*/ 3246421 h 3901513"/>
              <a:gd name="connsiteX16" fmla="*/ 6182436 w 6564573"/>
              <a:gd name="connsiteY16" fmla="*/ 2836988 h 3901513"/>
              <a:gd name="connsiteX17" fmla="*/ 6564573 w 6564573"/>
              <a:gd name="connsiteY17" fmla="*/ 3901513 h 390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64573" h="3901513">
                <a:moveTo>
                  <a:pt x="0" y="3328307"/>
                </a:moveTo>
                <a:cubicBezTo>
                  <a:pt x="135340" y="3612635"/>
                  <a:pt x="270681" y="3896964"/>
                  <a:pt x="423081" y="3805979"/>
                </a:cubicBezTo>
                <a:cubicBezTo>
                  <a:pt x="575481" y="3714994"/>
                  <a:pt x="755176" y="2887030"/>
                  <a:pt x="914400" y="2782397"/>
                </a:cubicBezTo>
                <a:cubicBezTo>
                  <a:pt x="1073624" y="2677764"/>
                  <a:pt x="1244221" y="3287364"/>
                  <a:pt x="1378424" y="3178182"/>
                </a:cubicBezTo>
                <a:cubicBezTo>
                  <a:pt x="1512627" y="3069000"/>
                  <a:pt x="1601338" y="2252408"/>
                  <a:pt x="1719618" y="2127304"/>
                </a:cubicBezTo>
                <a:cubicBezTo>
                  <a:pt x="1837898" y="2002200"/>
                  <a:pt x="1976650" y="2584504"/>
                  <a:pt x="2088107" y="2427555"/>
                </a:cubicBezTo>
                <a:cubicBezTo>
                  <a:pt x="2199564" y="2270606"/>
                  <a:pt x="2263254" y="1344833"/>
                  <a:pt x="2388358" y="1185609"/>
                </a:cubicBezTo>
                <a:cubicBezTo>
                  <a:pt x="2513462" y="1026385"/>
                  <a:pt x="2706806" y="1667830"/>
                  <a:pt x="2838734" y="1472212"/>
                </a:cubicBezTo>
                <a:cubicBezTo>
                  <a:pt x="2970662" y="1276594"/>
                  <a:pt x="3075295" y="130181"/>
                  <a:pt x="3179928" y="11901"/>
                </a:cubicBezTo>
                <a:cubicBezTo>
                  <a:pt x="3284561" y="-106379"/>
                  <a:pt x="3348250" y="694289"/>
                  <a:pt x="3466531" y="762528"/>
                </a:cubicBezTo>
                <a:cubicBezTo>
                  <a:pt x="3584812" y="830767"/>
                  <a:pt x="3782705" y="343997"/>
                  <a:pt x="3889612" y="421334"/>
                </a:cubicBezTo>
                <a:cubicBezTo>
                  <a:pt x="3996520" y="498671"/>
                  <a:pt x="3982872" y="1146940"/>
                  <a:pt x="4107976" y="1226552"/>
                </a:cubicBezTo>
                <a:cubicBezTo>
                  <a:pt x="4233081" y="1306164"/>
                  <a:pt x="4485564" y="698839"/>
                  <a:pt x="4640239" y="899006"/>
                </a:cubicBezTo>
                <a:cubicBezTo>
                  <a:pt x="4794914" y="1099173"/>
                  <a:pt x="4892723" y="2297901"/>
                  <a:pt x="5036024" y="2427555"/>
                </a:cubicBezTo>
                <a:cubicBezTo>
                  <a:pt x="5179325" y="2557209"/>
                  <a:pt x="5359021" y="1540450"/>
                  <a:pt x="5500048" y="1676928"/>
                </a:cubicBezTo>
                <a:cubicBezTo>
                  <a:pt x="5641075" y="1813406"/>
                  <a:pt x="5768454" y="3053078"/>
                  <a:pt x="5882185" y="3246421"/>
                </a:cubicBezTo>
                <a:cubicBezTo>
                  <a:pt x="5995916" y="3439764"/>
                  <a:pt x="6068705" y="2727806"/>
                  <a:pt x="6182436" y="2836988"/>
                </a:cubicBezTo>
                <a:cubicBezTo>
                  <a:pt x="6296167" y="2946170"/>
                  <a:pt x="6430370" y="3423841"/>
                  <a:pt x="6564573" y="39015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882820C5-B375-4264-8235-73C9F8C033ED}"/>
              </a:ext>
            </a:extLst>
          </p:cNvPr>
          <p:cNvSpPr txBox="1"/>
          <p:nvPr/>
        </p:nvSpPr>
        <p:spPr>
          <a:xfrm>
            <a:off x="11183204" y="5024106"/>
            <a:ext cx="477672" cy="307777"/>
          </a:xfrm>
          <a:prstGeom prst="rect">
            <a:avLst/>
          </a:prstGeom>
          <a:noFill/>
        </p:spPr>
        <p:txBody>
          <a:bodyPr wrap="square" rtlCol="0">
            <a:spAutoFit/>
          </a:bodyPr>
          <a:lstStyle/>
          <a:p>
            <a:r>
              <a:rPr lang="fr-FR" sz="1400" dirty="0"/>
              <a:t>LH</a:t>
            </a:r>
            <a:endParaRPr lang="en-US" sz="1400" dirty="0"/>
          </a:p>
        </p:txBody>
      </p:sp>
      <p:sp>
        <p:nvSpPr>
          <p:cNvPr id="10" name="TextBox 9">
            <a:extLst>
              <a:ext uri="{FF2B5EF4-FFF2-40B4-BE49-F238E27FC236}">
                <a16:creationId xmlns:a16="http://schemas.microsoft.com/office/drawing/2014/main" id="{811AC5CC-82D5-47E4-84CC-FE13A033BC7F}"/>
              </a:ext>
            </a:extLst>
          </p:cNvPr>
          <p:cNvSpPr txBox="1"/>
          <p:nvPr/>
        </p:nvSpPr>
        <p:spPr>
          <a:xfrm>
            <a:off x="9180682" y="3615392"/>
            <a:ext cx="477672" cy="307777"/>
          </a:xfrm>
          <a:prstGeom prst="rect">
            <a:avLst/>
          </a:prstGeom>
          <a:noFill/>
        </p:spPr>
        <p:txBody>
          <a:bodyPr wrap="square" rtlCol="0">
            <a:spAutoFit/>
          </a:bodyPr>
          <a:lstStyle/>
          <a:p>
            <a:r>
              <a:rPr lang="fr-FR" sz="1400" dirty="0"/>
              <a:t>LL</a:t>
            </a:r>
            <a:endParaRPr lang="en-US" sz="1400" dirty="0"/>
          </a:p>
        </p:txBody>
      </p:sp>
      <p:sp>
        <p:nvSpPr>
          <p:cNvPr id="13" name="TextBox 12">
            <a:extLst>
              <a:ext uri="{FF2B5EF4-FFF2-40B4-BE49-F238E27FC236}">
                <a16:creationId xmlns:a16="http://schemas.microsoft.com/office/drawing/2014/main" id="{96C243CC-8D1B-4300-8A1F-E0D38F467744}"/>
              </a:ext>
            </a:extLst>
          </p:cNvPr>
          <p:cNvSpPr txBox="1"/>
          <p:nvPr/>
        </p:nvSpPr>
        <p:spPr>
          <a:xfrm>
            <a:off x="8194348" y="2148391"/>
            <a:ext cx="477672" cy="307777"/>
          </a:xfrm>
          <a:prstGeom prst="rect">
            <a:avLst/>
          </a:prstGeom>
          <a:noFill/>
        </p:spPr>
        <p:txBody>
          <a:bodyPr wrap="square" rtlCol="0">
            <a:spAutoFit/>
          </a:bodyPr>
          <a:lstStyle/>
          <a:p>
            <a:r>
              <a:rPr lang="fr-FR" sz="1400" dirty="0"/>
              <a:t>HH</a:t>
            </a:r>
            <a:endParaRPr lang="en-US" sz="1400" dirty="0"/>
          </a:p>
        </p:txBody>
      </p:sp>
      <p:sp>
        <p:nvSpPr>
          <p:cNvPr id="14" name="TextBox 13">
            <a:extLst>
              <a:ext uri="{FF2B5EF4-FFF2-40B4-BE49-F238E27FC236}">
                <a16:creationId xmlns:a16="http://schemas.microsoft.com/office/drawing/2014/main" id="{8DAD73D5-1470-4E84-B301-7DFA08CED590}"/>
              </a:ext>
            </a:extLst>
          </p:cNvPr>
          <p:cNvSpPr txBox="1"/>
          <p:nvPr/>
        </p:nvSpPr>
        <p:spPr>
          <a:xfrm>
            <a:off x="7426660" y="3293193"/>
            <a:ext cx="477672" cy="307777"/>
          </a:xfrm>
          <a:prstGeom prst="rect">
            <a:avLst/>
          </a:prstGeom>
          <a:noFill/>
        </p:spPr>
        <p:txBody>
          <a:bodyPr wrap="square" rtlCol="0">
            <a:spAutoFit/>
          </a:bodyPr>
          <a:lstStyle/>
          <a:p>
            <a:r>
              <a:rPr lang="fr-FR" sz="1400" dirty="0"/>
              <a:t>HH</a:t>
            </a:r>
            <a:endParaRPr lang="en-US" sz="1400" dirty="0"/>
          </a:p>
        </p:txBody>
      </p:sp>
      <p:sp>
        <p:nvSpPr>
          <p:cNvPr id="15" name="TextBox 14">
            <a:extLst>
              <a:ext uri="{FF2B5EF4-FFF2-40B4-BE49-F238E27FC236}">
                <a16:creationId xmlns:a16="http://schemas.microsoft.com/office/drawing/2014/main" id="{0763A331-382B-48A1-A7A7-1870FFB79DA4}"/>
              </a:ext>
            </a:extLst>
          </p:cNvPr>
          <p:cNvSpPr txBox="1"/>
          <p:nvPr/>
        </p:nvSpPr>
        <p:spPr>
          <a:xfrm>
            <a:off x="6728348" y="4217062"/>
            <a:ext cx="477672" cy="307777"/>
          </a:xfrm>
          <a:prstGeom prst="rect">
            <a:avLst/>
          </a:prstGeom>
          <a:noFill/>
        </p:spPr>
        <p:txBody>
          <a:bodyPr wrap="square" rtlCol="0">
            <a:spAutoFit/>
          </a:bodyPr>
          <a:lstStyle/>
          <a:p>
            <a:r>
              <a:rPr lang="fr-FR" sz="1400" dirty="0"/>
              <a:t>HH</a:t>
            </a:r>
            <a:endParaRPr lang="en-US" sz="1400" dirty="0"/>
          </a:p>
        </p:txBody>
      </p:sp>
      <p:sp>
        <p:nvSpPr>
          <p:cNvPr id="16" name="TextBox 15">
            <a:extLst>
              <a:ext uri="{FF2B5EF4-FFF2-40B4-BE49-F238E27FC236}">
                <a16:creationId xmlns:a16="http://schemas.microsoft.com/office/drawing/2014/main" id="{391E031E-FD13-485B-9E18-0DBE1087AB42}"/>
              </a:ext>
            </a:extLst>
          </p:cNvPr>
          <p:cNvSpPr txBox="1"/>
          <p:nvPr/>
        </p:nvSpPr>
        <p:spPr>
          <a:xfrm>
            <a:off x="5964641" y="4941500"/>
            <a:ext cx="477672" cy="307777"/>
          </a:xfrm>
          <a:prstGeom prst="rect">
            <a:avLst/>
          </a:prstGeom>
          <a:noFill/>
        </p:spPr>
        <p:txBody>
          <a:bodyPr wrap="square" rtlCol="0">
            <a:spAutoFit/>
          </a:bodyPr>
          <a:lstStyle/>
          <a:p>
            <a:r>
              <a:rPr lang="fr-FR" sz="1400" dirty="0"/>
              <a:t>HH</a:t>
            </a:r>
            <a:endParaRPr lang="en-US" sz="1400" dirty="0"/>
          </a:p>
        </p:txBody>
      </p:sp>
      <p:sp>
        <p:nvSpPr>
          <p:cNvPr id="17" name="TextBox 16">
            <a:extLst>
              <a:ext uri="{FF2B5EF4-FFF2-40B4-BE49-F238E27FC236}">
                <a16:creationId xmlns:a16="http://schemas.microsoft.com/office/drawing/2014/main" id="{3321BDEA-0AA4-42E3-B7FB-2C1F5FF60053}"/>
              </a:ext>
            </a:extLst>
          </p:cNvPr>
          <p:cNvSpPr txBox="1"/>
          <p:nvPr/>
        </p:nvSpPr>
        <p:spPr>
          <a:xfrm>
            <a:off x="10495699" y="3836682"/>
            <a:ext cx="477672" cy="307777"/>
          </a:xfrm>
          <a:prstGeom prst="rect">
            <a:avLst/>
          </a:prstGeom>
          <a:noFill/>
        </p:spPr>
        <p:txBody>
          <a:bodyPr wrap="square" rtlCol="0">
            <a:spAutoFit/>
          </a:bodyPr>
          <a:lstStyle/>
          <a:p>
            <a:r>
              <a:rPr lang="fr-FR" sz="1400" dirty="0"/>
              <a:t>LH</a:t>
            </a:r>
            <a:endParaRPr lang="en-US" sz="1400" dirty="0"/>
          </a:p>
        </p:txBody>
      </p:sp>
      <p:sp>
        <p:nvSpPr>
          <p:cNvPr id="18" name="TextBox 17">
            <a:extLst>
              <a:ext uri="{FF2B5EF4-FFF2-40B4-BE49-F238E27FC236}">
                <a16:creationId xmlns:a16="http://schemas.microsoft.com/office/drawing/2014/main" id="{B2707481-F584-4F4E-9817-EDABE4F19F46}"/>
              </a:ext>
            </a:extLst>
          </p:cNvPr>
          <p:cNvSpPr txBox="1"/>
          <p:nvPr/>
        </p:nvSpPr>
        <p:spPr>
          <a:xfrm>
            <a:off x="9596654" y="3040287"/>
            <a:ext cx="477672" cy="307777"/>
          </a:xfrm>
          <a:prstGeom prst="rect">
            <a:avLst/>
          </a:prstGeom>
          <a:noFill/>
        </p:spPr>
        <p:txBody>
          <a:bodyPr wrap="square" rtlCol="0">
            <a:spAutoFit/>
          </a:bodyPr>
          <a:lstStyle/>
          <a:p>
            <a:r>
              <a:rPr lang="fr-FR" sz="1400" dirty="0"/>
              <a:t>LH</a:t>
            </a:r>
            <a:endParaRPr lang="en-US" sz="1400" dirty="0"/>
          </a:p>
        </p:txBody>
      </p:sp>
      <p:sp>
        <p:nvSpPr>
          <p:cNvPr id="19" name="TextBox 18">
            <a:extLst>
              <a:ext uri="{FF2B5EF4-FFF2-40B4-BE49-F238E27FC236}">
                <a16:creationId xmlns:a16="http://schemas.microsoft.com/office/drawing/2014/main" id="{760BC38F-583D-4009-AAE7-6A64FD297E2E}"/>
              </a:ext>
            </a:extLst>
          </p:cNvPr>
          <p:cNvSpPr txBox="1"/>
          <p:nvPr/>
        </p:nvSpPr>
        <p:spPr>
          <a:xfrm>
            <a:off x="8880145" y="2608472"/>
            <a:ext cx="477672" cy="307777"/>
          </a:xfrm>
          <a:prstGeom prst="rect">
            <a:avLst/>
          </a:prstGeom>
          <a:noFill/>
        </p:spPr>
        <p:txBody>
          <a:bodyPr wrap="square" rtlCol="0">
            <a:spAutoFit/>
          </a:bodyPr>
          <a:lstStyle/>
          <a:p>
            <a:r>
              <a:rPr lang="fr-FR" sz="1400" dirty="0"/>
              <a:t>LH</a:t>
            </a:r>
            <a:endParaRPr lang="en-US" sz="1400" dirty="0"/>
          </a:p>
        </p:txBody>
      </p:sp>
      <p:sp>
        <p:nvSpPr>
          <p:cNvPr id="23" name="TextBox 22">
            <a:extLst>
              <a:ext uri="{FF2B5EF4-FFF2-40B4-BE49-F238E27FC236}">
                <a16:creationId xmlns:a16="http://schemas.microsoft.com/office/drawing/2014/main" id="{6DFF3B9C-6CB9-49DA-A179-FAD411FA6CF3}"/>
              </a:ext>
            </a:extLst>
          </p:cNvPr>
          <p:cNvSpPr txBox="1"/>
          <p:nvPr/>
        </p:nvSpPr>
        <p:spPr>
          <a:xfrm>
            <a:off x="6375780" y="5558126"/>
            <a:ext cx="477672" cy="307777"/>
          </a:xfrm>
          <a:prstGeom prst="rect">
            <a:avLst/>
          </a:prstGeom>
          <a:noFill/>
        </p:spPr>
        <p:txBody>
          <a:bodyPr wrap="square" rtlCol="0">
            <a:spAutoFit/>
          </a:bodyPr>
          <a:lstStyle/>
          <a:p>
            <a:r>
              <a:rPr lang="fr-FR" sz="1400" dirty="0"/>
              <a:t>HL</a:t>
            </a:r>
            <a:endParaRPr lang="en-US" sz="1400" dirty="0"/>
          </a:p>
        </p:txBody>
      </p:sp>
      <p:sp>
        <p:nvSpPr>
          <p:cNvPr id="24" name="TextBox 23">
            <a:extLst>
              <a:ext uri="{FF2B5EF4-FFF2-40B4-BE49-F238E27FC236}">
                <a16:creationId xmlns:a16="http://schemas.microsoft.com/office/drawing/2014/main" id="{035CA265-F2C8-4A23-B559-38BB5A0F1DEB}"/>
              </a:ext>
            </a:extLst>
          </p:cNvPr>
          <p:cNvSpPr txBox="1"/>
          <p:nvPr/>
        </p:nvSpPr>
        <p:spPr>
          <a:xfrm>
            <a:off x="7080915" y="4838815"/>
            <a:ext cx="477672" cy="307777"/>
          </a:xfrm>
          <a:prstGeom prst="rect">
            <a:avLst/>
          </a:prstGeom>
          <a:noFill/>
        </p:spPr>
        <p:txBody>
          <a:bodyPr wrap="square" rtlCol="0">
            <a:spAutoFit/>
          </a:bodyPr>
          <a:lstStyle/>
          <a:p>
            <a:r>
              <a:rPr lang="fr-FR" sz="1400" dirty="0"/>
              <a:t>HL</a:t>
            </a:r>
            <a:endParaRPr lang="en-US" sz="1400" dirty="0"/>
          </a:p>
        </p:txBody>
      </p:sp>
      <p:sp>
        <p:nvSpPr>
          <p:cNvPr id="25" name="TextBox 24">
            <a:extLst>
              <a:ext uri="{FF2B5EF4-FFF2-40B4-BE49-F238E27FC236}">
                <a16:creationId xmlns:a16="http://schemas.microsoft.com/office/drawing/2014/main" id="{802ABC2E-1E5C-41E0-93E6-3E8CC025722A}"/>
              </a:ext>
            </a:extLst>
          </p:cNvPr>
          <p:cNvSpPr txBox="1"/>
          <p:nvPr/>
        </p:nvSpPr>
        <p:spPr>
          <a:xfrm>
            <a:off x="7836376" y="3886546"/>
            <a:ext cx="477672" cy="307777"/>
          </a:xfrm>
          <a:prstGeom prst="rect">
            <a:avLst/>
          </a:prstGeom>
          <a:noFill/>
        </p:spPr>
        <p:txBody>
          <a:bodyPr wrap="square" rtlCol="0">
            <a:spAutoFit/>
          </a:bodyPr>
          <a:lstStyle/>
          <a:p>
            <a:r>
              <a:rPr lang="fr-FR" sz="1400" dirty="0"/>
              <a:t>HL</a:t>
            </a:r>
            <a:endParaRPr lang="en-US" sz="1400" dirty="0"/>
          </a:p>
        </p:txBody>
      </p:sp>
      <p:sp>
        <p:nvSpPr>
          <p:cNvPr id="26" name="TextBox 25">
            <a:extLst>
              <a:ext uri="{FF2B5EF4-FFF2-40B4-BE49-F238E27FC236}">
                <a16:creationId xmlns:a16="http://schemas.microsoft.com/office/drawing/2014/main" id="{28BB6F78-BEC8-4639-990F-4224D69D928F}"/>
              </a:ext>
            </a:extLst>
          </p:cNvPr>
          <p:cNvSpPr txBox="1"/>
          <p:nvPr/>
        </p:nvSpPr>
        <p:spPr>
          <a:xfrm>
            <a:off x="8532412" y="3125712"/>
            <a:ext cx="477672" cy="307777"/>
          </a:xfrm>
          <a:prstGeom prst="rect">
            <a:avLst/>
          </a:prstGeom>
          <a:noFill/>
        </p:spPr>
        <p:txBody>
          <a:bodyPr wrap="square" rtlCol="0">
            <a:spAutoFit/>
          </a:bodyPr>
          <a:lstStyle/>
          <a:p>
            <a:r>
              <a:rPr lang="fr-FR" sz="1400" dirty="0"/>
              <a:t>HL</a:t>
            </a:r>
            <a:endParaRPr lang="en-US" sz="1400" dirty="0"/>
          </a:p>
        </p:txBody>
      </p:sp>
      <p:sp>
        <p:nvSpPr>
          <p:cNvPr id="27" name="TextBox 26">
            <a:extLst>
              <a:ext uri="{FF2B5EF4-FFF2-40B4-BE49-F238E27FC236}">
                <a16:creationId xmlns:a16="http://schemas.microsoft.com/office/drawing/2014/main" id="{0F36391C-CCFE-4992-A052-A7059536A071}"/>
              </a:ext>
            </a:extLst>
          </p:cNvPr>
          <p:cNvSpPr txBox="1"/>
          <p:nvPr/>
        </p:nvSpPr>
        <p:spPr>
          <a:xfrm>
            <a:off x="10095930" y="4812980"/>
            <a:ext cx="477672" cy="307777"/>
          </a:xfrm>
          <a:prstGeom prst="rect">
            <a:avLst/>
          </a:prstGeom>
          <a:noFill/>
        </p:spPr>
        <p:txBody>
          <a:bodyPr wrap="square" rtlCol="0">
            <a:spAutoFit/>
          </a:bodyPr>
          <a:lstStyle/>
          <a:p>
            <a:r>
              <a:rPr lang="fr-FR" sz="1400" dirty="0"/>
              <a:t>LL</a:t>
            </a:r>
            <a:endParaRPr lang="en-US" sz="1400" dirty="0"/>
          </a:p>
        </p:txBody>
      </p:sp>
      <p:sp>
        <p:nvSpPr>
          <p:cNvPr id="28" name="TextBox 27">
            <a:extLst>
              <a:ext uri="{FF2B5EF4-FFF2-40B4-BE49-F238E27FC236}">
                <a16:creationId xmlns:a16="http://schemas.microsoft.com/office/drawing/2014/main" id="{96777C2F-D9FA-47E8-A4D1-7683EACB45BA}"/>
              </a:ext>
            </a:extLst>
          </p:cNvPr>
          <p:cNvSpPr txBox="1"/>
          <p:nvPr/>
        </p:nvSpPr>
        <p:spPr>
          <a:xfrm>
            <a:off x="10963135" y="5657661"/>
            <a:ext cx="477672" cy="307777"/>
          </a:xfrm>
          <a:prstGeom prst="rect">
            <a:avLst/>
          </a:prstGeom>
          <a:noFill/>
        </p:spPr>
        <p:txBody>
          <a:bodyPr wrap="square" rtlCol="0">
            <a:spAutoFit/>
          </a:bodyPr>
          <a:lstStyle/>
          <a:p>
            <a:r>
              <a:rPr lang="fr-FR" sz="1400" dirty="0"/>
              <a:t>LL</a:t>
            </a:r>
            <a:endParaRPr lang="en-US" sz="1400" dirty="0"/>
          </a:p>
        </p:txBody>
      </p:sp>
    </p:spTree>
    <p:extLst>
      <p:ext uri="{BB962C8B-B14F-4D97-AF65-F5344CB8AC3E}">
        <p14:creationId xmlns:p14="http://schemas.microsoft.com/office/powerpoint/2010/main" val="103523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23F34-F3DC-4D5B-B7B4-186F0F883B87}"/>
              </a:ext>
            </a:extLst>
          </p:cNvPr>
          <p:cNvSpPr>
            <a:spLocks noGrp="1"/>
          </p:cNvSpPr>
          <p:nvPr>
            <p:ph type="title"/>
          </p:nvPr>
        </p:nvSpPr>
        <p:spPr/>
        <p:txBody>
          <a:bodyPr/>
          <a:lstStyle/>
          <a:p>
            <a:r>
              <a:rPr lang="fr-FR" dirty="0"/>
              <a:t>Gestion Prise de position sur Théorie de DOW</a:t>
            </a:r>
            <a:endParaRPr lang="en-US" dirty="0"/>
          </a:p>
        </p:txBody>
      </p:sp>
      <p:cxnSp>
        <p:nvCxnSpPr>
          <p:cNvPr id="9" name="Straight Connector 8">
            <a:extLst>
              <a:ext uri="{FF2B5EF4-FFF2-40B4-BE49-F238E27FC236}">
                <a16:creationId xmlns:a16="http://schemas.microsoft.com/office/drawing/2014/main" id="{53D06230-719E-4F6C-A1A0-194A2FE4889D}"/>
              </a:ext>
            </a:extLst>
          </p:cNvPr>
          <p:cNvCxnSpPr>
            <a:cxnSpLocks/>
          </p:cNvCxnSpPr>
          <p:nvPr/>
        </p:nvCxnSpPr>
        <p:spPr>
          <a:xfrm>
            <a:off x="1542197" y="4203510"/>
            <a:ext cx="2934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C2013F-883B-4D0A-BE8E-D45363128498}"/>
              </a:ext>
            </a:extLst>
          </p:cNvPr>
          <p:cNvCxnSpPr>
            <a:cxnSpLocks/>
          </p:cNvCxnSpPr>
          <p:nvPr/>
        </p:nvCxnSpPr>
        <p:spPr>
          <a:xfrm>
            <a:off x="1542197" y="4749421"/>
            <a:ext cx="38623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59EFFBE-5E6F-465A-B8B5-B91F3EF988DB}"/>
              </a:ext>
            </a:extLst>
          </p:cNvPr>
          <p:cNvSpPr/>
          <p:nvPr/>
        </p:nvSpPr>
        <p:spPr>
          <a:xfrm rot="10800000">
            <a:off x="3957852" y="420351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7D20F733-66E1-4FB9-A354-BD178DB17B06}"/>
              </a:ext>
            </a:extLst>
          </p:cNvPr>
          <p:cNvSpPr/>
          <p:nvPr/>
        </p:nvSpPr>
        <p:spPr>
          <a:xfrm>
            <a:off x="4936785" y="4325501"/>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0AA25-9386-4E15-84E8-03FC6926BB33}"/>
              </a:ext>
            </a:extLst>
          </p:cNvPr>
          <p:cNvSpPr txBox="1"/>
          <p:nvPr/>
        </p:nvSpPr>
        <p:spPr>
          <a:xfrm>
            <a:off x="4323490" y="3867880"/>
            <a:ext cx="722762" cy="369332"/>
          </a:xfrm>
          <a:prstGeom prst="rect">
            <a:avLst/>
          </a:prstGeom>
          <a:noFill/>
        </p:spPr>
        <p:txBody>
          <a:bodyPr wrap="none" rtlCol="0">
            <a:spAutoFit/>
          </a:bodyPr>
          <a:lstStyle/>
          <a:p>
            <a:r>
              <a:rPr lang="fr-FR" dirty="0"/>
              <a:t>Achat</a:t>
            </a:r>
            <a:endParaRPr lang="en-US" dirty="0"/>
          </a:p>
        </p:txBody>
      </p:sp>
      <p:sp>
        <p:nvSpPr>
          <p:cNvPr id="18" name="TextBox 17">
            <a:extLst>
              <a:ext uri="{FF2B5EF4-FFF2-40B4-BE49-F238E27FC236}">
                <a16:creationId xmlns:a16="http://schemas.microsoft.com/office/drawing/2014/main" id="{FF4A166E-0748-42CD-9B9E-043CB1FCA72C}"/>
              </a:ext>
            </a:extLst>
          </p:cNvPr>
          <p:cNvSpPr txBox="1"/>
          <p:nvPr/>
        </p:nvSpPr>
        <p:spPr>
          <a:xfrm>
            <a:off x="4654086" y="4749421"/>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9" name="Arrow: Down 18">
            <a:extLst>
              <a:ext uri="{FF2B5EF4-FFF2-40B4-BE49-F238E27FC236}">
                <a16:creationId xmlns:a16="http://schemas.microsoft.com/office/drawing/2014/main" id="{ED7F1EDA-AC2A-4BC7-9EA9-FDEAFF3ED5AD}"/>
              </a:ext>
            </a:extLst>
          </p:cNvPr>
          <p:cNvSpPr/>
          <p:nvPr/>
        </p:nvSpPr>
        <p:spPr>
          <a:xfrm>
            <a:off x="8514773" y="2225072"/>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7AD643-3673-4C6A-B20E-3263359F3BA7}"/>
              </a:ext>
            </a:extLst>
          </p:cNvPr>
          <p:cNvCxnSpPr/>
          <p:nvPr/>
        </p:nvCxnSpPr>
        <p:spPr>
          <a:xfrm>
            <a:off x="6096000" y="2961564"/>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6E4D44-74DC-4CF8-99FF-D7B95EBA6E4E}"/>
              </a:ext>
            </a:extLst>
          </p:cNvPr>
          <p:cNvSpPr txBox="1"/>
          <p:nvPr/>
        </p:nvSpPr>
        <p:spPr>
          <a:xfrm>
            <a:off x="8815023" y="1719408"/>
            <a:ext cx="1977016" cy="369332"/>
          </a:xfrm>
          <a:prstGeom prst="rect">
            <a:avLst/>
          </a:prstGeom>
          <a:noFill/>
        </p:spPr>
        <p:txBody>
          <a:bodyPr wrap="none" rtlCol="0">
            <a:spAutoFit/>
          </a:bodyPr>
          <a:lstStyle/>
          <a:p>
            <a:r>
              <a:rPr lang="fr-FR" dirty="0"/>
              <a:t>Clôture de position</a:t>
            </a:r>
            <a:endParaRPr lang="en-US" dirty="0"/>
          </a:p>
        </p:txBody>
      </p:sp>
      <p:sp>
        <p:nvSpPr>
          <p:cNvPr id="23" name="TextBox 22">
            <a:extLst>
              <a:ext uri="{FF2B5EF4-FFF2-40B4-BE49-F238E27FC236}">
                <a16:creationId xmlns:a16="http://schemas.microsoft.com/office/drawing/2014/main" id="{B9429E62-0747-408A-86EC-93BA9A3C27B0}"/>
              </a:ext>
            </a:extLst>
          </p:cNvPr>
          <p:cNvSpPr txBox="1"/>
          <p:nvPr/>
        </p:nvSpPr>
        <p:spPr>
          <a:xfrm>
            <a:off x="838200" y="4052546"/>
            <a:ext cx="535724" cy="369332"/>
          </a:xfrm>
          <a:prstGeom prst="rect">
            <a:avLst/>
          </a:prstGeom>
          <a:noFill/>
        </p:spPr>
        <p:txBody>
          <a:bodyPr wrap="none" rtlCol="0">
            <a:spAutoFit/>
          </a:bodyPr>
          <a:lstStyle/>
          <a:p>
            <a:r>
              <a:rPr lang="fr-FR" dirty="0"/>
              <a:t>10€</a:t>
            </a:r>
            <a:endParaRPr lang="en-US" dirty="0"/>
          </a:p>
        </p:txBody>
      </p:sp>
      <p:sp>
        <p:nvSpPr>
          <p:cNvPr id="24" name="TextBox 23">
            <a:extLst>
              <a:ext uri="{FF2B5EF4-FFF2-40B4-BE49-F238E27FC236}">
                <a16:creationId xmlns:a16="http://schemas.microsoft.com/office/drawing/2014/main" id="{F06342C0-2F58-4939-A6AB-C7F7EE25EFB0}"/>
              </a:ext>
            </a:extLst>
          </p:cNvPr>
          <p:cNvSpPr txBox="1"/>
          <p:nvPr/>
        </p:nvSpPr>
        <p:spPr>
          <a:xfrm>
            <a:off x="879350" y="4510164"/>
            <a:ext cx="418704" cy="369332"/>
          </a:xfrm>
          <a:prstGeom prst="rect">
            <a:avLst/>
          </a:prstGeom>
          <a:noFill/>
        </p:spPr>
        <p:txBody>
          <a:bodyPr wrap="none" rtlCol="0">
            <a:spAutoFit/>
          </a:bodyPr>
          <a:lstStyle/>
          <a:p>
            <a:r>
              <a:rPr lang="fr-FR" dirty="0"/>
              <a:t>9€</a:t>
            </a:r>
            <a:endParaRPr lang="en-US" dirty="0"/>
          </a:p>
        </p:txBody>
      </p:sp>
      <p:sp>
        <p:nvSpPr>
          <p:cNvPr id="25" name="TextBox 24">
            <a:extLst>
              <a:ext uri="{FF2B5EF4-FFF2-40B4-BE49-F238E27FC236}">
                <a16:creationId xmlns:a16="http://schemas.microsoft.com/office/drawing/2014/main" id="{CED970DC-3856-44A1-AD81-EF9B0923086F}"/>
              </a:ext>
            </a:extLst>
          </p:cNvPr>
          <p:cNvSpPr txBox="1"/>
          <p:nvPr/>
        </p:nvSpPr>
        <p:spPr>
          <a:xfrm>
            <a:off x="5258592" y="2776898"/>
            <a:ext cx="710451" cy="369332"/>
          </a:xfrm>
          <a:prstGeom prst="rect">
            <a:avLst/>
          </a:prstGeom>
          <a:noFill/>
        </p:spPr>
        <p:txBody>
          <a:bodyPr wrap="none" rtlCol="0">
            <a:spAutoFit/>
          </a:bodyPr>
          <a:lstStyle/>
          <a:p>
            <a:r>
              <a:rPr lang="fr-FR" dirty="0"/>
              <a:t>12,5€</a:t>
            </a:r>
          </a:p>
        </p:txBody>
      </p:sp>
      <p:cxnSp>
        <p:nvCxnSpPr>
          <p:cNvPr id="27" name="Straight Connector 26">
            <a:extLst>
              <a:ext uri="{FF2B5EF4-FFF2-40B4-BE49-F238E27FC236}">
                <a16:creationId xmlns:a16="http://schemas.microsoft.com/office/drawing/2014/main" id="{006D38D4-1565-44BD-B412-00ADE74429C1}"/>
              </a:ext>
            </a:extLst>
          </p:cNvPr>
          <p:cNvCxnSpPr/>
          <p:nvPr/>
        </p:nvCxnSpPr>
        <p:spPr>
          <a:xfrm>
            <a:off x="1526273" y="3671247"/>
            <a:ext cx="455380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44F9764-09B0-451E-AEF7-37DB41523A7C}"/>
              </a:ext>
            </a:extLst>
          </p:cNvPr>
          <p:cNvSpPr txBox="1"/>
          <p:nvPr/>
        </p:nvSpPr>
        <p:spPr>
          <a:xfrm>
            <a:off x="820841" y="3498548"/>
            <a:ext cx="535724" cy="369332"/>
          </a:xfrm>
          <a:prstGeom prst="rect">
            <a:avLst/>
          </a:prstGeom>
          <a:noFill/>
        </p:spPr>
        <p:txBody>
          <a:bodyPr wrap="none" rtlCol="0">
            <a:spAutoFit/>
          </a:bodyPr>
          <a:lstStyle/>
          <a:p>
            <a:r>
              <a:rPr lang="fr-FR" dirty="0"/>
              <a:t>11€</a:t>
            </a:r>
            <a:endParaRPr lang="en-US" dirty="0"/>
          </a:p>
        </p:txBody>
      </p:sp>
      <p:sp>
        <p:nvSpPr>
          <p:cNvPr id="29" name="Arrow: Down 28">
            <a:extLst>
              <a:ext uri="{FF2B5EF4-FFF2-40B4-BE49-F238E27FC236}">
                <a16:creationId xmlns:a16="http://schemas.microsoft.com/office/drawing/2014/main" id="{5E5254B4-9B45-4DB3-9DAD-330397809D33}"/>
              </a:ext>
            </a:extLst>
          </p:cNvPr>
          <p:cNvSpPr/>
          <p:nvPr/>
        </p:nvSpPr>
        <p:spPr>
          <a:xfrm>
            <a:off x="2439245" y="320958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C55C00-16CD-43EC-8C1C-1B427830FFDE}"/>
              </a:ext>
            </a:extLst>
          </p:cNvPr>
          <p:cNvSpPr txBox="1"/>
          <p:nvPr/>
        </p:nvSpPr>
        <p:spPr>
          <a:xfrm>
            <a:off x="2065438" y="2189249"/>
            <a:ext cx="1197298" cy="923330"/>
          </a:xfrm>
          <a:prstGeom prst="rect">
            <a:avLst/>
          </a:prstGeom>
          <a:noFill/>
        </p:spPr>
        <p:txBody>
          <a:bodyPr wrap="square" rtlCol="0">
            <a:spAutoFit/>
          </a:bodyPr>
          <a:lstStyle/>
          <a:p>
            <a:r>
              <a:rPr lang="fr-FR" dirty="0"/>
              <a:t>Prise de bénéfice partielle</a:t>
            </a:r>
            <a:endParaRPr lang="en-US" dirty="0"/>
          </a:p>
        </p:txBody>
      </p:sp>
      <p:sp>
        <p:nvSpPr>
          <p:cNvPr id="31" name="TextBox 30">
            <a:extLst>
              <a:ext uri="{FF2B5EF4-FFF2-40B4-BE49-F238E27FC236}">
                <a16:creationId xmlns:a16="http://schemas.microsoft.com/office/drawing/2014/main" id="{95FC6412-AFD4-412C-B4D1-0674B82B1B60}"/>
              </a:ext>
            </a:extLst>
          </p:cNvPr>
          <p:cNvSpPr txBox="1"/>
          <p:nvPr/>
        </p:nvSpPr>
        <p:spPr>
          <a:xfrm>
            <a:off x="6009071" y="4134434"/>
            <a:ext cx="4429739" cy="230832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t>Achat 10 à 10€</a:t>
            </a:r>
          </a:p>
          <a:p>
            <a:r>
              <a:rPr lang="fr-FR" dirty="0"/>
              <a:t>Vente partielle de 5 à 11€</a:t>
            </a:r>
          </a:p>
          <a:p>
            <a:r>
              <a:rPr lang="en-US" dirty="0" err="1"/>
              <a:t>Monter</a:t>
            </a:r>
            <a:r>
              <a:rPr lang="en-US" dirty="0"/>
              <a:t> stop à 10€</a:t>
            </a:r>
          </a:p>
          <a:p>
            <a:r>
              <a:rPr lang="en-US" dirty="0" err="1"/>
              <a:t>Puis</a:t>
            </a:r>
            <a:r>
              <a:rPr lang="en-US" dirty="0"/>
              <a:t> </a:t>
            </a:r>
            <a:r>
              <a:rPr lang="en-US" dirty="0" err="1"/>
              <a:t>suivre</a:t>
            </a:r>
            <a:r>
              <a:rPr lang="en-US" dirty="0"/>
              <a:t> </a:t>
            </a:r>
            <a:r>
              <a:rPr lang="en-US" dirty="0" err="1"/>
              <a:t>théorie</a:t>
            </a:r>
            <a:r>
              <a:rPr lang="en-US" dirty="0"/>
              <a:t> de DOW avec les 5 </a:t>
            </a:r>
            <a:r>
              <a:rPr lang="en-US" dirty="0" err="1"/>
              <a:t>restant</a:t>
            </a:r>
            <a:endParaRPr lang="en-US" dirty="0"/>
          </a:p>
          <a:p>
            <a:r>
              <a:rPr lang="en-US" dirty="0" err="1"/>
              <a:t>Clotûre</a:t>
            </a:r>
            <a:r>
              <a:rPr lang="en-US" dirty="0"/>
              <a:t> de position à 12.5€</a:t>
            </a:r>
          </a:p>
          <a:p>
            <a:endParaRPr lang="en-US" dirty="0"/>
          </a:p>
          <a:p>
            <a:r>
              <a:rPr lang="en-US" dirty="0"/>
              <a:t>Gain total:</a:t>
            </a:r>
          </a:p>
          <a:p>
            <a:r>
              <a:rPr lang="en-US" dirty="0"/>
              <a:t>5 * (11-10) + 5 * (12.5 - 10) =  17,5 €</a:t>
            </a:r>
          </a:p>
        </p:txBody>
      </p:sp>
      <p:sp>
        <p:nvSpPr>
          <p:cNvPr id="7" name="Freeform: Shape 6">
            <a:extLst>
              <a:ext uri="{FF2B5EF4-FFF2-40B4-BE49-F238E27FC236}">
                <a16:creationId xmlns:a16="http://schemas.microsoft.com/office/drawing/2014/main" id="{26340CAC-E909-4A2A-B9C1-09AE643C0A1B}"/>
              </a:ext>
            </a:extLst>
          </p:cNvPr>
          <p:cNvSpPr/>
          <p:nvPr/>
        </p:nvSpPr>
        <p:spPr>
          <a:xfrm>
            <a:off x="1310185" y="2409737"/>
            <a:ext cx="10099343" cy="3622573"/>
          </a:xfrm>
          <a:custGeom>
            <a:avLst/>
            <a:gdLst>
              <a:gd name="connsiteX0" fmla="*/ 0 w 10099343"/>
              <a:gd name="connsiteY0" fmla="*/ 3308675 h 3622573"/>
              <a:gd name="connsiteX1" fmla="*/ 1241946 w 10099343"/>
              <a:gd name="connsiteY1" fmla="*/ 1821069 h 3622573"/>
              <a:gd name="connsiteX2" fmla="*/ 2224585 w 10099343"/>
              <a:gd name="connsiteY2" fmla="*/ 2271445 h 3622573"/>
              <a:gd name="connsiteX3" fmla="*/ 3521122 w 10099343"/>
              <a:gd name="connsiteY3" fmla="*/ 1015851 h 3622573"/>
              <a:gd name="connsiteX4" fmla="*/ 4380931 w 10099343"/>
              <a:gd name="connsiteY4" fmla="*/ 1343397 h 3622573"/>
              <a:gd name="connsiteX5" fmla="*/ 5513696 w 10099343"/>
              <a:gd name="connsiteY5" fmla="*/ 19564 h 3622573"/>
              <a:gd name="connsiteX6" fmla="*/ 6168788 w 10099343"/>
              <a:gd name="connsiteY6" fmla="*/ 538179 h 3622573"/>
              <a:gd name="connsiteX7" fmla="*/ 7137779 w 10099343"/>
              <a:gd name="connsiteY7" fmla="*/ 347111 h 3622573"/>
              <a:gd name="connsiteX8" fmla="*/ 7492621 w 10099343"/>
              <a:gd name="connsiteY8" fmla="*/ 1152329 h 3622573"/>
              <a:gd name="connsiteX9" fmla="*/ 8475260 w 10099343"/>
              <a:gd name="connsiteY9" fmla="*/ 1002203 h 3622573"/>
              <a:gd name="connsiteX10" fmla="*/ 9430603 w 10099343"/>
              <a:gd name="connsiteY10" fmla="*/ 2899242 h 3622573"/>
              <a:gd name="connsiteX11" fmla="*/ 10099343 w 10099343"/>
              <a:gd name="connsiteY11" fmla="*/ 3622573 h 36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9343" h="3622573">
                <a:moveTo>
                  <a:pt x="0" y="3308675"/>
                </a:moveTo>
                <a:cubicBezTo>
                  <a:pt x="435591" y="2651308"/>
                  <a:pt x="871182" y="1993941"/>
                  <a:pt x="1241946" y="1821069"/>
                </a:cubicBezTo>
                <a:cubicBezTo>
                  <a:pt x="1612710" y="1648197"/>
                  <a:pt x="1844722" y="2405648"/>
                  <a:pt x="2224585" y="2271445"/>
                </a:cubicBezTo>
                <a:cubicBezTo>
                  <a:pt x="2604448" y="2137242"/>
                  <a:pt x="3161731" y="1170526"/>
                  <a:pt x="3521122" y="1015851"/>
                </a:cubicBezTo>
                <a:cubicBezTo>
                  <a:pt x="3880513" y="861176"/>
                  <a:pt x="4048835" y="1509445"/>
                  <a:pt x="4380931" y="1343397"/>
                </a:cubicBezTo>
                <a:cubicBezTo>
                  <a:pt x="4713027" y="1177349"/>
                  <a:pt x="5215720" y="153767"/>
                  <a:pt x="5513696" y="19564"/>
                </a:cubicBezTo>
                <a:cubicBezTo>
                  <a:pt x="5811672" y="-114639"/>
                  <a:pt x="5898108" y="483588"/>
                  <a:pt x="6168788" y="538179"/>
                </a:cubicBezTo>
                <a:cubicBezTo>
                  <a:pt x="6439468" y="592770"/>
                  <a:pt x="6917140" y="244753"/>
                  <a:pt x="7137779" y="347111"/>
                </a:cubicBezTo>
                <a:cubicBezTo>
                  <a:pt x="7358418" y="449469"/>
                  <a:pt x="7269708" y="1043147"/>
                  <a:pt x="7492621" y="1152329"/>
                </a:cubicBezTo>
                <a:cubicBezTo>
                  <a:pt x="7715535" y="1261511"/>
                  <a:pt x="8152263" y="711051"/>
                  <a:pt x="8475260" y="1002203"/>
                </a:cubicBezTo>
                <a:cubicBezTo>
                  <a:pt x="8798257" y="1293355"/>
                  <a:pt x="9159923" y="2462514"/>
                  <a:pt x="9430603" y="2899242"/>
                </a:cubicBezTo>
                <a:cubicBezTo>
                  <a:pt x="9701283" y="3335970"/>
                  <a:pt x="9900313" y="3479271"/>
                  <a:pt x="10099343" y="36225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CF4740-81C0-4CAB-8E91-6A9FE75FEA24}"/>
              </a:ext>
            </a:extLst>
          </p:cNvPr>
          <p:cNvSpPr txBox="1"/>
          <p:nvPr/>
        </p:nvSpPr>
        <p:spPr>
          <a:xfrm>
            <a:off x="4735351" y="3138985"/>
            <a:ext cx="477672" cy="307777"/>
          </a:xfrm>
          <a:prstGeom prst="rect">
            <a:avLst/>
          </a:prstGeom>
          <a:noFill/>
        </p:spPr>
        <p:txBody>
          <a:bodyPr wrap="square" rtlCol="0">
            <a:spAutoFit/>
          </a:bodyPr>
          <a:lstStyle/>
          <a:p>
            <a:r>
              <a:rPr lang="fr-FR" sz="1400" dirty="0"/>
              <a:t>HH</a:t>
            </a:r>
            <a:endParaRPr lang="en-US" sz="1400" dirty="0"/>
          </a:p>
        </p:txBody>
      </p:sp>
      <p:sp>
        <p:nvSpPr>
          <p:cNvPr id="33" name="TextBox 32">
            <a:extLst>
              <a:ext uri="{FF2B5EF4-FFF2-40B4-BE49-F238E27FC236}">
                <a16:creationId xmlns:a16="http://schemas.microsoft.com/office/drawing/2014/main" id="{04D25E21-EBCF-4402-8D45-4C9C5385BF66}"/>
              </a:ext>
            </a:extLst>
          </p:cNvPr>
          <p:cNvSpPr txBox="1"/>
          <p:nvPr/>
        </p:nvSpPr>
        <p:spPr>
          <a:xfrm>
            <a:off x="2500659" y="3922139"/>
            <a:ext cx="477672" cy="307777"/>
          </a:xfrm>
          <a:prstGeom prst="rect">
            <a:avLst/>
          </a:prstGeom>
          <a:noFill/>
        </p:spPr>
        <p:txBody>
          <a:bodyPr wrap="square" rtlCol="0">
            <a:spAutoFit/>
          </a:bodyPr>
          <a:lstStyle/>
          <a:p>
            <a:r>
              <a:rPr lang="fr-FR" sz="1400" dirty="0"/>
              <a:t>HH</a:t>
            </a:r>
            <a:endParaRPr lang="en-US" sz="1400" dirty="0"/>
          </a:p>
        </p:txBody>
      </p:sp>
      <p:sp>
        <p:nvSpPr>
          <p:cNvPr id="34" name="TextBox 33">
            <a:extLst>
              <a:ext uri="{FF2B5EF4-FFF2-40B4-BE49-F238E27FC236}">
                <a16:creationId xmlns:a16="http://schemas.microsoft.com/office/drawing/2014/main" id="{257DC6DB-2E8C-46D8-B9BB-9EB5B8E37BC7}"/>
              </a:ext>
            </a:extLst>
          </p:cNvPr>
          <p:cNvSpPr txBox="1"/>
          <p:nvPr/>
        </p:nvSpPr>
        <p:spPr>
          <a:xfrm>
            <a:off x="6638234" y="2057851"/>
            <a:ext cx="477672" cy="307777"/>
          </a:xfrm>
          <a:prstGeom prst="rect">
            <a:avLst/>
          </a:prstGeom>
          <a:noFill/>
        </p:spPr>
        <p:txBody>
          <a:bodyPr wrap="square" rtlCol="0">
            <a:spAutoFit/>
          </a:bodyPr>
          <a:lstStyle/>
          <a:p>
            <a:r>
              <a:rPr lang="fr-FR" sz="1400" dirty="0"/>
              <a:t>HH</a:t>
            </a:r>
            <a:endParaRPr lang="en-US" sz="1400" dirty="0"/>
          </a:p>
        </p:txBody>
      </p:sp>
      <p:sp>
        <p:nvSpPr>
          <p:cNvPr id="35" name="TextBox 34">
            <a:extLst>
              <a:ext uri="{FF2B5EF4-FFF2-40B4-BE49-F238E27FC236}">
                <a16:creationId xmlns:a16="http://schemas.microsoft.com/office/drawing/2014/main" id="{915CD418-5D6C-4D0C-BA0F-1CF86C51316C}"/>
              </a:ext>
            </a:extLst>
          </p:cNvPr>
          <p:cNvSpPr txBox="1"/>
          <p:nvPr/>
        </p:nvSpPr>
        <p:spPr>
          <a:xfrm>
            <a:off x="8187226" y="2484621"/>
            <a:ext cx="477672" cy="307777"/>
          </a:xfrm>
          <a:prstGeom prst="rect">
            <a:avLst/>
          </a:prstGeom>
          <a:noFill/>
        </p:spPr>
        <p:txBody>
          <a:bodyPr wrap="square" rtlCol="0">
            <a:spAutoFit/>
          </a:bodyPr>
          <a:lstStyle/>
          <a:p>
            <a:r>
              <a:rPr lang="fr-FR" sz="1400" dirty="0"/>
              <a:t>LH</a:t>
            </a:r>
            <a:endParaRPr lang="en-US" sz="1400" dirty="0"/>
          </a:p>
        </p:txBody>
      </p:sp>
      <p:sp>
        <p:nvSpPr>
          <p:cNvPr id="36" name="TextBox 35">
            <a:extLst>
              <a:ext uri="{FF2B5EF4-FFF2-40B4-BE49-F238E27FC236}">
                <a16:creationId xmlns:a16="http://schemas.microsoft.com/office/drawing/2014/main" id="{639C39A4-51ED-4BC9-8D78-758EFFB709BF}"/>
              </a:ext>
            </a:extLst>
          </p:cNvPr>
          <p:cNvSpPr txBox="1"/>
          <p:nvPr/>
        </p:nvSpPr>
        <p:spPr>
          <a:xfrm>
            <a:off x="5404513" y="3783490"/>
            <a:ext cx="477672" cy="307777"/>
          </a:xfrm>
          <a:prstGeom prst="rect">
            <a:avLst/>
          </a:prstGeom>
          <a:noFill/>
        </p:spPr>
        <p:txBody>
          <a:bodyPr wrap="square" rtlCol="0">
            <a:spAutoFit/>
          </a:bodyPr>
          <a:lstStyle/>
          <a:p>
            <a:r>
              <a:rPr lang="fr-FR" sz="1400" dirty="0"/>
              <a:t>HL</a:t>
            </a:r>
            <a:endParaRPr lang="en-US" sz="1400" dirty="0"/>
          </a:p>
        </p:txBody>
      </p:sp>
      <p:sp>
        <p:nvSpPr>
          <p:cNvPr id="37" name="TextBox 36">
            <a:extLst>
              <a:ext uri="{FF2B5EF4-FFF2-40B4-BE49-F238E27FC236}">
                <a16:creationId xmlns:a16="http://schemas.microsoft.com/office/drawing/2014/main" id="{02855073-4AF4-4859-ADCB-EBB2FB9361EA}"/>
              </a:ext>
            </a:extLst>
          </p:cNvPr>
          <p:cNvSpPr txBox="1"/>
          <p:nvPr/>
        </p:nvSpPr>
        <p:spPr>
          <a:xfrm>
            <a:off x="3234519" y="4725607"/>
            <a:ext cx="477672" cy="307777"/>
          </a:xfrm>
          <a:prstGeom prst="rect">
            <a:avLst/>
          </a:prstGeom>
          <a:noFill/>
        </p:spPr>
        <p:txBody>
          <a:bodyPr wrap="square" rtlCol="0">
            <a:spAutoFit/>
          </a:bodyPr>
          <a:lstStyle/>
          <a:p>
            <a:r>
              <a:rPr lang="fr-FR" sz="1400" dirty="0"/>
              <a:t>HL</a:t>
            </a:r>
            <a:endParaRPr lang="en-US" sz="1400" dirty="0"/>
          </a:p>
        </p:txBody>
      </p:sp>
      <p:sp>
        <p:nvSpPr>
          <p:cNvPr id="38" name="TextBox 37">
            <a:extLst>
              <a:ext uri="{FF2B5EF4-FFF2-40B4-BE49-F238E27FC236}">
                <a16:creationId xmlns:a16="http://schemas.microsoft.com/office/drawing/2014/main" id="{57AB654B-7F85-41E7-935B-0EEE8EE7FB6C}"/>
              </a:ext>
            </a:extLst>
          </p:cNvPr>
          <p:cNvSpPr txBox="1"/>
          <p:nvPr/>
        </p:nvSpPr>
        <p:spPr>
          <a:xfrm>
            <a:off x="7358916" y="2958690"/>
            <a:ext cx="477672" cy="307777"/>
          </a:xfrm>
          <a:prstGeom prst="rect">
            <a:avLst/>
          </a:prstGeom>
          <a:noFill/>
        </p:spPr>
        <p:txBody>
          <a:bodyPr wrap="square" rtlCol="0">
            <a:spAutoFit/>
          </a:bodyPr>
          <a:lstStyle/>
          <a:p>
            <a:r>
              <a:rPr lang="fr-FR" sz="1400" dirty="0"/>
              <a:t>HL</a:t>
            </a:r>
            <a:endParaRPr lang="en-US" sz="1400" dirty="0"/>
          </a:p>
        </p:txBody>
      </p:sp>
      <p:sp>
        <p:nvSpPr>
          <p:cNvPr id="39" name="TextBox 38">
            <a:extLst>
              <a:ext uri="{FF2B5EF4-FFF2-40B4-BE49-F238E27FC236}">
                <a16:creationId xmlns:a16="http://schemas.microsoft.com/office/drawing/2014/main" id="{47C211E1-2EB3-48C7-B286-3650A3036EEF}"/>
              </a:ext>
            </a:extLst>
          </p:cNvPr>
          <p:cNvSpPr txBox="1"/>
          <p:nvPr/>
        </p:nvSpPr>
        <p:spPr>
          <a:xfrm>
            <a:off x="8664898" y="3560103"/>
            <a:ext cx="477672" cy="307777"/>
          </a:xfrm>
          <a:prstGeom prst="rect">
            <a:avLst/>
          </a:prstGeom>
          <a:noFill/>
        </p:spPr>
        <p:txBody>
          <a:bodyPr wrap="square" rtlCol="0">
            <a:spAutoFit/>
          </a:bodyPr>
          <a:lstStyle/>
          <a:p>
            <a:r>
              <a:rPr lang="fr-FR" sz="1400" dirty="0"/>
              <a:t>LL</a:t>
            </a:r>
            <a:endParaRPr lang="en-US" sz="1400" dirty="0"/>
          </a:p>
        </p:txBody>
      </p:sp>
      <p:sp>
        <p:nvSpPr>
          <p:cNvPr id="40" name="TextBox 39">
            <a:extLst>
              <a:ext uri="{FF2B5EF4-FFF2-40B4-BE49-F238E27FC236}">
                <a16:creationId xmlns:a16="http://schemas.microsoft.com/office/drawing/2014/main" id="{C72FFC10-5048-4323-AC5D-A4484488950F}"/>
              </a:ext>
            </a:extLst>
          </p:cNvPr>
          <p:cNvSpPr txBox="1"/>
          <p:nvPr/>
        </p:nvSpPr>
        <p:spPr>
          <a:xfrm>
            <a:off x="9439778" y="3055696"/>
            <a:ext cx="477672" cy="307777"/>
          </a:xfrm>
          <a:prstGeom prst="rect">
            <a:avLst/>
          </a:prstGeom>
          <a:noFill/>
        </p:spPr>
        <p:txBody>
          <a:bodyPr wrap="square" rtlCol="0">
            <a:spAutoFit/>
          </a:bodyPr>
          <a:lstStyle/>
          <a:p>
            <a:r>
              <a:rPr lang="fr-FR" sz="1400" dirty="0"/>
              <a:t>LH</a:t>
            </a:r>
            <a:endParaRPr lang="en-US" sz="1400" dirty="0"/>
          </a:p>
        </p:txBody>
      </p:sp>
    </p:spTree>
    <p:extLst>
      <p:ext uri="{BB962C8B-B14F-4D97-AF65-F5344CB8AC3E}">
        <p14:creationId xmlns:p14="http://schemas.microsoft.com/office/powerpoint/2010/main" val="68894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7FEC-190F-4EF0-ACFE-79BF37A1A615}"/>
              </a:ext>
            </a:extLst>
          </p:cNvPr>
          <p:cNvSpPr>
            <a:spLocks noGrp="1"/>
          </p:cNvSpPr>
          <p:nvPr>
            <p:ph type="title"/>
          </p:nvPr>
        </p:nvSpPr>
        <p:spPr/>
        <p:txBody>
          <a:bodyPr/>
          <a:lstStyle/>
          <a:p>
            <a:r>
              <a:rPr lang="fr-FR" dirty="0"/>
              <a:t>Tasse avec anse</a:t>
            </a:r>
            <a:endParaRPr lang="en-US" dirty="0"/>
          </a:p>
        </p:txBody>
      </p:sp>
      <p:sp>
        <p:nvSpPr>
          <p:cNvPr id="9" name="Freeform: Shape 8">
            <a:extLst>
              <a:ext uri="{FF2B5EF4-FFF2-40B4-BE49-F238E27FC236}">
                <a16:creationId xmlns:a16="http://schemas.microsoft.com/office/drawing/2014/main" id="{8BE91EBC-A914-41F9-870D-9281E090D28B}"/>
              </a:ext>
            </a:extLst>
          </p:cNvPr>
          <p:cNvSpPr/>
          <p:nvPr/>
        </p:nvSpPr>
        <p:spPr>
          <a:xfrm>
            <a:off x="805218" y="770972"/>
            <a:ext cx="10874254" cy="5220395"/>
          </a:xfrm>
          <a:custGeom>
            <a:avLst/>
            <a:gdLst>
              <a:gd name="connsiteX0" fmla="*/ 0 w 10874254"/>
              <a:gd name="connsiteY0" fmla="*/ 5220395 h 5220395"/>
              <a:gd name="connsiteX1" fmla="*/ 2156346 w 10874254"/>
              <a:gd name="connsiteY1" fmla="*/ 2204240 h 5220395"/>
              <a:gd name="connsiteX2" fmla="*/ 3316406 w 10874254"/>
              <a:gd name="connsiteY2" fmla="*/ 3705494 h 5220395"/>
              <a:gd name="connsiteX3" fmla="*/ 4572000 w 10874254"/>
              <a:gd name="connsiteY3" fmla="*/ 2791094 h 5220395"/>
              <a:gd name="connsiteX4" fmla="*/ 5431809 w 10874254"/>
              <a:gd name="connsiteY4" fmla="*/ 3364300 h 5220395"/>
              <a:gd name="connsiteX5" fmla="*/ 6277970 w 10874254"/>
              <a:gd name="connsiteY5" fmla="*/ 3091344 h 5220395"/>
              <a:gd name="connsiteX6" fmla="*/ 6837528 w 10874254"/>
              <a:gd name="connsiteY6" fmla="*/ 3296061 h 5220395"/>
              <a:gd name="connsiteX7" fmla="*/ 7342495 w 10874254"/>
              <a:gd name="connsiteY7" fmla="*/ 2859332 h 5220395"/>
              <a:gd name="connsiteX8" fmla="*/ 7929349 w 10874254"/>
              <a:gd name="connsiteY8" fmla="*/ 3241470 h 5220395"/>
              <a:gd name="connsiteX9" fmla="*/ 10467833 w 10874254"/>
              <a:gd name="connsiteY9" fmla="*/ 457327 h 5220395"/>
              <a:gd name="connsiteX10" fmla="*/ 10836322 w 10874254"/>
              <a:gd name="connsiteY10" fmla="*/ 34246 h 52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254" h="5220395">
                <a:moveTo>
                  <a:pt x="0" y="5220395"/>
                </a:moveTo>
                <a:cubicBezTo>
                  <a:pt x="801806" y="3838559"/>
                  <a:pt x="1603612" y="2456723"/>
                  <a:pt x="2156346" y="2204240"/>
                </a:cubicBezTo>
                <a:cubicBezTo>
                  <a:pt x="2709080" y="1951757"/>
                  <a:pt x="2913797" y="3607685"/>
                  <a:pt x="3316406" y="3705494"/>
                </a:cubicBezTo>
                <a:cubicBezTo>
                  <a:pt x="3719015" y="3803303"/>
                  <a:pt x="4219433" y="2847960"/>
                  <a:pt x="4572000" y="2791094"/>
                </a:cubicBezTo>
                <a:cubicBezTo>
                  <a:pt x="4924567" y="2734228"/>
                  <a:pt x="5147481" y="3314258"/>
                  <a:pt x="5431809" y="3364300"/>
                </a:cubicBezTo>
                <a:cubicBezTo>
                  <a:pt x="5716137" y="3414342"/>
                  <a:pt x="6043684" y="3102717"/>
                  <a:pt x="6277970" y="3091344"/>
                </a:cubicBezTo>
                <a:cubicBezTo>
                  <a:pt x="6512257" y="3079971"/>
                  <a:pt x="6660107" y="3334730"/>
                  <a:pt x="6837528" y="3296061"/>
                </a:cubicBezTo>
                <a:cubicBezTo>
                  <a:pt x="7014949" y="3257392"/>
                  <a:pt x="7160525" y="2868430"/>
                  <a:pt x="7342495" y="2859332"/>
                </a:cubicBezTo>
                <a:cubicBezTo>
                  <a:pt x="7524465" y="2850234"/>
                  <a:pt x="7408459" y="3641804"/>
                  <a:pt x="7929349" y="3241470"/>
                </a:cubicBezTo>
                <a:cubicBezTo>
                  <a:pt x="8450239" y="2841136"/>
                  <a:pt x="9983338" y="991864"/>
                  <a:pt x="10467833" y="457327"/>
                </a:cubicBezTo>
                <a:cubicBezTo>
                  <a:pt x="10952328" y="-77210"/>
                  <a:pt x="10894325" y="-21482"/>
                  <a:pt x="10836322" y="34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FE80350-C838-4830-BF38-03AF0DAB2A98}"/>
              </a:ext>
            </a:extLst>
          </p:cNvPr>
          <p:cNvCxnSpPr>
            <a:cxnSpLocks/>
          </p:cNvCxnSpPr>
          <p:nvPr/>
        </p:nvCxnSpPr>
        <p:spPr>
          <a:xfrm>
            <a:off x="5827594" y="3579125"/>
            <a:ext cx="50223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CE2A4CBA-14E7-4D29-952B-A01151FFFD39}"/>
              </a:ext>
            </a:extLst>
          </p:cNvPr>
          <p:cNvSpPr/>
          <p:nvPr/>
        </p:nvSpPr>
        <p:spPr>
          <a:xfrm rot="10800000">
            <a:off x="9034819" y="368489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478B336-61CD-4CD2-9EFD-18BF25FEBFB5}"/>
              </a:ext>
            </a:extLst>
          </p:cNvPr>
          <p:cNvCxnSpPr>
            <a:cxnSpLocks/>
          </p:cNvCxnSpPr>
          <p:nvPr/>
        </p:nvCxnSpPr>
        <p:spPr>
          <a:xfrm>
            <a:off x="4626591" y="4476466"/>
            <a:ext cx="6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560F8C-3CCE-45ED-A167-DEF5126BA64F}"/>
              </a:ext>
            </a:extLst>
          </p:cNvPr>
          <p:cNvSpPr txBox="1"/>
          <p:nvPr/>
        </p:nvSpPr>
        <p:spPr>
          <a:xfrm flipH="1">
            <a:off x="10800034" y="4177690"/>
            <a:ext cx="2270078" cy="646331"/>
          </a:xfrm>
          <a:prstGeom prst="rect">
            <a:avLst/>
          </a:prstGeom>
          <a:noFill/>
        </p:spPr>
        <p:txBody>
          <a:bodyPr wrap="square" rtlCol="0">
            <a:spAutoFit/>
          </a:bodyPr>
          <a:lstStyle/>
          <a:p>
            <a:r>
              <a:rPr lang="fr-FR" dirty="0"/>
              <a:t>Stop de</a:t>
            </a:r>
          </a:p>
          <a:p>
            <a:r>
              <a:rPr lang="fr-FR" dirty="0"/>
              <a:t>protection</a:t>
            </a:r>
            <a:endParaRPr lang="en-US" dirty="0"/>
          </a:p>
        </p:txBody>
      </p:sp>
      <p:sp>
        <p:nvSpPr>
          <p:cNvPr id="18" name="TextBox 17">
            <a:extLst>
              <a:ext uri="{FF2B5EF4-FFF2-40B4-BE49-F238E27FC236}">
                <a16:creationId xmlns:a16="http://schemas.microsoft.com/office/drawing/2014/main" id="{787DD0CA-06AD-47EC-9E5F-6898445BBF58}"/>
              </a:ext>
            </a:extLst>
          </p:cNvPr>
          <p:cNvSpPr txBox="1"/>
          <p:nvPr/>
        </p:nvSpPr>
        <p:spPr>
          <a:xfrm>
            <a:off x="8229600" y="3172263"/>
            <a:ext cx="722762" cy="369332"/>
          </a:xfrm>
          <a:prstGeom prst="rect">
            <a:avLst/>
          </a:prstGeom>
          <a:noFill/>
        </p:spPr>
        <p:txBody>
          <a:bodyPr wrap="square" rtlCol="0">
            <a:spAutoFit/>
          </a:bodyPr>
          <a:lstStyle/>
          <a:p>
            <a:r>
              <a:rPr lang="fr-FR" dirty="0"/>
              <a:t>Achat</a:t>
            </a:r>
            <a:endParaRPr lang="en-US" dirty="0"/>
          </a:p>
        </p:txBody>
      </p:sp>
      <p:cxnSp>
        <p:nvCxnSpPr>
          <p:cNvPr id="20" name="Straight Connector 19">
            <a:extLst>
              <a:ext uri="{FF2B5EF4-FFF2-40B4-BE49-F238E27FC236}">
                <a16:creationId xmlns:a16="http://schemas.microsoft.com/office/drawing/2014/main" id="{FD3CE637-085F-4AE9-8841-3872AB793785}"/>
              </a:ext>
            </a:extLst>
          </p:cNvPr>
          <p:cNvCxnSpPr>
            <a:cxnSpLocks/>
          </p:cNvCxnSpPr>
          <p:nvPr/>
        </p:nvCxnSpPr>
        <p:spPr>
          <a:xfrm>
            <a:off x="6414448" y="2743201"/>
            <a:ext cx="443552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79D1DA-DBEB-4ED3-89AC-08682FC3056C}"/>
              </a:ext>
            </a:extLst>
          </p:cNvPr>
          <p:cNvSpPr txBox="1"/>
          <p:nvPr/>
        </p:nvSpPr>
        <p:spPr>
          <a:xfrm>
            <a:off x="10696064" y="2373869"/>
            <a:ext cx="690718" cy="369332"/>
          </a:xfrm>
          <a:prstGeom prst="rect">
            <a:avLst/>
          </a:prstGeom>
          <a:noFill/>
        </p:spPr>
        <p:txBody>
          <a:bodyPr wrap="square" rtlCol="0">
            <a:spAutoFit/>
          </a:bodyPr>
          <a:lstStyle/>
          <a:p>
            <a:r>
              <a:rPr lang="fr-FR" dirty="0"/>
              <a:t>R1</a:t>
            </a:r>
            <a:endParaRPr lang="en-US" dirty="0"/>
          </a:p>
        </p:txBody>
      </p:sp>
      <p:sp>
        <p:nvSpPr>
          <p:cNvPr id="33" name="Arrow: Down 32">
            <a:extLst>
              <a:ext uri="{FF2B5EF4-FFF2-40B4-BE49-F238E27FC236}">
                <a16:creationId xmlns:a16="http://schemas.microsoft.com/office/drawing/2014/main" id="{18F3761D-94F5-466D-9A83-9EFB3FFEFACA}"/>
              </a:ext>
            </a:extLst>
          </p:cNvPr>
          <p:cNvSpPr/>
          <p:nvPr/>
        </p:nvSpPr>
        <p:spPr>
          <a:xfrm>
            <a:off x="9645262" y="410713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7DC6A99-42FB-44D2-864C-F3E91A1980B7}"/>
              </a:ext>
            </a:extLst>
          </p:cNvPr>
          <p:cNvSpPr/>
          <p:nvPr/>
        </p:nvSpPr>
        <p:spPr>
          <a:xfrm>
            <a:off x="9699853" y="2373872"/>
            <a:ext cx="300250" cy="369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D5C96B-5964-4277-96F8-847A7E17F96E}"/>
              </a:ext>
            </a:extLst>
          </p:cNvPr>
          <p:cNvSpPr txBox="1"/>
          <p:nvPr/>
        </p:nvSpPr>
        <p:spPr>
          <a:xfrm flipH="1">
            <a:off x="6414447" y="2364474"/>
            <a:ext cx="2455903" cy="369332"/>
          </a:xfrm>
          <a:prstGeom prst="rect">
            <a:avLst/>
          </a:prstGeom>
          <a:noFill/>
        </p:spPr>
        <p:txBody>
          <a:bodyPr wrap="square" rtlCol="0">
            <a:spAutoFit/>
          </a:bodyPr>
          <a:lstStyle/>
          <a:p>
            <a:r>
              <a:rPr lang="fr-FR" dirty="0"/>
              <a:t>Prise de profit partielle</a:t>
            </a:r>
            <a:endParaRPr lang="en-US" dirty="0"/>
          </a:p>
        </p:txBody>
      </p:sp>
      <p:sp>
        <p:nvSpPr>
          <p:cNvPr id="38" name="Arrow: Left-Right 37">
            <a:extLst>
              <a:ext uri="{FF2B5EF4-FFF2-40B4-BE49-F238E27FC236}">
                <a16:creationId xmlns:a16="http://schemas.microsoft.com/office/drawing/2014/main" id="{7C0F9030-D569-4F11-A63D-AF092ACA9F5B}"/>
              </a:ext>
            </a:extLst>
          </p:cNvPr>
          <p:cNvSpPr/>
          <p:nvPr/>
        </p:nvSpPr>
        <p:spPr>
          <a:xfrm>
            <a:off x="3370996" y="5665987"/>
            <a:ext cx="5800300"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Consolidation</a:t>
            </a:r>
          </a:p>
          <a:p>
            <a:pPr algn="ctr"/>
            <a:endParaRPr lang="en-US" dirty="0"/>
          </a:p>
        </p:txBody>
      </p:sp>
      <p:sp>
        <p:nvSpPr>
          <p:cNvPr id="39" name="Arrow: Left-Right 38">
            <a:extLst>
              <a:ext uri="{FF2B5EF4-FFF2-40B4-BE49-F238E27FC236}">
                <a16:creationId xmlns:a16="http://schemas.microsoft.com/office/drawing/2014/main" id="{A987D314-D51D-4EBC-A530-8D873A64A61F}"/>
              </a:ext>
            </a:extLst>
          </p:cNvPr>
          <p:cNvSpPr/>
          <p:nvPr/>
        </p:nvSpPr>
        <p:spPr>
          <a:xfrm>
            <a:off x="143647" y="5665987"/>
            <a:ext cx="3186407"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Tendance haussière</a:t>
            </a:r>
          </a:p>
          <a:p>
            <a:pPr algn="ctr"/>
            <a:endParaRPr lang="en-US" dirty="0"/>
          </a:p>
        </p:txBody>
      </p:sp>
      <p:sp>
        <p:nvSpPr>
          <p:cNvPr id="40" name="Arrow: Left-Right 39">
            <a:extLst>
              <a:ext uri="{FF2B5EF4-FFF2-40B4-BE49-F238E27FC236}">
                <a16:creationId xmlns:a16="http://schemas.microsoft.com/office/drawing/2014/main" id="{F4A95C92-7352-4969-9B02-AADD4ABF9891}"/>
              </a:ext>
            </a:extLst>
          </p:cNvPr>
          <p:cNvSpPr/>
          <p:nvPr/>
        </p:nvSpPr>
        <p:spPr>
          <a:xfrm>
            <a:off x="9184944" y="5665987"/>
            <a:ext cx="2863409"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Reprise haussière</a:t>
            </a:r>
          </a:p>
          <a:p>
            <a:pPr algn="ctr"/>
            <a:endParaRPr lang="en-US" dirty="0"/>
          </a:p>
        </p:txBody>
      </p:sp>
    </p:spTree>
    <p:extLst>
      <p:ext uri="{BB962C8B-B14F-4D97-AF65-F5344CB8AC3E}">
        <p14:creationId xmlns:p14="http://schemas.microsoft.com/office/powerpoint/2010/main" val="8554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0886-11AD-489A-9648-518171AD0814}"/>
              </a:ext>
            </a:extLst>
          </p:cNvPr>
          <p:cNvSpPr>
            <a:spLocks noGrp="1"/>
          </p:cNvSpPr>
          <p:nvPr>
            <p:ph type="title"/>
          </p:nvPr>
        </p:nvSpPr>
        <p:spPr/>
        <p:txBody>
          <a:bodyPr/>
          <a:lstStyle/>
          <a:p>
            <a:r>
              <a:rPr lang="fr-FR" dirty="0"/>
              <a:t>Epaule-Tête-Epaule (inversée)</a:t>
            </a:r>
            <a:endParaRPr lang="en-US" dirty="0"/>
          </a:p>
        </p:txBody>
      </p:sp>
      <p:sp>
        <p:nvSpPr>
          <p:cNvPr id="5" name="Freeform: Shape 4">
            <a:extLst>
              <a:ext uri="{FF2B5EF4-FFF2-40B4-BE49-F238E27FC236}">
                <a16:creationId xmlns:a16="http://schemas.microsoft.com/office/drawing/2014/main" id="{0F779F00-5BDD-4DFA-96D6-B611074F1A90}"/>
              </a:ext>
            </a:extLst>
          </p:cNvPr>
          <p:cNvSpPr/>
          <p:nvPr/>
        </p:nvSpPr>
        <p:spPr>
          <a:xfrm>
            <a:off x="1206691" y="2579146"/>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24042EB-1590-44BE-ACB9-B5D02880531B}"/>
              </a:ext>
            </a:extLst>
          </p:cNvPr>
          <p:cNvCxnSpPr>
            <a:cxnSpLocks/>
          </p:cNvCxnSpPr>
          <p:nvPr/>
        </p:nvCxnSpPr>
        <p:spPr>
          <a:xfrm flipV="1">
            <a:off x="838200" y="3562066"/>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8E1D2-FB4B-419D-9FE9-FB00EE878A45}"/>
              </a:ext>
            </a:extLst>
          </p:cNvPr>
          <p:cNvCxnSpPr>
            <a:cxnSpLocks/>
          </p:cNvCxnSpPr>
          <p:nvPr/>
        </p:nvCxnSpPr>
        <p:spPr>
          <a:xfrm>
            <a:off x="838200" y="3125337"/>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E074A6-957D-47BA-8068-E42C78FC7036}"/>
              </a:ext>
            </a:extLst>
          </p:cNvPr>
          <p:cNvSpPr txBox="1"/>
          <p:nvPr/>
        </p:nvSpPr>
        <p:spPr>
          <a:xfrm>
            <a:off x="3066765" y="2121947"/>
            <a:ext cx="600502" cy="368207"/>
          </a:xfrm>
          <a:prstGeom prst="rect">
            <a:avLst/>
          </a:prstGeom>
          <a:noFill/>
        </p:spPr>
        <p:txBody>
          <a:bodyPr wrap="square" rtlCol="0">
            <a:spAutoFit/>
          </a:bodyPr>
          <a:lstStyle/>
          <a:p>
            <a:r>
              <a:rPr lang="fr-FR" dirty="0"/>
              <a:t>Tête</a:t>
            </a:r>
            <a:endParaRPr lang="en-US" dirty="0"/>
          </a:p>
        </p:txBody>
      </p:sp>
      <p:grpSp>
        <p:nvGrpSpPr>
          <p:cNvPr id="24" name="Group 23">
            <a:extLst>
              <a:ext uri="{FF2B5EF4-FFF2-40B4-BE49-F238E27FC236}">
                <a16:creationId xmlns:a16="http://schemas.microsoft.com/office/drawing/2014/main" id="{CC327FFB-B4E0-45A1-8D78-F10116B7BDEA}"/>
              </a:ext>
            </a:extLst>
          </p:cNvPr>
          <p:cNvGrpSpPr/>
          <p:nvPr/>
        </p:nvGrpSpPr>
        <p:grpSpPr>
          <a:xfrm rot="10800000">
            <a:off x="6610068" y="2032955"/>
            <a:ext cx="5124730" cy="3814830"/>
            <a:chOff x="6542971" y="2032955"/>
            <a:chExt cx="5124730" cy="3814830"/>
          </a:xfrm>
        </p:grpSpPr>
        <p:sp>
          <p:nvSpPr>
            <p:cNvPr id="17" name="Freeform: Shape 16">
              <a:extLst>
                <a:ext uri="{FF2B5EF4-FFF2-40B4-BE49-F238E27FC236}">
                  <a16:creationId xmlns:a16="http://schemas.microsoft.com/office/drawing/2014/main" id="{AC756C22-7DE8-41D7-9F21-C7C475C6058B}"/>
                </a:ext>
              </a:extLst>
            </p:cNvPr>
            <p:cNvSpPr/>
            <p:nvPr/>
          </p:nvSpPr>
          <p:spPr>
            <a:xfrm>
              <a:off x="6978559" y="2490154"/>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C9B2AEDE-9CAC-421E-9880-5475554AA3B3}"/>
                </a:ext>
              </a:extLst>
            </p:cNvPr>
            <p:cNvCxnSpPr>
              <a:cxnSpLocks/>
            </p:cNvCxnSpPr>
            <p:nvPr/>
          </p:nvCxnSpPr>
          <p:spPr>
            <a:xfrm flipV="1">
              <a:off x="6610068" y="3473074"/>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1EB85-0051-4F63-8401-147C3BE59DF2}"/>
                </a:ext>
              </a:extLst>
            </p:cNvPr>
            <p:cNvCxnSpPr>
              <a:cxnSpLocks/>
            </p:cNvCxnSpPr>
            <p:nvPr/>
          </p:nvCxnSpPr>
          <p:spPr>
            <a:xfrm>
              <a:off x="6610068" y="3036345"/>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763A3-A18D-4999-BB9D-69AA4D7F3AFD}"/>
                </a:ext>
              </a:extLst>
            </p:cNvPr>
            <p:cNvSpPr txBox="1"/>
            <p:nvPr/>
          </p:nvSpPr>
          <p:spPr>
            <a:xfrm rot="10800000">
              <a:off x="8838633" y="2032955"/>
              <a:ext cx="600502" cy="368207"/>
            </a:xfrm>
            <a:prstGeom prst="rect">
              <a:avLst/>
            </a:prstGeom>
            <a:noFill/>
          </p:spPr>
          <p:txBody>
            <a:bodyPr wrap="square" rtlCol="0">
              <a:spAutoFit/>
            </a:bodyPr>
            <a:lstStyle/>
            <a:p>
              <a:r>
                <a:rPr lang="fr-FR" dirty="0"/>
                <a:t>Tête</a:t>
              </a:r>
              <a:endParaRPr lang="en-US" dirty="0"/>
            </a:p>
          </p:txBody>
        </p:sp>
        <p:sp>
          <p:nvSpPr>
            <p:cNvPr id="21" name="TextBox 20">
              <a:extLst>
                <a:ext uri="{FF2B5EF4-FFF2-40B4-BE49-F238E27FC236}">
                  <a16:creationId xmlns:a16="http://schemas.microsoft.com/office/drawing/2014/main" id="{024077D7-263D-450A-848F-4348B59815FB}"/>
                </a:ext>
              </a:extLst>
            </p:cNvPr>
            <p:cNvSpPr txBox="1"/>
            <p:nvPr/>
          </p:nvSpPr>
          <p:spPr>
            <a:xfrm rot="10800000">
              <a:off x="6542971" y="2699069"/>
              <a:ext cx="608821" cy="369332"/>
            </a:xfrm>
            <a:prstGeom prst="rect">
              <a:avLst/>
            </a:prstGeom>
            <a:noFill/>
          </p:spPr>
          <p:txBody>
            <a:bodyPr wrap="none" rtlCol="0">
              <a:spAutoFit/>
            </a:bodyPr>
            <a:lstStyle/>
            <a:p>
              <a:r>
                <a:rPr lang="fr-FR" dirty="0"/>
                <a:t>Stop</a:t>
              </a:r>
              <a:endParaRPr lang="en-US" dirty="0"/>
            </a:p>
          </p:txBody>
        </p:sp>
      </p:grpSp>
      <p:sp>
        <p:nvSpPr>
          <p:cNvPr id="25" name="Arrow: Down 24">
            <a:extLst>
              <a:ext uri="{FF2B5EF4-FFF2-40B4-BE49-F238E27FC236}">
                <a16:creationId xmlns:a16="http://schemas.microsoft.com/office/drawing/2014/main" id="{75F89FF9-C7BB-4D08-A525-D202A322C60F}"/>
              </a:ext>
            </a:extLst>
          </p:cNvPr>
          <p:cNvSpPr/>
          <p:nvPr/>
        </p:nvSpPr>
        <p:spPr>
          <a:xfrm>
            <a:off x="4495441" y="324433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A926A86-299D-4E09-A76A-8401E3948363}"/>
              </a:ext>
            </a:extLst>
          </p:cNvPr>
          <p:cNvSpPr/>
          <p:nvPr/>
        </p:nvSpPr>
        <p:spPr>
          <a:xfrm rot="10800000">
            <a:off x="10685059" y="4128357"/>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54407351-584F-4415-9FC0-F8A05C22C0F6}"/>
              </a:ext>
            </a:extLst>
          </p:cNvPr>
          <p:cNvSpPr txBox="1"/>
          <p:nvPr/>
        </p:nvSpPr>
        <p:spPr>
          <a:xfrm>
            <a:off x="8627054" y="6123543"/>
            <a:ext cx="1624163" cy="369332"/>
          </a:xfrm>
          <a:prstGeom prst="rect">
            <a:avLst/>
          </a:prstGeom>
          <a:noFill/>
        </p:spPr>
        <p:txBody>
          <a:bodyPr wrap="none" rtlCol="0">
            <a:spAutoFit/>
          </a:bodyPr>
          <a:lstStyle/>
          <a:p>
            <a:r>
              <a:rPr lang="fr-FR" dirty="0"/>
              <a:t>FAURECIA 2013</a:t>
            </a:r>
          </a:p>
        </p:txBody>
      </p:sp>
      <p:sp>
        <p:nvSpPr>
          <p:cNvPr id="28" name="TextBox 27">
            <a:extLst>
              <a:ext uri="{FF2B5EF4-FFF2-40B4-BE49-F238E27FC236}">
                <a16:creationId xmlns:a16="http://schemas.microsoft.com/office/drawing/2014/main" id="{43CF7F08-763F-4424-9D54-D4B024E8D536}"/>
              </a:ext>
            </a:extLst>
          </p:cNvPr>
          <p:cNvSpPr txBox="1"/>
          <p:nvPr/>
        </p:nvSpPr>
        <p:spPr>
          <a:xfrm>
            <a:off x="7624838" y="4841542"/>
            <a:ext cx="1070779" cy="369332"/>
          </a:xfrm>
          <a:prstGeom prst="rect">
            <a:avLst/>
          </a:prstGeom>
          <a:noFill/>
        </p:spPr>
        <p:txBody>
          <a:bodyPr wrap="square" rtlCol="0">
            <a:spAutoFit/>
          </a:bodyPr>
          <a:lstStyle/>
          <a:p>
            <a:r>
              <a:rPr lang="fr-FR" dirty="0"/>
              <a:t>Epaule 1</a:t>
            </a:r>
            <a:endParaRPr lang="en-US" dirty="0"/>
          </a:p>
        </p:txBody>
      </p:sp>
      <p:sp>
        <p:nvSpPr>
          <p:cNvPr id="29" name="TextBox 28">
            <a:extLst>
              <a:ext uri="{FF2B5EF4-FFF2-40B4-BE49-F238E27FC236}">
                <a16:creationId xmlns:a16="http://schemas.microsoft.com/office/drawing/2014/main" id="{3AC09390-59E9-405F-B485-CC214A30F570}"/>
              </a:ext>
            </a:extLst>
          </p:cNvPr>
          <p:cNvSpPr txBox="1"/>
          <p:nvPr/>
        </p:nvSpPr>
        <p:spPr>
          <a:xfrm>
            <a:off x="3960051" y="2704406"/>
            <a:ext cx="1070779" cy="369332"/>
          </a:xfrm>
          <a:prstGeom prst="rect">
            <a:avLst/>
          </a:prstGeom>
          <a:noFill/>
        </p:spPr>
        <p:txBody>
          <a:bodyPr wrap="square" rtlCol="0">
            <a:spAutoFit/>
          </a:bodyPr>
          <a:lstStyle/>
          <a:p>
            <a:r>
              <a:rPr lang="fr-FR" dirty="0"/>
              <a:t>Epaule 2</a:t>
            </a:r>
            <a:endParaRPr lang="en-US" dirty="0"/>
          </a:p>
        </p:txBody>
      </p:sp>
      <p:sp>
        <p:nvSpPr>
          <p:cNvPr id="30" name="TextBox 29">
            <a:extLst>
              <a:ext uri="{FF2B5EF4-FFF2-40B4-BE49-F238E27FC236}">
                <a16:creationId xmlns:a16="http://schemas.microsoft.com/office/drawing/2014/main" id="{E31552C6-D9C6-4B21-A236-1BF833D5E199}"/>
              </a:ext>
            </a:extLst>
          </p:cNvPr>
          <p:cNvSpPr txBox="1"/>
          <p:nvPr/>
        </p:nvSpPr>
        <p:spPr>
          <a:xfrm>
            <a:off x="9877287" y="4844396"/>
            <a:ext cx="1070779" cy="369332"/>
          </a:xfrm>
          <a:prstGeom prst="rect">
            <a:avLst/>
          </a:prstGeom>
          <a:noFill/>
        </p:spPr>
        <p:txBody>
          <a:bodyPr wrap="square" rtlCol="0">
            <a:spAutoFit/>
          </a:bodyPr>
          <a:lstStyle/>
          <a:p>
            <a:r>
              <a:rPr lang="fr-FR" dirty="0"/>
              <a:t>Epaule 2</a:t>
            </a:r>
            <a:endParaRPr lang="en-US" dirty="0"/>
          </a:p>
        </p:txBody>
      </p:sp>
    </p:spTree>
    <p:extLst>
      <p:ext uri="{BB962C8B-B14F-4D97-AF65-F5344CB8AC3E}">
        <p14:creationId xmlns:p14="http://schemas.microsoft.com/office/powerpoint/2010/main" val="165202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AF4-D195-48F2-B0C7-5D17B2855617}"/>
              </a:ext>
            </a:extLst>
          </p:cNvPr>
          <p:cNvSpPr>
            <a:spLocks noGrp="1"/>
          </p:cNvSpPr>
          <p:nvPr>
            <p:ph type="title"/>
          </p:nvPr>
        </p:nvSpPr>
        <p:spPr/>
        <p:txBody>
          <a:bodyPr/>
          <a:lstStyle/>
          <a:p>
            <a:r>
              <a:rPr lang="fr-FR" dirty="0"/>
              <a:t>Profils investisseurs</a:t>
            </a:r>
            <a:endParaRPr lang="en-US" dirty="0"/>
          </a:p>
        </p:txBody>
      </p:sp>
      <p:sp>
        <p:nvSpPr>
          <p:cNvPr id="3" name="Content Placeholder 2">
            <a:extLst>
              <a:ext uri="{FF2B5EF4-FFF2-40B4-BE49-F238E27FC236}">
                <a16:creationId xmlns:a16="http://schemas.microsoft.com/office/drawing/2014/main" id="{F0CB78C5-40CA-4428-9AB5-F5A37AEF0B46}"/>
              </a:ext>
            </a:extLst>
          </p:cNvPr>
          <p:cNvSpPr>
            <a:spLocks noGrp="1"/>
          </p:cNvSpPr>
          <p:nvPr>
            <p:ph idx="1"/>
          </p:nvPr>
        </p:nvSpPr>
        <p:spPr/>
        <p:txBody>
          <a:bodyPr/>
          <a:lstStyle/>
          <a:p>
            <a:r>
              <a:rPr lang="fr-FR" dirty="0"/>
              <a:t>Très Long Terme </a:t>
            </a:r>
            <a:r>
              <a:rPr lang="fr-FR" dirty="0">
                <a:sym typeface="Wingdings" panose="05000000000000000000" pitchFamily="2" charset="2"/>
              </a:rPr>
              <a:t> Assurance vie, PER, PERP    </a:t>
            </a:r>
          </a:p>
          <a:p>
            <a:r>
              <a:rPr lang="fr-FR" dirty="0"/>
              <a:t>Long Terme </a:t>
            </a:r>
            <a:r>
              <a:rPr lang="fr-FR" dirty="0">
                <a:sym typeface="Wingdings" panose="05000000000000000000" pitchFamily="2" charset="2"/>
              </a:rPr>
              <a:t> PEA (plus values défiscalisées)</a:t>
            </a:r>
          </a:p>
          <a:p>
            <a:r>
              <a:rPr lang="fr-FR" dirty="0">
                <a:sym typeface="Wingdings" panose="05000000000000000000" pitchFamily="2" charset="2"/>
              </a:rPr>
              <a:t>Moyen Terme  Compte titre (fiscalité 30% sur plus values)</a:t>
            </a:r>
          </a:p>
          <a:p>
            <a:r>
              <a:rPr lang="fr-FR" dirty="0">
                <a:sym typeface="Wingdings" panose="05000000000000000000" pitchFamily="2" charset="2"/>
              </a:rPr>
              <a:t>Court Terme  Compte titre, CFD</a:t>
            </a:r>
          </a:p>
          <a:p>
            <a:r>
              <a:rPr lang="fr-FR" dirty="0">
                <a:sym typeface="Wingdings" panose="05000000000000000000" pitchFamily="2" charset="2"/>
              </a:rPr>
              <a:t>Très court terme  CFD</a:t>
            </a:r>
            <a:endParaRPr lang="en-US" dirty="0"/>
          </a:p>
          <a:p>
            <a:endParaRPr lang="en-US" dirty="0"/>
          </a:p>
        </p:txBody>
      </p:sp>
    </p:spTree>
    <p:extLst>
      <p:ext uri="{BB962C8B-B14F-4D97-AF65-F5344CB8AC3E}">
        <p14:creationId xmlns:p14="http://schemas.microsoft.com/office/powerpoint/2010/main" val="35640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8DA-95BD-46EF-AEF6-47C78D647ADD}"/>
              </a:ext>
            </a:extLst>
          </p:cNvPr>
          <p:cNvSpPr>
            <a:spLocks noGrp="1"/>
          </p:cNvSpPr>
          <p:nvPr>
            <p:ph type="title"/>
          </p:nvPr>
        </p:nvSpPr>
        <p:spPr/>
        <p:txBody>
          <a:bodyPr/>
          <a:lstStyle/>
          <a:p>
            <a:r>
              <a:rPr lang="fr-FR" dirty="0"/>
              <a:t>Double Top/Sommet</a:t>
            </a:r>
            <a:endParaRPr lang="en-US" dirty="0"/>
          </a:p>
        </p:txBody>
      </p:sp>
      <p:sp>
        <p:nvSpPr>
          <p:cNvPr id="4" name="Freeform: Shape 3">
            <a:extLst>
              <a:ext uri="{FF2B5EF4-FFF2-40B4-BE49-F238E27FC236}">
                <a16:creationId xmlns:a16="http://schemas.microsoft.com/office/drawing/2014/main" id="{C05A1B74-88B8-4495-8EAA-7FD0C6483058}"/>
              </a:ext>
            </a:extLst>
          </p:cNvPr>
          <p:cNvSpPr/>
          <p:nvPr/>
        </p:nvSpPr>
        <p:spPr>
          <a:xfrm>
            <a:off x="641445"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3C1053-23AD-4875-8FAC-575475924143}"/>
              </a:ext>
            </a:extLst>
          </p:cNvPr>
          <p:cNvCxnSpPr>
            <a:cxnSpLocks/>
          </p:cNvCxnSpPr>
          <p:nvPr/>
        </p:nvCxnSpPr>
        <p:spPr>
          <a:xfrm flipV="1">
            <a:off x="838200" y="3302758"/>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E465ED-B960-49C8-ACF1-E76CEA1DB2B8}"/>
              </a:ext>
            </a:extLst>
          </p:cNvPr>
          <p:cNvCxnSpPr>
            <a:cxnSpLocks/>
          </p:cNvCxnSpPr>
          <p:nvPr/>
        </p:nvCxnSpPr>
        <p:spPr>
          <a:xfrm>
            <a:off x="1392072" y="2252735"/>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F6B31-922C-4024-98DA-C9EB778D425D}"/>
              </a:ext>
            </a:extLst>
          </p:cNvPr>
          <p:cNvSpPr txBox="1"/>
          <p:nvPr/>
        </p:nvSpPr>
        <p:spPr>
          <a:xfrm>
            <a:off x="354842" y="6308209"/>
            <a:ext cx="1624163" cy="369332"/>
          </a:xfrm>
          <a:prstGeom prst="rect">
            <a:avLst/>
          </a:prstGeom>
          <a:noFill/>
        </p:spPr>
        <p:txBody>
          <a:bodyPr wrap="none" rtlCol="0">
            <a:spAutoFit/>
          </a:bodyPr>
          <a:lstStyle/>
          <a:p>
            <a:r>
              <a:rPr lang="fr-FR" dirty="0"/>
              <a:t>FAURECIA 2018</a:t>
            </a:r>
            <a:endParaRPr lang="en-US" dirty="0"/>
          </a:p>
        </p:txBody>
      </p:sp>
      <p:sp>
        <p:nvSpPr>
          <p:cNvPr id="14" name="Arrow: Down 13">
            <a:extLst>
              <a:ext uri="{FF2B5EF4-FFF2-40B4-BE49-F238E27FC236}">
                <a16:creationId xmlns:a16="http://schemas.microsoft.com/office/drawing/2014/main" id="{2A967507-C0DE-4FA0-AF70-F129006D6B79}"/>
              </a:ext>
            </a:extLst>
          </p:cNvPr>
          <p:cNvSpPr/>
          <p:nvPr/>
        </p:nvSpPr>
        <p:spPr>
          <a:xfrm>
            <a:off x="4563680" y="28179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E623C4-0A3F-4F6E-992F-B657EB63E910}"/>
              </a:ext>
            </a:extLst>
          </p:cNvPr>
          <p:cNvSpPr/>
          <p:nvPr/>
        </p:nvSpPr>
        <p:spPr>
          <a:xfrm rot="10800000">
            <a:off x="6855726"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3614BF-420A-47B3-ADA1-AE66F33F97AB}"/>
              </a:ext>
            </a:extLst>
          </p:cNvPr>
          <p:cNvCxnSpPr>
            <a:cxnSpLocks/>
          </p:cNvCxnSpPr>
          <p:nvPr/>
        </p:nvCxnSpPr>
        <p:spPr>
          <a:xfrm flipV="1">
            <a:off x="6451979" y="4790364"/>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E1F981-AEE9-44DA-994D-A6A3112ADA2E}"/>
              </a:ext>
            </a:extLst>
          </p:cNvPr>
          <p:cNvCxnSpPr>
            <a:cxnSpLocks/>
          </p:cNvCxnSpPr>
          <p:nvPr/>
        </p:nvCxnSpPr>
        <p:spPr>
          <a:xfrm>
            <a:off x="6945573" y="5909908"/>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756AEFBA-7EC1-4CC8-8A73-F9476C2F9452}"/>
              </a:ext>
            </a:extLst>
          </p:cNvPr>
          <p:cNvSpPr/>
          <p:nvPr/>
        </p:nvSpPr>
        <p:spPr>
          <a:xfrm rot="10800000">
            <a:off x="10439399" y="4916606"/>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71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C5EC-8E4C-49B7-9918-5A86A1515D7F}"/>
              </a:ext>
            </a:extLst>
          </p:cNvPr>
          <p:cNvSpPr>
            <a:spLocks noGrp="1"/>
          </p:cNvSpPr>
          <p:nvPr>
            <p:ph type="title"/>
          </p:nvPr>
        </p:nvSpPr>
        <p:spPr/>
        <p:txBody>
          <a:bodyPr/>
          <a:lstStyle/>
          <a:p>
            <a:r>
              <a:rPr lang="fr-FR" dirty="0"/>
              <a:t>Phases de Weinstein</a:t>
            </a:r>
            <a:endParaRPr lang="en-US" dirty="0"/>
          </a:p>
        </p:txBody>
      </p:sp>
      <p:sp>
        <p:nvSpPr>
          <p:cNvPr id="3" name="Content Placeholder 2">
            <a:extLst>
              <a:ext uri="{FF2B5EF4-FFF2-40B4-BE49-F238E27FC236}">
                <a16:creationId xmlns:a16="http://schemas.microsoft.com/office/drawing/2014/main" id="{8EDA219F-BFEB-4771-8D83-61A64204E35A}"/>
              </a:ext>
            </a:extLst>
          </p:cNvPr>
          <p:cNvSpPr>
            <a:spLocks noGrp="1"/>
          </p:cNvSpPr>
          <p:nvPr>
            <p:ph idx="1"/>
          </p:nvPr>
        </p:nvSpPr>
        <p:spPr/>
        <p:txBody>
          <a:bodyPr/>
          <a:lstStyle/>
          <a:p>
            <a:r>
              <a:rPr lang="fr-FR" dirty="0"/>
              <a:t>Phase 1 </a:t>
            </a:r>
            <a:r>
              <a:rPr lang="fr-FR" dirty="0">
                <a:sym typeface="Wingdings" panose="05000000000000000000" pitchFamily="2" charset="2"/>
              </a:rPr>
              <a:t> Fondation</a:t>
            </a:r>
          </a:p>
          <a:p>
            <a:r>
              <a:rPr lang="fr-FR" dirty="0">
                <a:sym typeface="Wingdings" panose="05000000000000000000" pitchFamily="2" charset="2"/>
              </a:rPr>
              <a:t>Phase 2  La hausse</a:t>
            </a:r>
          </a:p>
          <a:p>
            <a:r>
              <a:rPr lang="fr-FR" dirty="0">
                <a:sym typeface="Wingdings" panose="05000000000000000000" pitchFamily="2" charset="2"/>
              </a:rPr>
              <a:t>Phase 3  Le plafond</a:t>
            </a:r>
          </a:p>
          <a:p>
            <a:r>
              <a:rPr lang="fr-FR" dirty="0">
                <a:sym typeface="Wingdings" panose="05000000000000000000" pitchFamily="2" charset="2"/>
              </a:rPr>
              <a:t>Phase 4  La baisse</a:t>
            </a:r>
            <a:endParaRPr lang="en-US" dirty="0"/>
          </a:p>
        </p:txBody>
      </p:sp>
      <p:sp>
        <p:nvSpPr>
          <p:cNvPr id="4" name="Freeform: Shape 3">
            <a:extLst>
              <a:ext uri="{FF2B5EF4-FFF2-40B4-BE49-F238E27FC236}">
                <a16:creationId xmlns:a16="http://schemas.microsoft.com/office/drawing/2014/main" id="{BD2DCC55-9D7B-47B8-A759-598817DC404D}"/>
              </a:ext>
            </a:extLst>
          </p:cNvPr>
          <p:cNvSpPr/>
          <p:nvPr/>
        </p:nvSpPr>
        <p:spPr>
          <a:xfrm>
            <a:off x="2357718" y="2671373"/>
            <a:ext cx="9678533" cy="3743697"/>
          </a:xfrm>
          <a:custGeom>
            <a:avLst/>
            <a:gdLst>
              <a:gd name="connsiteX0" fmla="*/ 0 w 9678533"/>
              <a:gd name="connsiteY0" fmla="*/ 2017168 h 3743697"/>
              <a:gd name="connsiteX1" fmla="*/ 941294 w 9678533"/>
              <a:gd name="connsiteY1" fmla="*/ 3630815 h 3743697"/>
              <a:gd name="connsiteX2" fmla="*/ 1497106 w 9678533"/>
              <a:gd name="connsiteY2" fmla="*/ 3559098 h 3743697"/>
              <a:gd name="connsiteX3" fmla="*/ 1864658 w 9678533"/>
              <a:gd name="connsiteY3" fmla="*/ 3675639 h 3743697"/>
              <a:gd name="connsiteX4" fmla="*/ 2321858 w 9678533"/>
              <a:gd name="connsiteY4" fmla="*/ 3585992 h 3743697"/>
              <a:gd name="connsiteX5" fmla="*/ 2528047 w 9678533"/>
              <a:gd name="connsiteY5" fmla="*/ 3684603 h 3743697"/>
              <a:gd name="connsiteX6" fmla="*/ 2949388 w 9678533"/>
              <a:gd name="connsiteY6" fmla="*/ 3594956 h 3743697"/>
              <a:gd name="connsiteX7" fmla="*/ 3254188 w 9678533"/>
              <a:gd name="connsiteY7" fmla="*/ 3738392 h 3743697"/>
              <a:gd name="connsiteX8" fmla="*/ 3783106 w 9678533"/>
              <a:gd name="connsiteY8" fmla="*/ 3370839 h 3743697"/>
              <a:gd name="connsiteX9" fmla="*/ 3989294 w 9678533"/>
              <a:gd name="connsiteY9" fmla="*/ 3442556 h 3743697"/>
              <a:gd name="connsiteX10" fmla="*/ 4589929 w 9678533"/>
              <a:gd name="connsiteY10" fmla="*/ 2590909 h 3743697"/>
              <a:gd name="connsiteX11" fmla="*/ 4894729 w 9678533"/>
              <a:gd name="connsiteY11" fmla="*/ 2644698 h 3743697"/>
              <a:gd name="connsiteX12" fmla="*/ 5074023 w 9678533"/>
              <a:gd name="connsiteY12" fmla="*/ 1810980 h 3743697"/>
              <a:gd name="connsiteX13" fmla="*/ 5459506 w 9678533"/>
              <a:gd name="connsiteY13" fmla="*/ 1631686 h 3743697"/>
              <a:gd name="connsiteX14" fmla="*/ 5755341 w 9678533"/>
              <a:gd name="connsiteY14" fmla="*/ 833827 h 3743697"/>
              <a:gd name="connsiteX15" fmla="*/ 6015317 w 9678533"/>
              <a:gd name="connsiteY15" fmla="*/ 753145 h 3743697"/>
              <a:gd name="connsiteX16" fmla="*/ 6418729 w 9678533"/>
              <a:gd name="connsiteY16" fmla="*/ 71827 h 3743697"/>
              <a:gd name="connsiteX17" fmla="*/ 6687670 w 9678533"/>
              <a:gd name="connsiteY17" fmla="*/ 591780 h 3743697"/>
              <a:gd name="connsiteX18" fmla="*/ 7082117 w 9678533"/>
              <a:gd name="connsiteY18" fmla="*/ 80792 h 3743697"/>
              <a:gd name="connsiteX19" fmla="*/ 7377953 w 9678533"/>
              <a:gd name="connsiteY19" fmla="*/ 546956 h 3743697"/>
              <a:gd name="connsiteX20" fmla="*/ 7700682 w 9678533"/>
              <a:gd name="connsiteY20" fmla="*/ 109 h 3743697"/>
              <a:gd name="connsiteX21" fmla="*/ 8095129 w 9678533"/>
              <a:gd name="connsiteY21" fmla="*/ 600745 h 3743697"/>
              <a:gd name="connsiteX22" fmla="*/ 8328211 w 9678533"/>
              <a:gd name="connsiteY22" fmla="*/ 977262 h 3743697"/>
              <a:gd name="connsiteX23" fmla="*/ 8659906 w 9678533"/>
              <a:gd name="connsiteY23" fmla="*/ 582815 h 3743697"/>
              <a:gd name="connsiteX24" fmla="*/ 8839200 w 9678533"/>
              <a:gd name="connsiteY24" fmla="*/ 1317921 h 3743697"/>
              <a:gd name="connsiteX25" fmla="*/ 8919882 w 9678533"/>
              <a:gd name="connsiteY25" fmla="*/ 1766156 h 3743697"/>
              <a:gd name="connsiteX26" fmla="*/ 9179858 w 9678533"/>
              <a:gd name="connsiteY26" fmla="*/ 1542039 h 3743697"/>
              <a:gd name="connsiteX27" fmla="*/ 9215717 w 9678533"/>
              <a:gd name="connsiteY27" fmla="*/ 2205427 h 3743697"/>
              <a:gd name="connsiteX28" fmla="*/ 9377082 w 9678533"/>
              <a:gd name="connsiteY28" fmla="*/ 2205427 h 3743697"/>
              <a:gd name="connsiteX29" fmla="*/ 9646023 w 9678533"/>
              <a:gd name="connsiteY29" fmla="*/ 3066039 h 3743697"/>
              <a:gd name="connsiteX30" fmla="*/ 9663953 w 9678533"/>
              <a:gd name="connsiteY30" fmla="*/ 3388768 h 374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678533" h="3743697">
                <a:moveTo>
                  <a:pt x="0" y="2017168"/>
                </a:moveTo>
                <a:cubicBezTo>
                  <a:pt x="345888" y="2695497"/>
                  <a:pt x="691776" y="3373827"/>
                  <a:pt x="941294" y="3630815"/>
                </a:cubicBezTo>
                <a:cubicBezTo>
                  <a:pt x="1190812" y="3887803"/>
                  <a:pt x="1343212" y="3551627"/>
                  <a:pt x="1497106" y="3559098"/>
                </a:cubicBezTo>
                <a:cubicBezTo>
                  <a:pt x="1651000" y="3566569"/>
                  <a:pt x="1727199" y="3671157"/>
                  <a:pt x="1864658" y="3675639"/>
                </a:cubicBezTo>
                <a:cubicBezTo>
                  <a:pt x="2002117" y="3680121"/>
                  <a:pt x="2211293" y="3584498"/>
                  <a:pt x="2321858" y="3585992"/>
                </a:cubicBezTo>
                <a:cubicBezTo>
                  <a:pt x="2432423" y="3587486"/>
                  <a:pt x="2423459" y="3683109"/>
                  <a:pt x="2528047" y="3684603"/>
                </a:cubicBezTo>
                <a:cubicBezTo>
                  <a:pt x="2632635" y="3686097"/>
                  <a:pt x="2828365" y="3585991"/>
                  <a:pt x="2949388" y="3594956"/>
                </a:cubicBezTo>
                <a:cubicBezTo>
                  <a:pt x="3070412" y="3603921"/>
                  <a:pt x="3115235" y="3775745"/>
                  <a:pt x="3254188" y="3738392"/>
                </a:cubicBezTo>
                <a:cubicBezTo>
                  <a:pt x="3393141" y="3701039"/>
                  <a:pt x="3660588" y="3420145"/>
                  <a:pt x="3783106" y="3370839"/>
                </a:cubicBezTo>
                <a:cubicBezTo>
                  <a:pt x="3905624" y="3321533"/>
                  <a:pt x="3854824" y="3572544"/>
                  <a:pt x="3989294" y="3442556"/>
                </a:cubicBezTo>
                <a:cubicBezTo>
                  <a:pt x="4123764" y="3312568"/>
                  <a:pt x="4439023" y="2723885"/>
                  <a:pt x="4589929" y="2590909"/>
                </a:cubicBezTo>
                <a:cubicBezTo>
                  <a:pt x="4740835" y="2457933"/>
                  <a:pt x="4814047" y="2774686"/>
                  <a:pt x="4894729" y="2644698"/>
                </a:cubicBezTo>
                <a:cubicBezTo>
                  <a:pt x="4975411" y="2514710"/>
                  <a:pt x="4979894" y="1979815"/>
                  <a:pt x="5074023" y="1810980"/>
                </a:cubicBezTo>
                <a:cubicBezTo>
                  <a:pt x="5168153" y="1642145"/>
                  <a:pt x="5345953" y="1794545"/>
                  <a:pt x="5459506" y="1631686"/>
                </a:cubicBezTo>
                <a:cubicBezTo>
                  <a:pt x="5573059" y="1468827"/>
                  <a:pt x="5662706" y="980250"/>
                  <a:pt x="5755341" y="833827"/>
                </a:cubicBezTo>
                <a:cubicBezTo>
                  <a:pt x="5847976" y="687404"/>
                  <a:pt x="5904752" y="880145"/>
                  <a:pt x="6015317" y="753145"/>
                </a:cubicBezTo>
                <a:cubicBezTo>
                  <a:pt x="6125882" y="626145"/>
                  <a:pt x="6306670" y="98721"/>
                  <a:pt x="6418729" y="71827"/>
                </a:cubicBezTo>
                <a:cubicBezTo>
                  <a:pt x="6530788" y="44933"/>
                  <a:pt x="6577105" y="590286"/>
                  <a:pt x="6687670" y="591780"/>
                </a:cubicBezTo>
                <a:cubicBezTo>
                  <a:pt x="6798235" y="593274"/>
                  <a:pt x="6967070" y="88263"/>
                  <a:pt x="7082117" y="80792"/>
                </a:cubicBezTo>
                <a:cubicBezTo>
                  <a:pt x="7197164" y="73321"/>
                  <a:pt x="7274859" y="560403"/>
                  <a:pt x="7377953" y="546956"/>
                </a:cubicBezTo>
                <a:cubicBezTo>
                  <a:pt x="7481047" y="533509"/>
                  <a:pt x="7581153" y="-8856"/>
                  <a:pt x="7700682" y="109"/>
                </a:cubicBezTo>
                <a:cubicBezTo>
                  <a:pt x="7820211" y="9074"/>
                  <a:pt x="7990541" y="437886"/>
                  <a:pt x="8095129" y="600745"/>
                </a:cubicBezTo>
                <a:cubicBezTo>
                  <a:pt x="8199717" y="763604"/>
                  <a:pt x="8234082" y="980250"/>
                  <a:pt x="8328211" y="977262"/>
                </a:cubicBezTo>
                <a:cubicBezTo>
                  <a:pt x="8422340" y="974274"/>
                  <a:pt x="8574741" y="526039"/>
                  <a:pt x="8659906" y="582815"/>
                </a:cubicBezTo>
                <a:cubicBezTo>
                  <a:pt x="8745071" y="639591"/>
                  <a:pt x="8795871" y="1120698"/>
                  <a:pt x="8839200" y="1317921"/>
                </a:cubicBezTo>
                <a:cubicBezTo>
                  <a:pt x="8882529" y="1515144"/>
                  <a:pt x="8863106" y="1728803"/>
                  <a:pt x="8919882" y="1766156"/>
                </a:cubicBezTo>
                <a:cubicBezTo>
                  <a:pt x="8976658" y="1803509"/>
                  <a:pt x="9130552" y="1468827"/>
                  <a:pt x="9179858" y="1542039"/>
                </a:cubicBezTo>
                <a:cubicBezTo>
                  <a:pt x="9229164" y="1615251"/>
                  <a:pt x="9182846" y="2094862"/>
                  <a:pt x="9215717" y="2205427"/>
                </a:cubicBezTo>
                <a:cubicBezTo>
                  <a:pt x="9248588" y="2315992"/>
                  <a:pt x="9305364" y="2061992"/>
                  <a:pt x="9377082" y="2205427"/>
                </a:cubicBezTo>
                <a:cubicBezTo>
                  <a:pt x="9448800" y="2348862"/>
                  <a:pt x="9598211" y="2868816"/>
                  <a:pt x="9646023" y="3066039"/>
                </a:cubicBezTo>
                <a:cubicBezTo>
                  <a:pt x="9693835" y="3263262"/>
                  <a:pt x="9678894" y="3326015"/>
                  <a:pt x="9663953" y="3388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4951D7-D2ED-4D40-B4A9-4EDEC48BF3AE}"/>
              </a:ext>
            </a:extLst>
          </p:cNvPr>
          <p:cNvCxnSpPr>
            <a:cxnSpLocks/>
          </p:cNvCxnSpPr>
          <p:nvPr/>
        </p:nvCxnSpPr>
        <p:spPr>
          <a:xfrm>
            <a:off x="3415553" y="4007224"/>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F7F90D-0211-428B-BF14-55EA1E086B9D}"/>
              </a:ext>
            </a:extLst>
          </p:cNvPr>
          <p:cNvCxnSpPr>
            <a:cxnSpLocks/>
          </p:cNvCxnSpPr>
          <p:nvPr/>
        </p:nvCxnSpPr>
        <p:spPr>
          <a:xfrm>
            <a:off x="5880847" y="4012529"/>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461BBF-EEA7-4732-8621-D14454895B55}"/>
              </a:ext>
            </a:extLst>
          </p:cNvPr>
          <p:cNvCxnSpPr>
            <a:cxnSpLocks/>
          </p:cNvCxnSpPr>
          <p:nvPr/>
        </p:nvCxnSpPr>
        <p:spPr>
          <a:xfrm>
            <a:off x="8534400" y="2671373"/>
            <a:ext cx="0" cy="366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EF5DC7-923C-4894-A47C-3422EB88AF1E}"/>
              </a:ext>
            </a:extLst>
          </p:cNvPr>
          <p:cNvCxnSpPr>
            <a:cxnSpLocks/>
          </p:cNvCxnSpPr>
          <p:nvPr/>
        </p:nvCxnSpPr>
        <p:spPr>
          <a:xfrm>
            <a:off x="10408024" y="2513949"/>
            <a:ext cx="0" cy="36630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Left-Right 11">
            <a:extLst>
              <a:ext uri="{FF2B5EF4-FFF2-40B4-BE49-F238E27FC236}">
                <a16:creationId xmlns:a16="http://schemas.microsoft.com/office/drawing/2014/main" id="{B423BD38-3D4D-481E-B5E5-225FEEAA701B}"/>
              </a:ext>
            </a:extLst>
          </p:cNvPr>
          <p:cNvSpPr/>
          <p:nvPr/>
        </p:nvSpPr>
        <p:spPr>
          <a:xfrm>
            <a:off x="3415553"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1</a:t>
            </a:r>
            <a:endParaRPr lang="en-US" dirty="0"/>
          </a:p>
        </p:txBody>
      </p:sp>
      <p:sp>
        <p:nvSpPr>
          <p:cNvPr id="13" name="Arrow: Left-Right 12">
            <a:extLst>
              <a:ext uri="{FF2B5EF4-FFF2-40B4-BE49-F238E27FC236}">
                <a16:creationId xmlns:a16="http://schemas.microsoft.com/office/drawing/2014/main" id="{E3A09022-764E-485A-A7EB-FF5E20802EE5}"/>
              </a:ext>
            </a:extLst>
          </p:cNvPr>
          <p:cNvSpPr/>
          <p:nvPr/>
        </p:nvSpPr>
        <p:spPr>
          <a:xfrm>
            <a:off x="5880846"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2</a:t>
            </a:r>
            <a:endParaRPr lang="en-US" dirty="0"/>
          </a:p>
        </p:txBody>
      </p:sp>
      <p:sp>
        <p:nvSpPr>
          <p:cNvPr id="14" name="Arrow: Left-Right 13">
            <a:extLst>
              <a:ext uri="{FF2B5EF4-FFF2-40B4-BE49-F238E27FC236}">
                <a16:creationId xmlns:a16="http://schemas.microsoft.com/office/drawing/2014/main" id="{722BA06E-C1B7-4303-8457-73F056C79F79}"/>
              </a:ext>
            </a:extLst>
          </p:cNvPr>
          <p:cNvSpPr/>
          <p:nvPr/>
        </p:nvSpPr>
        <p:spPr>
          <a:xfrm>
            <a:off x="8525436" y="5688122"/>
            <a:ext cx="1882585"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3</a:t>
            </a:r>
            <a:endParaRPr lang="en-US" dirty="0"/>
          </a:p>
        </p:txBody>
      </p:sp>
      <p:sp>
        <p:nvSpPr>
          <p:cNvPr id="15" name="Arrow: Left-Right 14">
            <a:extLst>
              <a:ext uri="{FF2B5EF4-FFF2-40B4-BE49-F238E27FC236}">
                <a16:creationId xmlns:a16="http://schemas.microsoft.com/office/drawing/2014/main" id="{19B8B7BF-DAA5-475A-91D3-C767458143C2}"/>
              </a:ext>
            </a:extLst>
          </p:cNvPr>
          <p:cNvSpPr/>
          <p:nvPr/>
        </p:nvSpPr>
        <p:spPr>
          <a:xfrm>
            <a:off x="10403540" y="5688122"/>
            <a:ext cx="1632712"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4</a:t>
            </a:r>
            <a:endParaRPr lang="en-US" dirty="0"/>
          </a:p>
        </p:txBody>
      </p:sp>
    </p:spTree>
    <p:extLst>
      <p:ext uri="{BB962C8B-B14F-4D97-AF65-F5344CB8AC3E}">
        <p14:creationId xmlns:p14="http://schemas.microsoft.com/office/powerpoint/2010/main" val="403282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A8D-74E0-4E88-81BD-2722472DC484}"/>
              </a:ext>
            </a:extLst>
          </p:cNvPr>
          <p:cNvSpPr>
            <a:spLocks noGrp="1"/>
          </p:cNvSpPr>
          <p:nvPr>
            <p:ph type="title"/>
          </p:nvPr>
        </p:nvSpPr>
        <p:spPr/>
        <p:txBody>
          <a:bodyPr/>
          <a:lstStyle/>
          <a:p>
            <a:r>
              <a:rPr lang="fr-FR" dirty="0"/>
              <a:t>Les indicateurs</a:t>
            </a:r>
            <a:endParaRPr lang="en-US" dirty="0"/>
          </a:p>
        </p:txBody>
      </p:sp>
      <p:sp>
        <p:nvSpPr>
          <p:cNvPr id="3" name="Content Placeholder 2">
            <a:extLst>
              <a:ext uri="{FF2B5EF4-FFF2-40B4-BE49-F238E27FC236}">
                <a16:creationId xmlns:a16="http://schemas.microsoft.com/office/drawing/2014/main" id="{F0CAEC1F-53B1-40A6-9E30-E257D4AA4881}"/>
              </a:ext>
            </a:extLst>
          </p:cNvPr>
          <p:cNvSpPr>
            <a:spLocks noGrp="1"/>
          </p:cNvSpPr>
          <p:nvPr>
            <p:ph idx="1"/>
          </p:nvPr>
        </p:nvSpPr>
        <p:spPr/>
        <p:txBody>
          <a:bodyPr/>
          <a:lstStyle/>
          <a:p>
            <a:r>
              <a:rPr lang="fr-FR" dirty="0"/>
              <a:t>Moyennes Mobiles</a:t>
            </a:r>
          </a:p>
          <a:p>
            <a:r>
              <a:rPr lang="fr-FR" dirty="0"/>
              <a:t>Oscillateurs</a:t>
            </a:r>
          </a:p>
          <a:p>
            <a:r>
              <a:rPr lang="fr-FR" dirty="0"/>
              <a:t>Indicateurs de volatilité</a:t>
            </a:r>
          </a:p>
          <a:p>
            <a:r>
              <a:rPr lang="fr-FR" dirty="0"/>
              <a:t>Volumes</a:t>
            </a:r>
          </a:p>
          <a:p>
            <a:r>
              <a:rPr lang="fr-FR" dirty="0"/>
              <a:t>Analyse technique</a:t>
            </a:r>
          </a:p>
          <a:p>
            <a:r>
              <a:rPr lang="fr-FR" dirty="0"/>
              <a:t>Cycles et tendances</a:t>
            </a:r>
          </a:p>
          <a:p>
            <a:endParaRPr lang="fr-FR" dirty="0"/>
          </a:p>
          <a:p>
            <a:pPr lvl="1"/>
            <a:endParaRPr lang="en-US" dirty="0"/>
          </a:p>
        </p:txBody>
      </p:sp>
      <p:pic>
        <p:nvPicPr>
          <p:cNvPr id="5" name="Picture 4">
            <a:extLst>
              <a:ext uri="{FF2B5EF4-FFF2-40B4-BE49-F238E27FC236}">
                <a16:creationId xmlns:a16="http://schemas.microsoft.com/office/drawing/2014/main" id="{53E968B8-6DA1-4446-9680-C1E608EB374C}"/>
              </a:ext>
            </a:extLst>
          </p:cNvPr>
          <p:cNvPicPr>
            <a:picLocks noChangeAspect="1"/>
          </p:cNvPicPr>
          <p:nvPr/>
        </p:nvPicPr>
        <p:blipFill>
          <a:blip r:embed="rId2"/>
          <a:stretch>
            <a:fillRect/>
          </a:stretch>
        </p:blipFill>
        <p:spPr>
          <a:xfrm>
            <a:off x="4986221" y="2341601"/>
            <a:ext cx="6724650" cy="3524250"/>
          </a:xfrm>
          <a:prstGeom prst="rect">
            <a:avLst/>
          </a:prstGeom>
        </p:spPr>
      </p:pic>
    </p:spTree>
    <p:extLst>
      <p:ext uri="{BB962C8B-B14F-4D97-AF65-F5344CB8AC3E}">
        <p14:creationId xmlns:p14="http://schemas.microsoft.com/office/powerpoint/2010/main" val="2166134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D992-07FD-4F22-964A-AB0A6B7A4E5A}"/>
              </a:ext>
            </a:extLst>
          </p:cNvPr>
          <p:cNvSpPr>
            <a:spLocks noGrp="1"/>
          </p:cNvSpPr>
          <p:nvPr>
            <p:ph type="title"/>
          </p:nvPr>
        </p:nvSpPr>
        <p:spPr/>
        <p:txBody>
          <a:bodyPr/>
          <a:lstStyle/>
          <a:p>
            <a:r>
              <a:rPr lang="fr-FR" dirty="0"/>
              <a:t>Moyennes Mobiles</a:t>
            </a:r>
            <a:endParaRPr lang="en-US" dirty="0"/>
          </a:p>
        </p:txBody>
      </p:sp>
      <p:sp>
        <p:nvSpPr>
          <p:cNvPr id="3" name="Content Placeholder 2">
            <a:extLst>
              <a:ext uri="{FF2B5EF4-FFF2-40B4-BE49-F238E27FC236}">
                <a16:creationId xmlns:a16="http://schemas.microsoft.com/office/drawing/2014/main" id="{AB5AB4A3-B31E-4B55-97B4-56465F5ACD7B}"/>
              </a:ext>
            </a:extLst>
          </p:cNvPr>
          <p:cNvSpPr>
            <a:spLocks noGrp="1"/>
          </p:cNvSpPr>
          <p:nvPr>
            <p:ph idx="1"/>
          </p:nvPr>
        </p:nvSpPr>
        <p:spPr/>
        <p:txBody>
          <a:bodyPr/>
          <a:lstStyle/>
          <a:p>
            <a:r>
              <a:rPr lang="fr-FR" dirty="0"/>
              <a:t>Moyenne des n dernières valeurs</a:t>
            </a:r>
          </a:p>
          <a:p>
            <a:pPr lvl="1"/>
            <a:r>
              <a:rPr lang="fr-FR" dirty="0"/>
              <a:t>Moving </a:t>
            </a:r>
            <a:r>
              <a:rPr lang="fr-FR" dirty="0" err="1"/>
              <a:t>Average</a:t>
            </a:r>
            <a:r>
              <a:rPr lang="fr-FR" dirty="0"/>
              <a:t> (MM)</a:t>
            </a:r>
          </a:p>
          <a:p>
            <a:pPr lvl="1"/>
            <a:r>
              <a:rPr lang="fr-FR" dirty="0" err="1"/>
              <a:t>Exponential</a:t>
            </a:r>
            <a:r>
              <a:rPr lang="fr-FR" dirty="0"/>
              <a:t> Moving </a:t>
            </a:r>
            <a:r>
              <a:rPr lang="fr-FR" dirty="0" err="1"/>
              <a:t>Average</a:t>
            </a:r>
            <a:r>
              <a:rPr lang="fr-FR" dirty="0"/>
              <a:t> (EMA) </a:t>
            </a:r>
            <a:r>
              <a:rPr lang="fr-FR" dirty="0">
                <a:sym typeface="Wingdings" panose="05000000000000000000" pitchFamily="2" charset="2"/>
              </a:rPr>
              <a:t> plus de poids aux valeurs récentes</a:t>
            </a:r>
            <a:endParaRPr lang="en-US" dirty="0"/>
          </a:p>
        </p:txBody>
      </p:sp>
    </p:spTree>
    <p:extLst>
      <p:ext uri="{BB962C8B-B14F-4D97-AF65-F5344CB8AC3E}">
        <p14:creationId xmlns:p14="http://schemas.microsoft.com/office/powerpoint/2010/main" val="3732752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02F3-7908-4947-A1C6-EDF2C0CF9BDA}"/>
              </a:ext>
            </a:extLst>
          </p:cNvPr>
          <p:cNvSpPr>
            <a:spLocks noGrp="1"/>
          </p:cNvSpPr>
          <p:nvPr>
            <p:ph type="title"/>
          </p:nvPr>
        </p:nvSpPr>
        <p:spPr/>
        <p:txBody>
          <a:bodyPr/>
          <a:lstStyle/>
          <a:p>
            <a:r>
              <a:rPr lang="fr-FR" dirty="0" err="1"/>
              <a:t>Donchian</a:t>
            </a:r>
            <a:r>
              <a:rPr lang="fr-FR" dirty="0"/>
              <a:t> Channel</a:t>
            </a:r>
            <a:endParaRPr lang="en-US" dirty="0"/>
          </a:p>
        </p:txBody>
      </p:sp>
      <p:sp>
        <p:nvSpPr>
          <p:cNvPr id="3" name="Content Placeholder 2">
            <a:extLst>
              <a:ext uri="{FF2B5EF4-FFF2-40B4-BE49-F238E27FC236}">
                <a16:creationId xmlns:a16="http://schemas.microsoft.com/office/drawing/2014/main" id="{A8945965-B0F5-434E-9725-3316DC9FCAA0}"/>
              </a:ext>
            </a:extLst>
          </p:cNvPr>
          <p:cNvSpPr>
            <a:spLocks noGrp="1"/>
          </p:cNvSpPr>
          <p:nvPr>
            <p:ph idx="1"/>
          </p:nvPr>
        </p:nvSpPr>
        <p:spPr/>
        <p:txBody>
          <a:bodyPr/>
          <a:lstStyle/>
          <a:p>
            <a:r>
              <a:rPr lang="fr-FR" dirty="0"/>
              <a:t>Dessine un canal basé sur les plus hauts et plus bas des n dernières barres</a:t>
            </a:r>
            <a:endParaRPr lang="en-US" dirty="0"/>
          </a:p>
        </p:txBody>
      </p:sp>
      <p:pic>
        <p:nvPicPr>
          <p:cNvPr id="4" name="Picture 3">
            <a:extLst>
              <a:ext uri="{FF2B5EF4-FFF2-40B4-BE49-F238E27FC236}">
                <a16:creationId xmlns:a16="http://schemas.microsoft.com/office/drawing/2014/main" id="{E4D0D3E4-9DDA-4FCD-848B-E3975C09154B}"/>
              </a:ext>
            </a:extLst>
          </p:cNvPr>
          <p:cNvPicPr>
            <a:picLocks noChangeAspect="1"/>
          </p:cNvPicPr>
          <p:nvPr/>
        </p:nvPicPr>
        <p:blipFill>
          <a:blip r:embed="rId2"/>
          <a:stretch>
            <a:fillRect/>
          </a:stretch>
        </p:blipFill>
        <p:spPr>
          <a:xfrm>
            <a:off x="2347414" y="2369999"/>
            <a:ext cx="9574041" cy="4122876"/>
          </a:xfrm>
          <a:prstGeom prst="rect">
            <a:avLst/>
          </a:prstGeom>
        </p:spPr>
      </p:pic>
    </p:spTree>
    <p:extLst>
      <p:ext uri="{BB962C8B-B14F-4D97-AF65-F5344CB8AC3E}">
        <p14:creationId xmlns:p14="http://schemas.microsoft.com/office/powerpoint/2010/main" val="344314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A52D-1056-4DB9-9B30-FCCEA3009EA9}"/>
              </a:ext>
            </a:extLst>
          </p:cNvPr>
          <p:cNvSpPr>
            <a:spLocks noGrp="1"/>
          </p:cNvSpPr>
          <p:nvPr>
            <p:ph type="title"/>
          </p:nvPr>
        </p:nvSpPr>
        <p:spPr/>
        <p:txBody>
          <a:bodyPr/>
          <a:lstStyle/>
          <a:p>
            <a:r>
              <a:rPr lang="fr-FR" dirty="0"/>
              <a:t>Stratégies</a:t>
            </a:r>
            <a:endParaRPr lang="en-US" dirty="0"/>
          </a:p>
        </p:txBody>
      </p:sp>
      <p:sp>
        <p:nvSpPr>
          <p:cNvPr id="3" name="Content Placeholder 2">
            <a:extLst>
              <a:ext uri="{FF2B5EF4-FFF2-40B4-BE49-F238E27FC236}">
                <a16:creationId xmlns:a16="http://schemas.microsoft.com/office/drawing/2014/main" id="{B9D697F1-7132-4218-9A02-891537714431}"/>
              </a:ext>
            </a:extLst>
          </p:cNvPr>
          <p:cNvSpPr>
            <a:spLocks noGrp="1"/>
          </p:cNvSpPr>
          <p:nvPr>
            <p:ph idx="1"/>
          </p:nvPr>
        </p:nvSpPr>
        <p:spPr/>
        <p:txBody>
          <a:bodyPr/>
          <a:lstStyle/>
          <a:p>
            <a:r>
              <a:rPr lang="fr-FR" dirty="0"/>
              <a:t>Analyse technique</a:t>
            </a:r>
          </a:p>
          <a:p>
            <a:r>
              <a:rPr lang="fr-FR" dirty="0"/>
              <a:t>Indicateurs</a:t>
            </a:r>
          </a:p>
          <a:p>
            <a:r>
              <a:rPr lang="fr-FR" dirty="0"/>
              <a:t>Analyse fondamentale</a:t>
            </a:r>
          </a:p>
          <a:p>
            <a:r>
              <a:rPr lang="fr-FR" dirty="0"/>
              <a:t>News</a:t>
            </a:r>
          </a:p>
          <a:p>
            <a:r>
              <a:rPr lang="fr-FR" dirty="0" err="1"/>
              <a:t>Contrarian</a:t>
            </a:r>
            <a:endParaRPr lang="fr-FR" dirty="0"/>
          </a:p>
          <a:p>
            <a:r>
              <a:rPr lang="fr-FR" dirty="0"/>
              <a:t>Long terme</a:t>
            </a:r>
            <a:endParaRPr lang="en-US" dirty="0"/>
          </a:p>
        </p:txBody>
      </p:sp>
    </p:spTree>
    <p:extLst>
      <p:ext uri="{BB962C8B-B14F-4D97-AF65-F5344CB8AC3E}">
        <p14:creationId xmlns:p14="http://schemas.microsoft.com/office/powerpoint/2010/main" val="404554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ACDF-CDBA-454A-A20B-BA181914ECA0}"/>
              </a:ext>
            </a:extLst>
          </p:cNvPr>
          <p:cNvSpPr>
            <a:spLocks noGrp="1"/>
          </p:cNvSpPr>
          <p:nvPr>
            <p:ph type="title"/>
          </p:nvPr>
        </p:nvSpPr>
        <p:spPr/>
        <p:txBody>
          <a:bodyPr/>
          <a:lstStyle/>
          <a:p>
            <a:r>
              <a:rPr lang="fr-FR" dirty="0"/>
              <a:t>Analyse Fondamentale</a:t>
            </a:r>
            <a:endParaRPr lang="en-US" dirty="0"/>
          </a:p>
        </p:txBody>
      </p:sp>
      <p:sp>
        <p:nvSpPr>
          <p:cNvPr id="3" name="Content Placeholder 2">
            <a:extLst>
              <a:ext uri="{FF2B5EF4-FFF2-40B4-BE49-F238E27FC236}">
                <a16:creationId xmlns:a16="http://schemas.microsoft.com/office/drawing/2014/main" id="{CEC8B841-8013-45A1-85D1-FF2AC9EE6610}"/>
              </a:ext>
            </a:extLst>
          </p:cNvPr>
          <p:cNvSpPr>
            <a:spLocks noGrp="1"/>
          </p:cNvSpPr>
          <p:nvPr>
            <p:ph idx="1"/>
          </p:nvPr>
        </p:nvSpPr>
        <p:spPr/>
        <p:txBody>
          <a:bodyPr/>
          <a:lstStyle/>
          <a:p>
            <a:r>
              <a:rPr lang="fr-FR" dirty="0"/>
              <a:t>Analyse Value (VUG)</a:t>
            </a:r>
          </a:p>
          <a:p>
            <a:endParaRPr lang="fr-FR" dirty="0"/>
          </a:p>
          <a:p>
            <a:endParaRPr lang="fr-FR" dirty="0"/>
          </a:p>
          <a:p>
            <a:r>
              <a:rPr lang="fr-FR"/>
              <a:t>Analyse Croissance (VTV)</a:t>
            </a:r>
            <a:endParaRPr lang="en-US" dirty="0"/>
          </a:p>
        </p:txBody>
      </p:sp>
    </p:spTree>
    <p:extLst>
      <p:ext uri="{BB962C8B-B14F-4D97-AF65-F5344CB8AC3E}">
        <p14:creationId xmlns:p14="http://schemas.microsoft.com/office/powerpoint/2010/main" val="193455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6B9C-57EB-4663-A58C-B680D8DD6006}"/>
              </a:ext>
            </a:extLst>
          </p:cNvPr>
          <p:cNvSpPr>
            <a:spLocks noGrp="1"/>
          </p:cNvSpPr>
          <p:nvPr>
            <p:ph type="title"/>
          </p:nvPr>
        </p:nvSpPr>
        <p:spPr/>
        <p:txBody>
          <a:bodyPr/>
          <a:lstStyle/>
          <a:p>
            <a:r>
              <a:rPr lang="fr-FR" dirty="0"/>
              <a:t>Gestion long terme</a:t>
            </a:r>
            <a:endParaRPr lang="en-US" dirty="0"/>
          </a:p>
        </p:txBody>
      </p:sp>
      <p:sp>
        <p:nvSpPr>
          <p:cNvPr id="3" name="Content Placeholder 2">
            <a:extLst>
              <a:ext uri="{FF2B5EF4-FFF2-40B4-BE49-F238E27FC236}">
                <a16:creationId xmlns:a16="http://schemas.microsoft.com/office/drawing/2014/main" id="{8AA24D8E-5687-48C0-9E44-1EAD5D4672A2}"/>
              </a:ext>
            </a:extLst>
          </p:cNvPr>
          <p:cNvSpPr>
            <a:spLocks noGrp="1"/>
          </p:cNvSpPr>
          <p:nvPr>
            <p:ph idx="1"/>
          </p:nvPr>
        </p:nvSpPr>
        <p:spPr/>
        <p:txBody>
          <a:bodyPr/>
          <a:lstStyle/>
          <a:p>
            <a:r>
              <a:rPr lang="fr-FR" dirty="0"/>
              <a:t>All </a:t>
            </a:r>
            <a:r>
              <a:rPr lang="fr-FR" dirty="0" err="1"/>
              <a:t>weather</a:t>
            </a:r>
            <a:r>
              <a:rPr lang="fr-FR" dirty="0"/>
              <a:t> portfolio: Ray </a:t>
            </a:r>
            <a:r>
              <a:rPr lang="fr-FR" dirty="0" err="1"/>
              <a:t>Dalio</a:t>
            </a:r>
            <a:endParaRPr lang="fr-FR" dirty="0"/>
          </a:p>
          <a:p>
            <a:pPr lvl="1"/>
            <a:r>
              <a:rPr lang="en-US" dirty="0">
                <a:hlinkClick r:id="rId2"/>
              </a:rPr>
              <a:t>http://www.lazyportfolioetf.com/allocation/ray-dalio-all-weather/</a:t>
            </a:r>
            <a:endParaRPr lang="en-US" dirty="0"/>
          </a:p>
          <a:p>
            <a:r>
              <a:rPr lang="fr-FR" dirty="0"/>
              <a:t>Permanent portfolio: Harry Browne</a:t>
            </a:r>
          </a:p>
          <a:p>
            <a:pPr lvl="1"/>
            <a:r>
              <a:rPr lang="en-US" dirty="0">
                <a:hlinkClick r:id="rId3"/>
              </a:rPr>
              <a:t>http://www.lazyportfolioetf.com/allocation/harry-browne-permanent/</a:t>
            </a:r>
            <a:endParaRPr lang="fr-FR" dirty="0"/>
          </a:p>
          <a:p>
            <a:pPr marL="457200" lvl="1" indent="0">
              <a:buNone/>
            </a:pPr>
            <a:endParaRPr lang="en-US" dirty="0"/>
          </a:p>
        </p:txBody>
      </p:sp>
    </p:spTree>
    <p:extLst>
      <p:ext uri="{BB962C8B-B14F-4D97-AF65-F5344CB8AC3E}">
        <p14:creationId xmlns:p14="http://schemas.microsoft.com/office/powerpoint/2010/main" val="3639680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72-C95E-44C7-90FA-D8A631A63FED}"/>
              </a:ext>
            </a:extLst>
          </p:cNvPr>
          <p:cNvSpPr>
            <a:spLocks noGrp="1"/>
          </p:cNvSpPr>
          <p:nvPr>
            <p:ph type="title"/>
          </p:nvPr>
        </p:nvSpPr>
        <p:spPr/>
        <p:txBody>
          <a:bodyPr/>
          <a:lstStyle/>
          <a:p>
            <a:r>
              <a:rPr lang="fr-FR" dirty="0"/>
              <a:t>Construction d’un portefeuille</a:t>
            </a:r>
            <a:endParaRPr lang="en-US" dirty="0"/>
          </a:p>
        </p:txBody>
      </p:sp>
      <p:sp>
        <p:nvSpPr>
          <p:cNvPr id="3" name="Content Placeholder 2">
            <a:extLst>
              <a:ext uri="{FF2B5EF4-FFF2-40B4-BE49-F238E27FC236}">
                <a16:creationId xmlns:a16="http://schemas.microsoft.com/office/drawing/2014/main" id="{ED9DB76D-9365-425E-A39F-5026367D4CBE}"/>
              </a:ext>
            </a:extLst>
          </p:cNvPr>
          <p:cNvSpPr>
            <a:spLocks noGrp="1"/>
          </p:cNvSpPr>
          <p:nvPr>
            <p:ph idx="1"/>
          </p:nvPr>
        </p:nvSpPr>
        <p:spPr/>
        <p:txBody>
          <a:bodyPr/>
          <a:lstStyle/>
          <a:p>
            <a:r>
              <a:rPr lang="fr-FR" dirty="0"/>
              <a:t>Diversification != All In</a:t>
            </a:r>
          </a:p>
          <a:p>
            <a:r>
              <a:rPr lang="fr-FR" dirty="0"/>
              <a:t>Gestion du risque</a:t>
            </a:r>
          </a:p>
          <a:p>
            <a:r>
              <a:rPr lang="en-US" dirty="0" err="1"/>
              <a:t>Nombre</a:t>
            </a:r>
            <a:r>
              <a:rPr lang="en-US" dirty="0"/>
              <a:t> de positions</a:t>
            </a:r>
          </a:p>
        </p:txBody>
      </p:sp>
    </p:spTree>
    <p:extLst>
      <p:ext uri="{BB962C8B-B14F-4D97-AF65-F5344CB8AC3E}">
        <p14:creationId xmlns:p14="http://schemas.microsoft.com/office/powerpoint/2010/main" val="2373413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Psychologie</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p:txBody>
          <a:bodyPr/>
          <a:lstStyle/>
          <a:p>
            <a:r>
              <a:rPr lang="fr-FR" dirty="0"/>
              <a:t>Couper les pertes et laisser courir les gains</a:t>
            </a:r>
          </a:p>
          <a:p>
            <a:pPr lvl="1">
              <a:buFont typeface="Wingdings" panose="05000000000000000000" pitchFamily="2" charset="2"/>
              <a:buChar char="è"/>
            </a:pPr>
            <a:r>
              <a:rPr lang="fr-FR" dirty="0">
                <a:sym typeface="Wingdings" panose="05000000000000000000" pitchFamily="2" charset="2"/>
              </a:rPr>
              <a:t>Contre la nature humaine</a:t>
            </a:r>
          </a:p>
          <a:p>
            <a:r>
              <a:rPr lang="en-US" dirty="0"/>
              <a:t>Ne pas </a:t>
            </a:r>
            <a:r>
              <a:rPr lang="en-US" dirty="0" err="1"/>
              <a:t>vouloir</a:t>
            </a:r>
            <a:r>
              <a:rPr lang="en-US" dirty="0"/>
              <a:t> </a:t>
            </a:r>
            <a:r>
              <a:rPr lang="en-US" dirty="0" err="1"/>
              <a:t>avoir</a:t>
            </a:r>
            <a:r>
              <a:rPr lang="en-US" dirty="0"/>
              <a:t> raison</a:t>
            </a:r>
          </a:p>
          <a:p>
            <a:pPr marL="457200" lvl="1" indent="0">
              <a:buNone/>
            </a:pPr>
            <a:r>
              <a:rPr lang="en-US" dirty="0">
                <a:sym typeface="Wingdings" panose="05000000000000000000" pitchFamily="2" charset="2"/>
              </a:rPr>
              <a:t>Ranger son </a:t>
            </a:r>
            <a:r>
              <a:rPr lang="en-US" dirty="0" err="1">
                <a:sym typeface="Wingdings" panose="05000000000000000000" pitchFamily="2" charset="2"/>
              </a:rPr>
              <a:t>égo</a:t>
            </a:r>
            <a:endParaRPr lang="en-US" dirty="0"/>
          </a:p>
        </p:txBody>
      </p:sp>
    </p:spTree>
    <p:extLst>
      <p:ext uri="{BB962C8B-B14F-4D97-AF65-F5344CB8AC3E}">
        <p14:creationId xmlns:p14="http://schemas.microsoft.com/office/powerpoint/2010/main" val="297141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AD4-6555-49E2-8E3B-587E4BF9BB46}"/>
              </a:ext>
            </a:extLst>
          </p:cNvPr>
          <p:cNvSpPr>
            <a:spLocks noGrp="1"/>
          </p:cNvSpPr>
          <p:nvPr>
            <p:ph type="title"/>
          </p:nvPr>
        </p:nvSpPr>
        <p:spPr/>
        <p:txBody>
          <a:bodyPr/>
          <a:lstStyle/>
          <a:p>
            <a:r>
              <a:rPr lang="fr-FR" dirty="0"/>
              <a:t>Passage d’ordre</a:t>
            </a:r>
            <a:endParaRPr lang="en-US" dirty="0"/>
          </a:p>
        </p:txBody>
      </p:sp>
      <p:sp>
        <p:nvSpPr>
          <p:cNvPr id="3" name="Content Placeholder 2">
            <a:extLst>
              <a:ext uri="{FF2B5EF4-FFF2-40B4-BE49-F238E27FC236}">
                <a16:creationId xmlns:a16="http://schemas.microsoft.com/office/drawing/2014/main" id="{71E15A4B-AC11-4464-8397-6D9A3DCCAD0A}"/>
              </a:ext>
            </a:extLst>
          </p:cNvPr>
          <p:cNvSpPr>
            <a:spLocks noGrp="1"/>
          </p:cNvSpPr>
          <p:nvPr>
            <p:ph idx="1"/>
          </p:nvPr>
        </p:nvSpPr>
        <p:spPr>
          <a:xfrm>
            <a:off x="838200" y="1572322"/>
            <a:ext cx="10515600" cy="4604641"/>
          </a:xfrm>
        </p:spPr>
        <p:txBody>
          <a:bodyPr>
            <a:normAutofit lnSpcReduction="10000"/>
          </a:bodyPr>
          <a:lstStyle/>
          <a:p>
            <a:r>
              <a:rPr lang="fr-FR" dirty="0"/>
              <a:t>Le carnet d’ordre:</a:t>
            </a:r>
          </a:p>
          <a:p>
            <a:endParaRPr lang="fr-FR" dirty="0"/>
          </a:p>
          <a:p>
            <a:endParaRPr lang="fr-FR" dirty="0"/>
          </a:p>
          <a:p>
            <a:endParaRPr lang="fr-FR" dirty="0"/>
          </a:p>
          <a:p>
            <a:endParaRPr lang="fr-FR" dirty="0"/>
          </a:p>
          <a:p>
            <a:r>
              <a:rPr lang="fr-FR" dirty="0"/>
              <a:t>Achat/Vente</a:t>
            </a:r>
          </a:p>
          <a:p>
            <a:pPr lvl="1"/>
            <a:r>
              <a:rPr lang="fr-FR" dirty="0"/>
              <a:t>Au marché (a tout prix en fonction du carnet d’ordre)</a:t>
            </a:r>
          </a:p>
          <a:p>
            <a:pPr lvl="1"/>
            <a:r>
              <a:rPr lang="fr-FR" dirty="0"/>
              <a:t>Limite </a:t>
            </a:r>
            <a:r>
              <a:rPr lang="fr-FR" dirty="0">
                <a:sym typeface="Wingdings" panose="05000000000000000000" pitchFamily="2" charset="2"/>
              </a:rPr>
              <a:t> plus bas que le marché</a:t>
            </a:r>
            <a:endParaRPr lang="fr-FR" dirty="0"/>
          </a:p>
          <a:p>
            <a:pPr lvl="1"/>
            <a:r>
              <a:rPr lang="fr-FR" dirty="0"/>
              <a:t>Seuil </a:t>
            </a:r>
            <a:r>
              <a:rPr lang="fr-FR" dirty="0">
                <a:sym typeface="Wingdings" panose="05000000000000000000" pitchFamily="2" charset="2"/>
              </a:rPr>
              <a:t> plus haut que le marché</a:t>
            </a:r>
          </a:p>
          <a:p>
            <a:pPr lvl="1"/>
            <a:r>
              <a:rPr lang="fr-FR" dirty="0">
                <a:sym typeface="Wingdings" panose="05000000000000000000" pitchFamily="2" charset="2"/>
              </a:rPr>
              <a:t>Plage  Seuil et limite dans un seul ordre</a:t>
            </a:r>
          </a:p>
          <a:p>
            <a:pPr lvl="1"/>
            <a:r>
              <a:rPr lang="fr-FR" dirty="0">
                <a:sym typeface="Wingdings" panose="05000000000000000000" pitchFamily="2" charset="2"/>
              </a:rPr>
              <a:t>Suiveur  Ordre limite qui suit le prix</a:t>
            </a:r>
            <a:endParaRPr lang="en-US" dirty="0"/>
          </a:p>
        </p:txBody>
      </p:sp>
      <p:pic>
        <p:nvPicPr>
          <p:cNvPr id="4" name="Picture 3">
            <a:extLst>
              <a:ext uri="{FF2B5EF4-FFF2-40B4-BE49-F238E27FC236}">
                <a16:creationId xmlns:a16="http://schemas.microsoft.com/office/drawing/2014/main" id="{3ACE371A-006F-4CFC-908E-970B42E34216}"/>
              </a:ext>
            </a:extLst>
          </p:cNvPr>
          <p:cNvPicPr>
            <a:picLocks noChangeAspect="1"/>
          </p:cNvPicPr>
          <p:nvPr/>
        </p:nvPicPr>
        <p:blipFill>
          <a:blip r:embed="rId2"/>
          <a:stretch>
            <a:fillRect/>
          </a:stretch>
        </p:blipFill>
        <p:spPr>
          <a:xfrm>
            <a:off x="2281818" y="2150617"/>
            <a:ext cx="7048500" cy="1724025"/>
          </a:xfrm>
          <a:prstGeom prst="rect">
            <a:avLst/>
          </a:prstGeom>
        </p:spPr>
      </p:pic>
    </p:spTree>
    <p:extLst>
      <p:ext uri="{BB962C8B-B14F-4D97-AF65-F5344CB8AC3E}">
        <p14:creationId xmlns:p14="http://schemas.microsoft.com/office/powerpoint/2010/main" val="73786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Adages</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a:xfrm>
            <a:off x="256477" y="1550019"/>
            <a:ext cx="11731083" cy="5185317"/>
          </a:xfrm>
        </p:spPr>
        <p:txBody>
          <a:bodyPr>
            <a:normAutofit fontScale="62500" lnSpcReduction="20000"/>
          </a:bodyPr>
          <a:lstStyle/>
          <a:p>
            <a:r>
              <a:rPr lang="fr-FR" dirty="0"/>
              <a:t>La recette d'un trading gagnant ? 10% savoir acheter, 20% savoir vendre, 70% savoir patienter</a:t>
            </a:r>
          </a:p>
          <a:p>
            <a:r>
              <a:rPr lang="fr-FR" dirty="0"/>
              <a:t>Ce qui importe n'est pas à quel point vous avez bien joué quand vous êtes dans une bonne période. Mais à quel point vous avez bien joué quand vous jouez mal - Martina Navratilova</a:t>
            </a:r>
          </a:p>
          <a:p>
            <a:r>
              <a:rPr lang="fr-FR" dirty="0"/>
              <a:t>La richesse de l'information créée la pauvreté de l'attention</a:t>
            </a:r>
          </a:p>
          <a:p>
            <a:r>
              <a:rPr lang="fr-FR" dirty="0"/>
              <a:t>Plutôt que de se concentrer à faire ce qu'il faut faire, l'investisseur durablement gagnant doit surtout éviter de faire ce qu'il ne faut pas faire.</a:t>
            </a:r>
          </a:p>
          <a:p>
            <a:r>
              <a:rPr lang="fr-FR" dirty="0"/>
              <a:t>La performance se fait quand notre objectif est de faire autant que le marché en tendance haussière et plus que lui dans les tendances baissières. C'est là que l'on fait la différence</a:t>
            </a:r>
          </a:p>
          <a:p>
            <a:r>
              <a:rPr lang="fr-FR" dirty="0"/>
              <a:t>Le trading est un jeu psychologique. La majorité des gens pensent qu'ils se battent contre le marché alors que le marché s'en fout. Vous vous battez surtout contre vous même. Martin Schwartz</a:t>
            </a:r>
          </a:p>
          <a:p>
            <a:r>
              <a:rPr lang="fr-FR" dirty="0"/>
              <a:t>Aucune tendance ne dure éternellement, aucun range n'est durable, aucune stratégie ne marche tout le temps. C'est pourquoi, vous devez gérer votre risque tout le temps.</a:t>
            </a:r>
          </a:p>
          <a:p>
            <a:r>
              <a:rPr lang="fr-FR" dirty="0"/>
              <a:t>La majorité serait plus profitable s'ils </a:t>
            </a:r>
            <a:r>
              <a:rPr lang="fr-FR" dirty="0" err="1"/>
              <a:t>tradaient</a:t>
            </a:r>
            <a:r>
              <a:rPr lang="fr-FR" dirty="0"/>
              <a:t> moins. Le temps est votre ami, la précipitation impulsive votre ennemi. John </a:t>
            </a:r>
            <a:r>
              <a:rPr lang="fr-FR" dirty="0" err="1"/>
              <a:t>Bogle</a:t>
            </a:r>
            <a:r>
              <a:rPr lang="fr-FR" dirty="0"/>
              <a:t>.</a:t>
            </a:r>
          </a:p>
          <a:p>
            <a:r>
              <a:rPr lang="fr-FR" dirty="0"/>
              <a:t>Pendant que le pessimiste et l'optimiste se chamaillent à savoir si le verre et à moitié vide ou plein. Il est bu par l'opportuniste. </a:t>
            </a:r>
          </a:p>
          <a:p>
            <a:r>
              <a:rPr lang="fr-FR" dirty="0"/>
              <a:t>L'investisseur intelligent est un réaliste qui vend aux optimistes et achète aux pessimistes. Ben Graham.</a:t>
            </a:r>
          </a:p>
          <a:p>
            <a:r>
              <a:rPr lang="fr-FR" dirty="0"/>
              <a:t>Investir est un marathon, pas un sprint. </a:t>
            </a:r>
            <a:endParaRPr lang="en-US" dirty="0"/>
          </a:p>
        </p:txBody>
      </p:sp>
    </p:spTree>
    <p:extLst>
      <p:ext uri="{BB962C8B-B14F-4D97-AF65-F5344CB8AC3E}">
        <p14:creationId xmlns:p14="http://schemas.microsoft.com/office/powerpoint/2010/main" val="3710044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380E96-F0A3-42D6-A06C-794AEEC22297}"/>
              </a:ext>
            </a:extLst>
          </p:cNvPr>
          <p:cNvSpPr>
            <a:spLocks noGrp="1"/>
          </p:cNvSpPr>
          <p:nvPr>
            <p:ph type="title"/>
          </p:nvPr>
        </p:nvSpPr>
        <p:spPr/>
        <p:txBody>
          <a:bodyPr/>
          <a:lstStyle/>
          <a:p>
            <a:r>
              <a:rPr lang="fr-FR" dirty="0" err="1"/>
              <a:t>Resources</a:t>
            </a:r>
            <a:endParaRPr lang="en-US" dirty="0"/>
          </a:p>
        </p:txBody>
      </p:sp>
      <p:sp>
        <p:nvSpPr>
          <p:cNvPr id="5" name="Content Placeholder 4">
            <a:extLst>
              <a:ext uri="{FF2B5EF4-FFF2-40B4-BE49-F238E27FC236}">
                <a16:creationId xmlns:a16="http://schemas.microsoft.com/office/drawing/2014/main" id="{4DE2D52E-F79C-4F88-8C64-F7DFDDEC7171}"/>
              </a:ext>
            </a:extLst>
          </p:cNvPr>
          <p:cNvSpPr>
            <a:spLocks noGrp="1"/>
          </p:cNvSpPr>
          <p:nvPr>
            <p:ph idx="1"/>
          </p:nvPr>
        </p:nvSpPr>
        <p:spPr/>
        <p:txBody>
          <a:bodyPr/>
          <a:lstStyle/>
          <a:p>
            <a:r>
              <a:rPr lang="en-US" dirty="0"/>
              <a:t>How the economy works</a:t>
            </a:r>
          </a:p>
          <a:p>
            <a:pPr marL="457200" lvl="1" indent="0">
              <a:buNone/>
            </a:pPr>
            <a:r>
              <a:rPr lang="en-US" dirty="0">
                <a:hlinkClick r:id="rId2"/>
              </a:rPr>
              <a:t>https://www.youtube.com/watch?v=PHe0bXAIuk0</a:t>
            </a:r>
            <a:endParaRPr lang="en-US" dirty="0"/>
          </a:p>
          <a:p>
            <a:endParaRPr lang="en-US" dirty="0"/>
          </a:p>
        </p:txBody>
      </p:sp>
    </p:spTree>
    <p:extLst>
      <p:ext uri="{BB962C8B-B14F-4D97-AF65-F5344CB8AC3E}">
        <p14:creationId xmlns:p14="http://schemas.microsoft.com/office/powerpoint/2010/main" val="170755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2BEE-C6EC-42F4-9E2B-D05890E6E9BF}"/>
              </a:ext>
            </a:extLst>
          </p:cNvPr>
          <p:cNvSpPr>
            <a:spLocks noGrp="1"/>
          </p:cNvSpPr>
          <p:nvPr>
            <p:ph type="title"/>
          </p:nvPr>
        </p:nvSpPr>
        <p:spPr/>
        <p:txBody>
          <a:bodyPr/>
          <a:lstStyle/>
          <a:p>
            <a:r>
              <a:rPr lang="fr-FR" dirty="0"/>
              <a:t>Les instruments</a:t>
            </a:r>
            <a:endParaRPr lang="en-US" dirty="0"/>
          </a:p>
        </p:txBody>
      </p:sp>
      <p:sp>
        <p:nvSpPr>
          <p:cNvPr id="3" name="Content Placeholder 2">
            <a:extLst>
              <a:ext uri="{FF2B5EF4-FFF2-40B4-BE49-F238E27FC236}">
                <a16:creationId xmlns:a16="http://schemas.microsoft.com/office/drawing/2014/main" id="{4F04D58F-B385-49DF-AADF-6C95A5DE3814}"/>
              </a:ext>
            </a:extLst>
          </p:cNvPr>
          <p:cNvSpPr>
            <a:spLocks noGrp="1"/>
          </p:cNvSpPr>
          <p:nvPr>
            <p:ph idx="1"/>
          </p:nvPr>
        </p:nvSpPr>
        <p:spPr/>
        <p:txBody>
          <a:bodyPr>
            <a:normAutofit fontScale="92500" lnSpcReduction="20000"/>
          </a:bodyPr>
          <a:lstStyle/>
          <a:p>
            <a:r>
              <a:rPr lang="fr-FR" dirty="0"/>
              <a:t>Actions</a:t>
            </a:r>
          </a:p>
          <a:p>
            <a:pPr lvl="1"/>
            <a:r>
              <a:rPr lang="fr-FR" dirty="0"/>
              <a:t>Dividendes</a:t>
            </a:r>
          </a:p>
          <a:p>
            <a:r>
              <a:rPr lang="fr-FR" dirty="0"/>
              <a:t>Indices nationaux, sectoriel (CAC40, S&amp;P 500….)</a:t>
            </a:r>
          </a:p>
          <a:p>
            <a:r>
              <a:rPr lang="fr-FR" dirty="0"/>
              <a:t>Obligations (état, entreprise)</a:t>
            </a:r>
          </a:p>
          <a:p>
            <a:r>
              <a:rPr lang="fr-FR" dirty="0"/>
              <a:t>Devises (EUR/USD </a:t>
            </a:r>
            <a:r>
              <a:rPr lang="fr-FR" dirty="0">
                <a:sym typeface="Wingdings" panose="05000000000000000000" pitchFamily="2" charset="2"/>
              </a:rPr>
              <a:t></a:t>
            </a:r>
            <a:r>
              <a:rPr lang="fr-FR" dirty="0"/>
              <a:t> USD/EUR)</a:t>
            </a:r>
          </a:p>
          <a:p>
            <a:r>
              <a:rPr lang="fr-FR" dirty="0"/>
              <a:t>Matières premières</a:t>
            </a:r>
          </a:p>
          <a:p>
            <a:pPr lvl="1"/>
            <a:r>
              <a:rPr lang="fr-FR" dirty="0"/>
              <a:t>Future</a:t>
            </a:r>
          </a:p>
          <a:p>
            <a:pPr lvl="1"/>
            <a:r>
              <a:rPr lang="en-US" dirty="0">
                <a:hlinkClick r:id="rId2"/>
              </a:rPr>
              <a:t>https://www.tradingview.com/symbols/NYMEX-CL1%21/contracts/</a:t>
            </a:r>
            <a:endParaRPr lang="fr-FR" dirty="0"/>
          </a:p>
          <a:p>
            <a:r>
              <a:rPr lang="en-US" dirty="0" err="1"/>
              <a:t>Produits</a:t>
            </a:r>
            <a:r>
              <a:rPr lang="en-US" dirty="0"/>
              <a:t> </a:t>
            </a:r>
            <a:r>
              <a:rPr lang="en-US" dirty="0" err="1"/>
              <a:t>dérivés</a:t>
            </a:r>
            <a:r>
              <a:rPr lang="en-US" dirty="0"/>
              <a:t> (</a:t>
            </a:r>
            <a:r>
              <a:rPr lang="en-US" dirty="0">
                <a:hlinkClick r:id="rId3"/>
              </a:rPr>
              <a:t>https://bourse.societegenerale.fr/market-overview</a:t>
            </a:r>
            <a:r>
              <a:rPr lang="en-US" dirty="0"/>
              <a:t>)</a:t>
            </a:r>
          </a:p>
          <a:p>
            <a:pPr lvl="1"/>
            <a:r>
              <a:rPr lang="en-US" dirty="0"/>
              <a:t>Fonds </a:t>
            </a:r>
            <a:r>
              <a:rPr lang="en-US" dirty="0">
                <a:sym typeface="Wingdings" panose="05000000000000000000" pitchFamily="2" charset="2"/>
              </a:rPr>
              <a:t> ETF</a:t>
            </a:r>
          </a:p>
          <a:p>
            <a:pPr lvl="1"/>
            <a:r>
              <a:rPr lang="en-US" dirty="0" err="1">
                <a:sym typeface="Wingdings" panose="05000000000000000000" pitchFamily="2" charset="2"/>
              </a:rPr>
              <a:t>Effet</a:t>
            </a:r>
            <a:r>
              <a:rPr lang="en-US" dirty="0">
                <a:sym typeface="Wingdings" panose="05000000000000000000" pitchFamily="2" charset="2"/>
              </a:rPr>
              <a:t> de levier</a:t>
            </a:r>
          </a:p>
          <a:p>
            <a:pPr lvl="1"/>
            <a:r>
              <a:rPr lang="en-US" dirty="0">
                <a:sym typeface="Wingdings" panose="05000000000000000000" pitchFamily="2" charset="2"/>
              </a:rPr>
              <a:t>Turbos</a:t>
            </a:r>
          </a:p>
          <a:p>
            <a:pPr lvl="1"/>
            <a:endParaRPr lang="en-US" dirty="0"/>
          </a:p>
          <a:p>
            <a:pPr lvl="1"/>
            <a:endParaRPr lang="fr-FR" dirty="0"/>
          </a:p>
        </p:txBody>
      </p:sp>
    </p:spTree>
    <p:extLst>
      <p:ext uri="{BB962C8B-B14F-4D97-AF65-F5344CB8AC3E}">
        <p14:creationId xmlns:p14="http://schemas.microsoft.com/office/powerpoint/2010/main" val="35880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5E0A-FE26-4E42-99B6-4122CEE77267}"/>
              </a:ext>
            </a:extLst>
          </p:cNvPr>
          <p:cNvSpPr>
            <a:spLocks noGrp="1"/>
          </p:cNvSpPr>
          <p:nvPr>
            <p:ph type="title"/>
          </p:nvPr>
        </p:nvSpPr>
        <p:spPr/>
        <p:txBody>
          <a:bodyPr/>
          <a:lstStyle/>
          <a:p>
            <a:r>
              <a:rPr lang="fr-FR" dirty="0"/>
              <a:t>Vocabulaire</a:t>
            </a:r>
            <a:endParaRPr lang="en-US" dirty="0"/>
          </a:p>
        </p:txBody>
      </p:sp>
      <p:sp>
        <p:nvSpPr>
          <p:cNvPr id="3" name="Content Placeholder 2">
            <a:extLst>
              <a:ext uri="{FF2B5EF4-FFF2-40B4-BE49-F238E27FC236}">
                <a16:creationId xmlns:a16="http://schemas.microsoft.com/office/drawing/2014/main" id="{A3D03CFB-6A05-429D-A0E6-F779B3E297D5}"/>
              </a:ext>
            </a:extLst>
          </p:cNvPr>
          <p:cNvSpPr>
            <a:spLocks noGrp="1"/>
          </p:cNvSpPr>
          <p:nvPr>
            <p:ph idx="1"/>
          </p:nvPr>
        </p:nvSpPr>
        <p:spPr>
          <a:xfrm>
            <a:off x="268675" y="2141537"/>
            <a:ext cx="10515600" cy="4351338"/>
          </a:xfrm>
        </p:spPr>
        <p:txBody>
          <a:bodyPr/>
          <a:lstStyle/>
          <a:p>
            <a:r>
              <a:rPr lang="fr-FR" dirty="0"/>
              <a:t>Haussier</a:t>
            </a:r>
          </a:p>
          <a:p>
            <a:pPr lvl="1"/>
            <a:r>
              <a:rPr lang="fr-FR" dirty="0"/>
              <a:t>Bull </a:t>
            </a:r>
            <a:r>
              <a:rPr lang="fr-FR" dirty="0">
                <a:sym typeface="Wingdings" panose="05000000000000000000" pitchFamily="2" charset="2"/>
              </a:rPr>
              <a:t> Bull </a:t>
            </a:r>
            <a:r>
              <a:rPr lang="fr-FR" dirty="0" err="1">
                <a:sym typeface="Wingdings" panose="05000000000000000000" pitchFamily="2" charset="2"/>
              </a:rPr>
              <a:t>Market</a:t>
            </a:r>
            <a:r>
              <a:rPr lang="fr-FR" dirty="0">
                <a:sym typeface="Wingdings" panose="05000000000000000000" pitchFamily="2" charset="2"/>
              </a:rPr>
              <a:t> marché haussier</a:t>
            </a:r>
            <a:endParaRPr lang="fr-FR" dirty="0"/>
          </a:p>
          <a:p>
            <a:pPr lvl="1"/>
            <a:r>
              <a:rPr lang="fr-FR" dirty="0"/>
              <a:t>Long </a:t>
            </a:r>
            <a:r>
              <a:rPr lang="fr-FR" dirty="0">
                <a:sym typeface="Wingdings" panose="05000000000000000000" pitchFamily="2" charset="2"/>
              </a:rPr>
              <a:t> Avoir des positions acheteuses, pari à la hausse</a:t>
            </a:r>
            <a:endParaRPr lang="fr-FR" dirty="0"/>
          </a:p>
          <a:p>
            <a:pPr lvl="1"/>
            <a:r>
              <a:rPr lang="fr-FR" dirty="0"/>
              <a:t>Call </a:t>
            </a:r>
            <a:r>
              <a:rPr lang="fr-FR" dirty="0">
                <a:sym typeface="Wingdings" panose="05000000000000000000" pitchFamily="2" charset="2"/>
              </a:rPr>
              <a:t> Instrument pour parier à la hausse</a:t>
            </a:r>
          </a:p>
          <a:p>
            <a:pPr lvl="1"/>
            <a:endParaRPr lang="fr-FR" dirty="0">
              <a:sym typeface="Wingdings" panose="05000000000000000000" pitchFamily="2" charset="2"/>
            </a:endParaRPr>
          </a:p>
          <a:p>
            <a:r>
              <a:rPr lang="fr-FR" dirty="0"/>
              <a:t>Baissier</a:t>
            </a:r>
          </a:p>
          <a:p>
            <a:pPr lvl="1"/>
            <a:r>
              <a:rPr lang="fr-FR" dirty="0"/>
              <a:t>Bear </a:t>
            </a:r>
            <a:r>
              <a:rPr lang="fr-FR" dirty="0">
                <a:sym typeface="Wingdings" panose="05000000000000000000" pitchFamily="2" charset="2"/>
              </a:rPr>
              <a:t> Bear </a:t>
            </a:r>
            <a:r>
              <a:rPr lang="fr-FR" dirty="0" err="1">
                <a:sym typeface="Wingdings" panose="05000000000000000000" pitchFamily="2" charset="2"/>
              </a:rPr>
              <a:t>Market</a:t>
            </a:r>
            <a:r>
              <a:rPr lang="fr-FR" dirty="0">
                <a:sym typeface="Wingdings" panose="05000000000000000000" pitchFamily="2" charset="2"/>
              </a:rPr>
              <a:t> marché baissier</a:t>
            </a:r>
            <a:endParaRPr lang="fr-FR" dirty="0"/>
          </a:p>
          <a:p>
            <a:pPr lvl="1"/>
            <a:r>
              <a:rPr lang="fr-FR" dirty="0"/>
              <a:t>Short </a:t>
            </a:r>
            <a:r>
              <a:rPr lang="fr-FR" dirty="0">
                <a:sym typeface="Wingdings" panose="05000000000000000000" pitchFamily="2" charset="2"/>
              </a:rPr>
              <a:t> Avoir des positions vendeuses, pari à la baisse</a:t>
            </a:r>
            <a:endParaRPr lang="fr-FR" dirty="0"/>
          </a:p>
          <a:p>
            <a:pPr lvl="1"/>
            <a:r>
              <a:rPr lang="fr-FR" dirty="0"/>
              <a:t>Put </a:t>
            </a:r>
            <a:r>
              <a:rPr lang="fr-FR" dirty="0">
                <a:sym typeface="Wingdings" panose="05000000000000000000" pitchFamily="2" charset="2"/>
              </a:rPr>
              <a:t> Instrument pour parier à la baisse</a:t>
            </a:r>
            <a:endParaRPr lang="en-US" dirty="0"/>
          </a:p>
          <a:p>
            <a:pPr lvl="1"/>
            <a:endParaRPr lang="en-US" dirty="0"/>
          </a:p>
        </p:txBody>
      </p:sp>
      <p:pic>
        <p:nvPicPr>
          <p:cNvPr id="1026" name="Picture 2" descr="BBC Learning English - The English We Speak / Bull and bear market">
            <a:extLst>
              <a:ext uri="{FF2B5EF4-FFF2-40B4-BE49-F238E27FC236}">
                <a16:creationId xmlns:a16="http://schemas.microsoft.com/office/drawing/2014/main" id="{D236CE63-B5C2-425F-8D59-229CC4A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365124"/>
            <a:ext cx="4685243" cy="2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8B56-0435-468D-930C-1FC0A11A36C9}"/>
              </a:ext>
            </a:extLst>
          </p:cNvPr>
          <p:cNvSpPr>
            <a:spLocks noGrp="1"/>
          </p:cNvSpPr>
          <p:nvPr>
            <p:ph type="title"/>
          </p:nvPr>
        </p:nvSpPr>
        <p:spPr/>
        <p:txBody>
          <a:bodyPr/>
          <a:lstStyle/>
          <a:p>
            <a:r>
              <a:rPr lang="fr-FR" dirty="0" err="1"/>
              <a:t>Oil</a:t>
            </a:r>
            <a:r>
              <a:rPr lang="fr-FR" dirty="0"/>
              <a:t> </a:t>
            </a:r>
            <a:r>
              <a:rPr lang="fr-FR" dirty="0" err="1"/>
              <a:t>Status</a:t>
            </a:r>
            <a:r>
              <a:rPr lang="fr-FR" dirty="0"/>
              <a:t> 20/04/2020 – Roll over</a:t>
            </a:r>
            <a:endParaRPr lang="en-US" dirty="0"/>
          </a:p>
        </p:txBody>
      </p:sp>
      <p:pic>
        <p:nvPicPr>
          <p:cNvPr id="4" name="Content Placeholder 3">
            <a:extLst>
              <a:ext uri="{FF2B5EF4-FFF2-40B4-BE49-F238E27FC236}">
                <a16:creationId xmlns:a16="http://schemas.microsoft.com/office/drawing/2014/main" id="{80B42E31-F4C5-42A8-BD31-CDBDF5AD32D0}"/>
              </a:ext>
            </a:extLst>
          </p:cNvPr>
          <p:cNvPicPr>
            <a:picLocks noGrp="1" noChangeAspect="1"/>
          </p:cNvPicPr>
          <p:nvPr>
            <p:ph idx="1"/>
          </p:nvPr>
        </p:nvPicPr>
        <p:blipFill>
          <a:blip r:embed="rId2"/>
          <a:stretch>
            <a:fillRect/>
          </a:stretch>
        </p:blipFill>
        <p:spPr>
          <a:xfrm>
            <a:off x="1886643" y="1825621"/>
            <a:ext cx="9601200" cy="4962525"/>
          </a:xfrm>
          <a:prstGeom prst="rect">
            <a:avLst/>
          </a:prstGeom>
        </p:spPr>
      </p:pic>
    </p:spTree>
    <p:extLst>
      <p:ext uri="{BB962C8B-B14F-4D97-AF65-F5344CB8AC3E}">
        <p14:creationId xmlns:p14="http://schemas.microsoft.com/office/powerpoint/2010/main" val="29327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07F6F-CAFB-4469-BE34-AE2E0EE11B20}"/>
              </a:ext>
            </a:extLst>
          </p:cNvPr>
          <p:cNvSpPr>
            <a:spLocks noGrp="1"/>
          </p:cNvSpPr>
          <p:nvPr>
            <p:ph type="title"/>
          </p:nvPr>
        </p:nvSpPr>
        <p:spPr/>
        <p:txBody>
          <a:bodyPr/>
          <a:lstStyle/>
          <a:p>
            <a:r>
              <a:rPr lang="fr-FR" dirty="0"/>
              <a:t>Position au feeling (débutant impulsif)</a:t>
            </a:r>
            <a:endParaRPr lang="en-US" dirty="0"/>
          </a:p>
        </p:txBody>
      </p:sp>
      <p:sp>
        <p:nvSpPr>
          <p:cNvPr id="5" name="Content Placeholder 4">
            <a:extLst>
              <a:ext uri="{FF2B5EF4-FFF2-40B4-BE49-F238E27FC236}">
                <a16:creationId xmlns:a16="http://schemas.microsoft.com/office/drawing/2014/main" id="{D1F6805F-3C45-4C8D-A916-4D782819AFD7}"/>
              </a:ext>
            </a:extLst>
          </p:cNvPr>
          <p:cNvSpPr>
            <a:spLocks noGrp="1"/>
          </p:cNvSpPr>
          <p:nvPr>
            <p:ph sz="half" idx="1"/>
          </p:nvPr>
        </p:nvSpPr>
        <p:spPr/>
        <p:txBody>
          <a:bodyPr/>
          <a:lstStyle/>
          <a:p>
            <a:r>
              <a:rPr lang="fr-FR" dirty="0"/>
              <a:t>Position gagnante par chance</a:t>
            </a:r>
            <a:endParaRPr lang="en-US" dirty="0"/>
          </a:p>
        </p:txBody>
      </p:sp>
      <p:sp>
        <p:nvSpPr>
          <p:cNvPr id="6" name="Content Placeholder 5">
            <a:extLst>
              <a:ext uri="{FF2B5EF4-FFF2-40B4-BE49-F238E27FC236}">
                <a16:creationId xmlns:a16="http://schemas.microsoft.com/office/drawing/2014/main" id="{A611F740-F6B5-4872-8D26-21CA3225CCA6}"/>
              </a:ext>
            </a:extLst>
          </p:cNvPr>
          <p:cNvSpPr>
            <a:spLocks noGrp="1"/>
          </p:cNvSpPr>
          <p:nvPr>
            <p:ph sz="half" idx="2"/>
          </p:nvPr>
        </p:nvSpPr>
        <p:spPr/>
        <p:txBody>
          <a:bodyPr/>
          <a:lstStyle/>
          <a:p>
            <a:r>
              <a:rPr lang="fr-FR" dirty="0"/>
              <a:t>Position perdante non gérée</a:t>
            </a:r>
            <a:endParaRPr lang="en-US" dirty="0"/>
          </a:p>
        </p:txBody>
      </p:sp>
      <p:sp>
        <p:nvSpPr>
          <p:cNvPr id="8" name="Freeform: Shape 7">
            <a:extLst>
              <a:ext uri="{FF2B5EF4-FFF2-40B4-BE49-F238E27FC236}">
                <a16:creationId xmlns:a16="http://schemas.microsoft.com/office/drawing/2014/main" id="{D5B50C54-176C-45F0-B9C0-E51B01DF4BD0}"/>
              </a:ext>
            </a:extLst>
          </p:cNvPr>
          <p:cNvSpPr/>
          <p:nvPr/>
        </p:nvSpPr>
        <p:spPr>
          <a:xfrm>
            <a:off x="6578221" y="2628467"/>
            <a:ext cx="2867553" cy="3144537"/>
          </a:xfrm>
          <a:custGeom>
            <a:avLst/>
            <a:gdLst>
              <a:gd name="connsiteX0" fmla="*/ 0 w 2867553"/>
              <a:gd name="connsiteY0" fmla="*/ 606053 h 3144537"/>
              <a:gd name="connsiteX1" fmla="*/ 518615 w 2867553"/>
              <a:gd name="connsiteY1" fmla="*/ 5552 h 3144537"/>
              <a:gd name="connsiteX2" fmla="*/ 914400 w 2867553"/>
              <a:gd name="connsiteY2" fmla="*/ 919952 h 3144537"/>
              <a:gd name="connsiteX3" fmla="*/ 1228298 w 2867553"/>
              <a:gd name="connsiteY3" fmla="*/ 387689 h 3144537"/>
              <a:gd name="connsiteX4" fmla="*/ 1815152 w 2867553"/>
              <a:gd name="connsiteY4" fmla="*/ 2489444 h 3144537"/>
              <a:gd name="connsiteX5" fmla="*/ 2169994 w 2867553"/>
              <a:gd name="connsiteY5" fmla="*/ 1697874 h 3144537"/>
              <a:gd name="connsiteX6" fmla="*/ 2606722 w 2867553"/>
              <a:gd name="connsiteY6" fmla="*/ 3144537 h 3144537"/>
              <a:gd name="connsiteX7" fmla="*/ 2606722 w 2867553"/>
              <a:gd name="connsiteY7" fmla="*/ 3144537 h 3144537"/>
              <a:gd name="connsiteX8" fmla="*/ 2866030 w 2867553"/>
              <a:gd name="connsiteY8" fmla="*/ 2325671 h 3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53" h="3144537">
                <a:moveTo>
                  <a:pt x="0" y="606053"/>
                </a:moveTo>
                <a:cubicBezTo>
                  <a:pt x="183107" y="279644"/>
                  <a:pt x="366215" y="-46765"/>
                  <a:pt x="518615" y="5552"/>
                </a:cubicBezTo>
                <a:cubicBezTo>
                  <a:pt x="671015" y="57868"/>
                  <a:pt x="796120" y="856263"/>
                  <a:pt x="914400" y="919952"/>
                </a:cubicBezTo>
                <a:cubicBezTo>
                  <a:pt x="1032680" y="983641"/>
                  <a:pt x="1078173" y="126107"/>
                  <a:pt x="1228298" y="387689"/>
                </a:cubicBezTo>
                <a:cubicBezTo>
                  <a:pt x="1378423" y="649271"/>
                  <a:pt x="1658203" y="2271080"/>
                  <a:pt x="1815152" y="2489444"/>
                </a:cubicBezTo>
                <a:cubicBezTo>
                  <a:pt x="1972101" y="2707808"/>
                  <a:pt x="2038066" y="1588692"/>
                  <a:pt x="2169994" y="1697874"/>
                </a:cubicBezTo>
                <a:cubicBezTo>
                  <a:pt x="2301922" y="1807056"/>
                  <a:pt x="2606722" y="3144537"/>
                  <a:pt x="2606722" y="3144537"/>
                </a:cubicBezTo>
                <a:lnTo>
                  <a:pt x="2606722" y="3144537"/>
                </a:lnTo>
                <a:cubicBezTo>
                  <a:pt x="2649940" y="3008059"/>
                  <a:pt x="2888776" y="2509916"/>
                  <a:pt x="2866030" y="2325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5D6790A-108A-43AD-A16B-441BAE14C505}"/>
              </a:ext>
            </a:extLst>
          </p:cNvPr>
          <p:cNvSpPr/>
          <p:nvPr/>
        </p:nvSpPr>
        <p:spPr>
          <a:xfrm rot="10800000">
            <a:off x="7548350" y="342900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D90E61D-2C0D-46A9-BAC2-1D1C2F7FF712}"/>
              </a:ext>
            </a:extLst>
          </p:cNvPr>
          <p:cNvSpPr/>
          <p:nvPr/>
        </p:nvSpPr>
        <p:spPr>
          <a:xfrm>
            <a:off x="8964011" y="509725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C08F94C-7F06-441D-87B7-EE878AC387C1}"/>
              </a:ext>
            </a:extLst>
          </p:cNvPr>
          <p:cNvSpPr/>
          <p:nvPr/>
        </p:nvSpPr>
        <p:spPr>
          <a:xfrm>
            <a:off x="3592773" y="4727928"/>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3EF37C-D596-471A-9454-16D6242739B7}"/>
              </a:ext>
            </a:extLst>
          </p:cNvPr>
          <p:cNvSpPr/>
          <p:nvPr/>
        </p:nvSpPr>
        <p:spPr>
          <a:xfrm rot="10800000">
            <a:off x="1961365" y="528192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B304B7E7-BEEF-4C9D-B2C1-33EF32AC8DDF}"/>
              </a:ext>
            </a:extLst>
          </p:cNvPr>
          <p:cNvSpPr/>
          <p:nvPr/>
        </p:nvSpPr>
        <p:spPr>
          <a:xfrm>
            <a:off x="504967" y="3057099"/>
            <a:ext cx="4121624" cy="2795712"/>
          </a:xfrm>
          <a:custGeom>
            <a:avLst/>
            <a:gdLst>
              <a:gd name="connsiteX0" fmla="*/ 0 w 4121624"/>
              <a:gd name="connsiteY0" fmla="*/ 0 h 2795712"/>
              <a:gd name="connsiteX1" fmla="*/ 191069 w 4121624"/>
              <a:gd name="connsiteY1" fmla="*/ 750626 h 2795712"/>
              <a:gd name="connsiteX2" fmla="*/ 627797 w 4121624"/>
              <a:gd name="connsiteY2" fmla="*/ 368489 h 2795712"/>
              <a:gd name="connsiteX3" fmla="*/ 1078173 w 4121624"/>
              <a:gd name="connsiteY3" fmla="*/ 1815152 h 2795712"/>
              <a:gd name="connsiteX4" fmla="*/ 1501254 w 4121624"/>
              <a:gd name="connsiteY4" fmla="*/ 1555844 h 2795712"/>
              <a:gd name="connsiteX5" fmla="*/ 1787857 w 4121624"/>
              <a:gd name="connsiteY5" fmla="*/ 2770495 h 2795712"/>
              <a:gd name="connsiteX6" fmla="*/ 2388358 w 4121624"/>
              <a:gd name="connsiteY6" fmla="*/ 2402005 h 2795712"/>
              <a:gd name="connsiteX7" fmla="*/ 2784143 w 4121624"/>
              <a:gd name="connsiteY7" fmla="*/ 2688608 h 2795712"/>
              <a:gd name="connsiteX8" fmla="*/ 3057099 w 4121624"/>
              <a:gd name="connsiteY8" fmla="*/ 1869743 h 2795712"/>
              <a:gd name="connsiteX9" fmla="*/ 3507475 w 4121624"/>
              <a:gd name="connsiteY9" fmla="*/ 2251880 h 2795712"/>
              <a:gd name="connsiteX10" fmla="*/ 4121624 w 4121624"/>
              <a:gd name="connsiteY10" fmla="*/ 354841 h 279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624" h="2795712">
                <a:moveTo>
                  <a:pt x="0" y="0"/>
                </a:moveTo>
                <a:cubicBezTo>
                  <a:pt x="43218" y="344605"/>
                  <a:pt x="86436" y="689211"/>
                  <a:pt x="191069" y="750626"/>
                </a:cubicBezTo>
                <a:cubicBezTo>
                  <a:pt x="295702" y="812041"/>
                  <a:pt x="479946" y="191068"/>
                  <a:pt x="627797" y="368489"/>
                </a:cubicBezTo>
                <a:cubicBezTo>
                  <a:pt x="775648" y="545910"/>
                  <a:pt x="932597" y="1617260"/>
                  <a:pt x="1078173" y="1815152"/>
                </a:cubicBezTo>
                <a:cubicBezTo>
                  <a:pt x="1223749" y="2013044"/>
                  <a:pt x="1382973" y="1396620"/>
                  <a:pt x="1501254" y="1555844"/>
                </a:cubicBezTo>
                <a:cubicBezTo>
                  <a:pt x="1619535" y="1715068"/>
                  <a:pt x="1640006" y="2629468"/>
                  <a:pt x="1787857" y="2770495"/>
                </a:cubicBezTo>
                <a:cubicBezTo>
                  <a:pt x="1935708" y="2911522"/>
                  <a:pt x="2222310" y="2415653"/>
                  <a:pt x="2388358" y="2402005"/>
                </a:cubicBezTo>
                <a:cubicBezTo>
                  <a:pt x="2554406" y="2388357"/>
                  <a:pt x="2672686" y="2777318"/>
                  <a:pt x="2784143" y="2688608"/>
                </a:cubicBezTo>
                <a:cubicBezTo>
                  <a:pt x="2895600" y="2599898"/>
                  <a:pt x="2936544" y="1942531"/>
                  <a:pt x="3057099" y="1869743"/>
                </a:cubicBezTo>
                <a:cubicBezTo>
                  <a:pt x="3177654" y="1796955"/>
                  <a:pt x="3330054" y="2504364"/>
                  <a:pt x="3507475" y="2251880"/>
                </a:cubicBezTo>
                <a:cubicBezTo>
                  <a:pt x="3684896" y="1999396"/>
                  <a:pt x="4001069" y="723331"/>
                  <a:pt x="4121624" y="354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9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709078-0064-477F-979A-1806C23C3248}"/>
              </a:ext>
            </a:extLst>
          </p:cNvPr>
          <p:cNvSpPr>
            <a:spLocks noGrp="1"/>
          </p:cNvSpPr>
          <p:nvPr>
            <p:ph type="title"/>
          </p:nvPr>
        </p:nvSpPr>
        <p:spPr/>
        <p:txBody>
          <a:bodyPr/>
          <a:lstStyle/>
          <a:p>
            <a:r>
              <a:rPr lang="fr-FR" dirty="0"/>
              <a:t>Le Stop </a:t>
            </a:r>
            <a:r>
              <a:rPr lang="fr-FR" dirty="0" err="1"/>
              <a:t>Loss</a:t>
            </a:r>
            <a:endParaRPr lang="en-US" dirty="0"/>
          </a:p>
        </p:txBody>
      </p:sp>
      <p:pic>
        <p:nvPicPr>
          <p:cNvPr id="1026" name="Picture 2" descr="Image">
            <a:extLst>
              <a:ext uri="{FF2B5EF4-FFF2-40B4-BE49-F238E27FC236}">
                <a16:creationId xmlns:a16="http://schemas.microsoft.com/office/drawing/2014/main" id="{683FF4E7-0409-48A7-B042-6E4626BFB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962" y="1446796"/>
            <a:ext cx="9757316" cy="51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sychology Charts &amp; Sentiment Cycles (Updated) | Cheat sheets ...">
            <a:extLst>
              <a:ext uri="{FF2B5EF4-FFF2-40B4-BE49-F238E27FC236}">
                <a16:creationId xmlns:a16="http://schemas.microsoft.com/office/drawing/2014/main" id="{BE62A6C7-3A4B-47F0-93D0-55B1740858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593" y="113976"/>
            <a:ext cx="8059130" cy="654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17318</TotalTime>
  <Words>1255</Words>
  <Application>Microsoft Office PowerPoint</Application>
  <PresentationFormat>Widescreen</PresentationFormat>
  <Paragraphs>385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Verdana</vt:lpstr>
      <vt:lpstr>Wingdings</vt:lpstr>
      <vt:lpstr>Office Theme</vt:lpstr>
      <vt:lpstr>Formation Bourse</vt:lpstr>
      <vt:lpstr>Profils investisseurs</vt:lpstr>
      <vt:lpstr>Passage d’ordre</vt:lpstr>
      <vt:lpstr>Les instruments</vt:lpstr>
      <vt:lpstr>Vocabulaire</vt:lpstr>
      <vt:lpstr>Oil Status 20/04/2020 – Roll over</vt:lpstr>
      <vt:lpstr>Position au feeling (débutant impulsif)</vt:lpstr>
      <vt:lpstr>Le Stop Loss</vt:lpstr>
      <vt:lpstr>PowerPoint Presentation</vt:lpstr>
      <vt:lpstr>Position avec risque maîtrisé</vt:lpstr>
      <vt:lpstr>Evaluer une Position/Stratégie</vt:lpstr>
      <vt:lpstr>Quantifier le risque</vt:lpstr>
      <vt:lpstr>Journal de trading</vt:lpstr>
      <vt:lpstr>Le graphique de prix</vt:lpstr>
      <vt:lpstr>Décision &amp; Strategies</vt:lpstr>
      <vt:lpstr>Théorie de Dow</vt:lpstr>
      <vt:lpstr>Gestion Prise de position sur Théorie de DOW</vt:lpstr>
      <vt:lpstr>Tasse avec anse</vt:lpstr>
      <vt:lpstr>Epaule-Tête-Epaule (inversée)</vt:lpstr>
      <vt:lpstr>Double Top/Sommet</vt:lpstr>
      <vt:lpstr>Phases de Weinstein</vt:lpstr>
      <vt:lpstr>Les indicateurs</vt:lpstr>
      <vt:lpstr>Moyennes Mobiles</vt:lpstr>
      <vt:lpstr>Donchian Channel</vt:lpstr>
      <vt:lpstr>Stratégies</vt:lpstr>
      <vt:lpstr>Analyse Fondamentale</vt:lpstr>
      <vt:lpstr>Gestion long terme</vt:lpstr>
      <vt:lpstr>Construction d’un portefeuille</vt:lpstr>
      <vt:lpstr>Psychologie</vt:lpstr>
      <vt:lpstr>Adages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Bourse</dc:title>
  <dc:creator>David</dc:creator>
  <cp:lastModifiedBy>Carbonel David</cp:lastModifiedBy>
  <cp:revision>74</cp:revision>
  <dcterms:created xsi:type="dcterms:W3CDTF">2020-04-14T09:05:32Z</dcterms:created>
  <dcterms:modified xsi:type="dcterms:W3CDTF">2020-06-09T04:48:06Z</dcterms:modified>
</cp:coreProperties>
</file>