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2" r:id="rId11"/>
    <p:sldId id="264" r:id="rId12"/>
    <p:sldId id="265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4"/>
    <p:restoredTop sz="94658"/>
  </p:normalViewPr>
  <p:slideViewPr>
    <p:cSldViewPr snapToGrid="0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E789-6445-E560-B078-93059666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6804E-8D89-48A0-A3A3-1CD9D1AD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C0DD-A8AC-FC12-A699-F5485D56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8D32-B80F-0762-531A-1B652EC3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977-2860-5BD5-11A2-F0284F64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BB76-4F52-CC6C-F876-85010DF0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0A74-CEEB-99B5-2D3E-9C3EEC5E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22D7-2945-1952-B392-630EC47C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3244-F36E-1C96-1E95-F312A485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4E3C-C935-7C8B-4EDA-A124CE0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FABF0-0707-040E-DC27-6F131E5DB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509CD-3520-30F5-4418-BDF1BACF3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5D33-CD03-E108-E4D0-BB7B6048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09B9-FF46-8378-909E-266F573D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B13A-A495-5EFC-BB2D-83D93CE0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EC3-D94B-FD0C-47F0-405B4668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58E0-F3A6-4016-8E10-95D17C77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306B-39A5-8917-D190-2708678C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410C1-0C09-A9E8-2EC9-59A6DEF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E14F-718C-A7D1-D4A5-B3375F1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8B7C-AFCE-09AE-4F81-909A0B60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6592-BE99-5B68-694D-470E4580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B109-D23F-7C1E-D263-AD0C056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C506-B7D0-B0D5-94A5-6EEE087E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0D17-287A-FD0F-D352-A971587C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C9B7-2B2C-E0C6-EA77-D1630FDC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B27F-22B0-EC7A-1125-BD317B9E6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E1263-E2B2-E0A3-6CD2-5D99FF79B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F7B4D-02CA-5112-2DBD-002AB1AF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5FA6-FE21-828E-1C86-04AAC8F1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D394-3721-20F4-FDE5-1CBCEF3D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D060-1B4D-FA1A-3CDF-F35C4125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95FE6-F98E-E491-CC26-61DCCCAA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FEFC-BD42-33C7-860C-3659F3C28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4FA4-D021-6C79-7C61-C25D2AF97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AA3AB-B249-CF5C-FC7D-A0AE450CD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28B55-370C-688D-CB5A-AFA1651B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5A2B8-2D12-66EB-6A96-302400E2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B68D5-4FCB-ED16-53DB-CD5BF61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B199-1178-E400-A0EF-A37BB5DD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99C94-00CD-32E9-88F6-C5874DFB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00744-F17B-F90C-8A15-F21C2486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8B9C-50B4-5966-62DD-050D34AA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76474-959D-806F-CC55-B4B4B5EC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18BA4-215E-0CBD-5AAB-19546885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9BC13-C5D1-91AA-8F30-A7DBB8C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8391-7366-8F44-9D1D-5AAED92D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98CE-22D0-EEAE-9DCE-84148C25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8442F-820A-7B9C-D302-66A11E68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B5081-ADC9-6E37-A43D-936CC363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605A7-52DA-A6DA-2E53-E36FEECE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ED69-3E8D-B689-7942-C60DAC0A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EE5-BEF1-A312-D35F-C1C38471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8A42-7CAF-DBAD-7170-36FB3139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63F44-291B-9D13-2F18-AEA5B285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84667-9D45-23F1-B454-C5A8C971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53A73-317D-DD18-E1F6-2304DF18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6B08-D987-0383-376B-3502C379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2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B1CA4-F78D-E3A7-3364-6D63191E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52DA-6368-21BC-56A4-BF8774B0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8D253-2EE8-F1CA-3780-95FE27596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CF3F8-9439-0E48-BEC3-4781F1821068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60B9-E91D-76DB-E51F-1AC93EFD9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F932-6FE5-8DD1-99AF-993565AFB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uelfranssens.files.wordpress.com/2022/03/segmentation_office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25D8-A2E6-ED16-29B6-66EED070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3DC73-755F-8440-3D5A-79AF95131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87625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238A-DBA8-F4AD-0BCE-7C44B779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4421-57BF-5170-91E8-211A325D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Standardize</a:t>
            </a:r>
            <a:r>
              <a:rPr lang="en-US" dirty="0"/>
              <a:t> numerical variables before clustering</a:t>
            </a:r>
          </a:p>
          <a:p>
            <a:pPr lvl="1"/>
            <a:r>
              <a:rPr lang="en-US" dirty="0"/>
              <a:t>Not needed if variables use the same scale (but often is not the case)</a:t>
            </a:r>
          </a:p>
          <a:p>
            <a:r>
              <a:rPr lang="en-US" dirty="0"/>
              <a:t>Try multiple algorithms and compare</a:t>
            </a:r>
          </a:p>
          <a:p>
            <a:r>
              <a:rPr lang="en-US" dirty="0"/>
              <a:t>Visualizing clustering often helps</a:t>
            </a:r>
          </a:p>
          <a:p>
            <a:pPr lvl="1"/>
            <a:r>
              <a:rPr lang="en-US" dirty="0"/>
              <a:t>Check if clusters are </a:t>
            </a:r>
            <a:r>
              <a:rPr lang="en-US" b="1" dirty="0"/>
              <a:t>well-separated</a:t>
            </a:r>
            <a:r>
              <a:rPr lang="en-US" dirty="0"/>
              <a:t> or </a:t>
            </a:r>
            <a:r>
              <a:rPr lang="en-US" b="1" dirty="0"/>
              <a:t>overlapping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1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42F1-419A-27B6-E92B-5BFF45C1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high-level details on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ED97-263E-407B-0B48-FAA7DEF4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Choose K</a:t>
            </a:r>
            <a:r>
              <a:rPr lang="en-US" dirty="0"/>
              <a:t> (number of clusters you want).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Randomly place </a:t>
            </a:r>
            <a:r>
              <a:rPr lang="en-US" b="1" dirty="0"/>
              <a:t>K “centroids”</a:t>
            </a:r>
            <a:r>
              <a:rPr lang="en-US" dirty="0"/>
              <a:t> in the data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centroids don’t move (or max iterations reached):</a:t>
            </a:r>
          </a:p>
          <a:p>
            <a:pPr lvl="1"/>
            <a:r>
              <a:rPr lang="en-US" b="1" dirty="0"/>
              <a:t>Assign</a:t>
            </a:r>
            <a:r>
              <a:rPr lang="en-US" dirty="0"/>
              <a:t> each data point to the nearest centroid.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each centroid’s position to the mean of its assigned points.</a:t>
            </a:r>
          </a:p>
        </p:txBody>
      </p:sp>
    </p:spTree>
    <p:extLst>
      <p:ext uri="{BB962C8B-B14F-4D97-AF65-F5344CB8AC3E}">
        <p14:creationId xmlns:p14="http://schemas.microsoft.com/office/powerpoint/2010/main" val="182303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FB58-DBB5-08EC-FC55-7CC93864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clusters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F63F-98B9-FA37-098A-DC0B5636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few clusters → </a:t>
            </a:r>
            <a:r>
              <a:rPr lang="en-US" b="1" dirty="0"/>
              <a:t>lose detail</a:t>
            </a:r>
            <a:endParaRPr lang="en-US" dirty="0"/>
          </a:p>
          <a:p>
            <a:r>
              <a:rPr lang="en-US" dirty="0"/>
              <a:t>Too many clusters →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Example: if you set K= number of points, each point becomes its own cluster. The fit is perfect, but you learn nothing!</a:t>
            </a:r>
          </a:p>
          <a:p>
            <a:r>
              <a:rPr lang="en-US" dirty="0"/>
              <a:t>Common methods:</a:t>
            </a:r>
          </a:p>
          <a:p>
            <a:pPr lvl="1"/>
            <a:r>
              <a:rPr lang="en-US" b="1" dirty="0"/>
              <a:t>Elbow method: </a:t>
            </a:r>
            <a:r>
              <a:rPr lang="en-US" dirty="0"/>
              <a:t>Look for the point where adding more clusters gives diminishing returns in </a:t>
            </a:r>
            <a:r>
              <a:rPr lang="en-US" b="1" dirty="0"/>
              <a:t>variance explained</a:t>
            </a:r>
          </a:p>
          <a:p>
            <a:pPr lvl="2"/>
            <a:r>
              <a:rPr lang="en-US" dirty="0"/>
              <a:t>Plot the </a:t>
            </a:r>
            <a:r>
              <a:rPr lang="en-US" b="1" dirty="0"/>
              <a:t>sum of squared distances from each point to its cluster center</a:t>
            </a:r>
            <a:r>
              <a:rPr lang="en-US" dirty="0"/>
              <a:t>, across all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FCE6-7AFD-4730-A576-BA817BD1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D08A-06DF-E7C5-42FE-4CB327A6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use a dataset from R for Marketing Students</a:t>
            </a:r>
          </a:p>
          <a:p>
            <a:pPr lvl="1"/>
            <a:r>
              <a:rPr lang="en-US" dirty="0"/>
              <a:t>A survey in which respondents were asked to rate four brands of office equipment on six dimensions.</a:t>
            </a:r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8851460-363F-690D-0AF3-ED312304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3458"/>
            <a:ext cx="10515600" cy="15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8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539D-E351-6AE9-8BF7-F8056D36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(+PCA)  example using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03A4-8485-7D1E-CEFA-EA362826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</a:t>
            </a:r>
            <a:r>
              <a:rPr lang="en-US" dirty="0">
                <a:hlinkClick r:id="rId2"/>
              </a:rPr>
              <a:t>this dataset </a:t>
            </a:r>
            <a:r>
              <a:rPr lang="en-US" dirty="0"/>
              <a:t>from R for Marketing Students</a:t>
            </a:r>
          </a:p>
          <a:p>
            <a:pPr lvl="1"/>
            <a:r>
              <a:rPr lang="en-US" dirty="0"/>
              <a:t>A survey in which 40 respondents were asked to rate the importance of several store attributes when buying equipment</a:t>
            </a:r>
          </a:p>
        </p:txBody>
      </p:sp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7ACABDE6-2C18-FE61-5BAD-16E241C6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344"/>
          <a:stretch>
            <a:fillRect/>
          </a:stretch>
        </p:blipFill>
        <p:spPr>
          <a:xfrm>
            <a:off x="468486" y="3802742"/>
            <a:ext cx="11255028" cy="17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4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069-7BF4-55FD-14EC-105C9928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178B-F3E4-80DF-BB0D-58C5AEA1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an </a:t>
            </a:r>
            <a:r>
              <a:rPr lang="en-US" b="1" dirty="0"/>
              <a:t>unsupervised (machine) learning</a:t>
            </a:r>
            <a:r>
              <a:rPr lang="en-US" dirty="0"/>
              <a:t> technique</a:t>
            </a:r>
          </a:p>
          <a:p>
            <a:r>
              <a:rPr lang="en-US" dirty="0"/>
              <a:t>Objective: </a:t>
            </a:r>
            <a:r>
              <a:rPr lang="en-US" b="1" dirty="0"/>
              <a:t>Group similar observations</a:t>
            </a:r>
            <a:r>
              <a:rPr lang="en-US" dirty="0"/>
              <a:t> together based on some of their characteristics</a:t>
            </a:r>
          </a:p>
          <a:p>
            <a:r>
              <a:rPr lang="en-US" dirty="0"/>
              <a:t>Common applications:</a:t>
            </a:r>
          </a:p>
          <a:p>
            <a:pPr lvl="1"/>
            <a:r>
              <a:rPr lang="en-US" dirty="0"/>
              <a:t>Customer segmentation (e.g., by purchase behavior)</a:t>
            </a:r>
          </a:p>
          <a:p>
            <a:pPr lvl="1"/>
            <a:r>
              <a:rPr lang="en-US" dirty="0"/>
              <a:t>Grouping products by attributes</a:t>
            </a:r>
          </a:p>
          <a:p>
            <a:pPr lvl="1"/>
            <a:r>
              <a:rPr lang="en-US" dirty="0"/>
              <a:t>Grouping markets by demographic similarity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BA5A-3868-5232-59C4-93F94F17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clustering in marketing?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52C0-6FB3-8D53-84C1-222274B9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b="1" dirty="0"/>
              <a:t>distinct customer segments</a:t>
            </a:r>
            <a:r>
              <a:rPr lang="en-US" dirty="0"/>
              <a:t> with different behaviors/preferences.</a:t>
            </a:r>
          </a:p>
          <a:p>
            <a:r>
              <a:rPr lang="en-US" dirty="0"/>
              <a:t>Tailor </a:t>
            </a:r>
            <a:r>
              <a:rPr lang="en-US" b="1" dirty="0"/>
              <a:t>targeted campaigns</a:t>
            </a:r>
            <a:r>
              <a:rPr lang="en-US" dirty="0"/>
              <a:t> and offers.</a:t>
            </a:r>
          </a:p>
          <a:p>
            <a:r>
              <a:rPr lang="en-US" dirty="0"/>
              <a:t>Optimize </a:t>
            </a:r>
            <a:r>
              <a:rPr lang="en-US" b="1" dirty="0"/>
              <a:t>product positioning</a:t>
            </a:r>
            <a:r>
              <a:rPr lang="en-US" dirty="0"/>
              <a:t> and pricing.</a:t>
            </a:r>
          </a:p>
          <a:p>
            <a:r>
              <a:rPr lang="en-US" dirty="0"/>
              <a:t>Improve </a:t>
            </a:r>
            <a:r>
              <a:rPr lang="en-US" b="1" dirty="0"/>
              <a:t>resource allocation</a:t>
            </a:r>
            <a:r>
              <a:rPr lang="en-US" dirty="0"/>
              <a:t> (e.g., sales, support).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E63D-59CF-64A0-FD5D-562F0796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6ABB-1F94-AE30-6E49-6C51F429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K-Means Clustering</a:t>
            </a:r>
            <a:endParaRPr lang="en-US" dirty="0"/>
          </a:p>
          <a:p>
            <a:pPr lvl="1"/>
            <a:r>
              <a:rPr lang="en-US" dirty="0"/>
              <a:t>Partitions data into </a:t>
            </a:r>
            <a:r>
              <a:rPr lang="en-US" i="1" dirty="0"/>
              <a:t>K</a:t>
            </a:r>
            <a:r>
              <a:rPr lang="en-US" dirty="0"/>
              <a:t> non-overlapping clusters</a:t>
            </a:r>
          </a:p>
          <a:p>
            <a:pPr lvl="1"/>
            <a:r>
              <a:rPr lang="en-US" dirty="0"/>
              <a:t>Fast and scalable</a:t>
            </a:r>
          </a:p>
          <a:p>
            <a:r>
              <a:rPr lang="en-US" b="1" dirty="0"/>
              <a:t>Hierarchical Clustering</a:t>
            </a:r>
            <a:endParaRPr lang="en-US" dirty="0"/>
          </a:p>
          <a:p>
            <a:pPr lvl="1"/>
            <a:r>
              <a:rPr lang="en-US" dirty="0"/>
              <a:t>Builds a tree of clusters (dendrogram)</a:t>
            </a:r>
          </a:p>
          <a:p>
            <a:pPr lvl="1"/>
            <a:r>
              <a:rPr lang="en-US" dirty="0"/>
              <a:t>Useful for exploratory analysis</a:t>
            </a:r>
          </a:p>
          <a:p>
            <a:r>
              <a:rPr lang="en-US" b="1" dirty="0"/>
              <a:t>DBSCAN (Density-Based)</a:t>
            </a:r>
            <a:endParaRPr lang="en-US" dirty="0"/>
          </a:p>
          <a:p>
            <a:pPr lvl="1"/>
            <a:r>
              <a:rPr lang="en-US" dirty="0"/>
              <a:t>Detects clusters of varying shape and size</a:t>
            </a:r>
          </a:p>
          <a:p>
            <a:pPr lvl="1"/>
            <a:r>
              <a:rPr lang="en-US" dirty="0"/>
              <a:t>Handles noise well</a:t>
            </a:r>
          </a:p>
          <a:p>
            <a:pPr lvl="1"/>
            <a:r>
              <a:rPr lang="en-US" dirty="0"/>
              <a:t>Well-suited for geographical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1364-1C84-9E08-90E8-CC6FF4D9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7CE2-A55C-813A-27F4-320787BE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Recency (first time they bought), Frequency (how often they buy), Spend</a:t>
            </a:r>
          </a:p>
          <a:p>
            <a:r>
              <a:rPr lang="en-US" dirty="0"/>
              <a:t>Apply a clustering algorithm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Cluster 1: High spenders, frequent buyers</a:t>
            </a:r>
          </a:p>
          <a:p>
            <a:pPr lvl="1"/>
            <a:r>
              <a:rPr lang="en-US" dirty="0"/>
              <a:t>Cluster 2: Low spenders, infrequent buyers </a:t>
            </a:r>
          </a:p>
          <a:p>
            <a:pPr lvl="1"/>
            <a:r>
              <a:rPr lang="en-US" dirty="0"/>
              <a:t>Cluster 3: New customers</a:t>
            </a:r>
          </a:p>
          <a:p>
            <a:pPr lvl="1"/>
            <a:r>
              <a:rPr lang="en-US" dirty="0"/>
              <a:t>Cluster 4: Lapsed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C16-39E3-30B0-7BC4-AC66D8B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clusters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A332-887F-7466-0784-70B53B12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You often have more than two variables, so how can you plot the data?</a:t>
            </a:r>
          </a:p>
          <a:p>
            <a:endParaRPr lang="en-US" dirty="0"/>
          </a:p>
          <a:p>
            <a:r>
              <a:rPr lang="en-US" dirty="0"/>
              <a:t>PCA (Principal Component Analysis): a technique used for dimensionality reduction</a:t>
            </a:r>
          </a:p>
          <a:p>
            <a:pPr lvl="1"/>
            <a:r>
              <a:rPr lang="en-US" dirty="0"/>
              <a:t>From N dimensions to two </a:t>
            </a:r>
            <a:r>
              <a:rPr lang="en-US" dirty="0">
                <a:sym typeface="Wingdings" pitchFamily="2" charset="2"/>
              </a:rPr>
              <a:t> very useful for visualization!</a:t>
            </a:r>
          </a:p>
          <a:p>
            <a:pPr lvl="1"/>
            <a:r>
              <a:rPr lang="en-US" dirty="0">
                <a:sym typeface="Wingdings" pitchFamily="2" charset="2"/>
              </a:rPr>
              <a:t>Very helpful for creating perceptual 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5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95B-566D-253D-0F4F-C99719E2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7FDC-D77F-0B57-382A-31DB50C4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5174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you are analyzing customer survey data with </a:t>
            </a:r>
            <a:r>
              <a:rPr lang="en-US" b="1" dirty="0"/>
              <a:t>50 questions</a:t>
            </a:r>
          </a:p>
          <a:p>
            <a:pPr lvl="1"/>
            <a:r>
              <a:rPr lang="en-US" dirty="0"/>
              <a:t>Some questions overlap (“How satisfied are you with service?” vs. “Would you recommend us?”).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Challenge:</a:t>
            </a:r>
            <a:r>
              <a:rPr lang="en-US" dirty="0"/>
              <a:t> How do we simplify the data without losing too much information?</a:t>
            </a:r>
          </a:p>
          <a:p>
            <a:pPr lvl="1"/>
            <a:r>
              <a:rPr lang="en-US" dirty="0"/>
              <a:t>PCA looks for the </a:t>
            </a:r>
            <a:r>
              <a:rPr lang="en-US" b="1" dirty="0"/>
              <a:t>underlying dimensions</a:t>
            </a:r>
            <a:r>
              <a:rPr lang="en-US" dirty="0"/>
              <a:t> that explain the most variation in the data.</a:t>
            </a:r>
          </a:p>
          <a:p>
            <a:pPr lvl="1"/>
            <a:r>
              <a:rPr lang="en-US" dirty="0"/>
              <a:t>Instead of 50 survey questions, maybe there are just </a:t>
            </a:r>
            <a:r>
              <a:rPr lang="en-US" b="1" dirty="0"/>
              <a:t>2 main themes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“Overall satisfaction”</a:t>
            </a:r>
            <a:r>
              <a:rPr lang="en-US" dirty="0"/>
              <a:t> (combining many service-related questions)</a:t>
            </a:r>
          </a:p>
          <a:p>
            <a:pPr lvl="2"/>
            <a:r>
              <a:rPr lang="en-US" b="1" dirty="0"/>
              <a:t>“Perceived value”</a:t>
            </a:r>
            <a:r>
              <a:rPr lang="en-US" dirty="0"/>
              <a:t> (combining many price/benefit-related questions)</a:t>
            </a:r>
          </a:p>
          <a:p>
            <a:pPr lvl="1"/>
            <a:r>
              <a:rPr lang="en-US" dirty="0"/>
              <a:t>These become </a:t>
            </a:r>
            <a:r>
              <a:rPr lang="en-US" b="1" dirty="0"/>
              <a:t>principal components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8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A924-2632-53AA-FE85-DC1BB799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vs. Clustering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FEB22-379C-AB22-F971-DE95FA713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131585"/>
              </p:ext>
            </p:extLst>
          </p:nvPr>
        </p:nvGraphicFramePr>
        <p:xfrm>
          <a:off x="838200" y="1555115"/>
          <a:ext cx="10515600" cy="4937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485657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88714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0851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Clustering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PCA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19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Group similar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Reduce dimensionality / visualize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Discrete cluster labels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Continuous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Focus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Segments of </a:t>
                      </a:r>
                      <a:r>
                        <a:rPr lang="en-US" sz="2400" i="1"/>
                        <a:t>customers/items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Relationships among </a:t>
                      </a:r>
                      <a:r>
                        <a:rPr lang="en-US" sz="2400" i="1"/>
                        <a:t>variables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38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Uses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Market segmentation, recommender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Visualization, noise reduction, feature extraction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65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Analogy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"Which students form study groups?"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"Which directions explain most variance in exam scores?"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8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5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5DDE-B76E-D9A6-91C6-8EF11B0E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3A39-7057-6C77-FEB1-8CD35598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Clustering without PCA</a:t>
            </a:r>
            <a:r>
              <a:rPr lang="en-US" dirty="0"/>
              <a:t> = labels only, no intuition about </a:t>
            </a:r>
            <a:r>
              <a:rPr lang="en-US" i="1" dirty="0"/>
              <a:t>what dimensions matter</a:t>
            </a:r>
            <a:r>
              <a:rPr lang="en-US" dirty="0"/>
              <a:t>.</a:t>
            </a:r>
          </a:p>
          <a:p>
            <a:r>
              <a:rPr lang="en-US" b="1" dirty="0"/>
              <a:t>PCA without clustering</a:t>
            </a:r>
            <a:r>
              <a:rPr lang="en-US" dirty="0"/>
              <a:t> = map only, but no hard group definitions.</a:t>
            </a:r>
          </a:p>
          <a:p>
            <a:r>
              <a:rPr lang="en-US" b="1" dirty="0"/>
              <a:t>Both together</a:t>
            </a:r>
            <a:r>
              <a:rPr lang="en-US" dirty="0"/>
              <a:t> = the best of both worlds:</a:t>
            </a:r>
          </a:p>
          <a:p>
            <a:pPr lvl="1"/>
            <a:r>
              <a:rPr lang="en-US" dirty="0"/>
              <a:t>PCA provides the </a:t>
            </a:r>
            <a:r>
              <a:rPr lang="en-US" i="1" dirty="0"/>
              <a:t>map</a:t>
            </a:r>
            <a:r>
              <a:rPr lang="en-US" dirty="0"/>
              <a:t> (market structure).</a:t>
            </a:r>
          </a:p>
          <a:p>
            <a:pPr lvl="1"/>
            <a:r>
              <a:rPr lang="en-US" dirty="0"/>
              <a:t>Clustering provides the </a:t>
            </a:r>
            <a:r>
              <a:rPr lang="en-US" i="1" dirty="0"/>
              <a:t>segments</a:t>
            </a:r>
            <a:r>
              <a:rPr lang="en-US" dirty="0"/>
              <a:t> (actionable groups).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710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Clustering</vt:lpstr>
      <vt:lpstr>What is clustering?</vt:lpstr>
      <vt:lpstr>Why do we use clustering in marketing? </vt:lpstr>
      <vt:lpstr>Common clustering algorithms</vt:lpstr>
      <vt:lpstr>Example: Customer segmentation</vt:lpstr>
      <vt:lpstr>Visualizing clusters </vt:lpstr>
      <vt:lpstr>PCA in a nutshell</vt:lpstr>
      <vt:lpstr>PCA vs. Clustering</vt:lpstr>
      <vt:lpstr>PCA + Clustering</vt:lpstr>
      <vt:lpstr>Clustering best practice</vt:lpstr>
      <vt:lpstr>Some high-level details on k-means</vt:lpstr>
      <vt:lpstr>Choosing the number of clusters K</vt:lpstr>
      <vt:lpstr>PCA example</vt:lpstr>
      <vt:lpstr>Clustering (+PCA)  example using k-means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48</cp:revision>
  <dcterms:created xsi:type="dcterms:W3CDTF">2025-08-06T23:09:24Z</dcterms:created>
  <dcterms:modified xsi:type="dcterms:W3CDTF">2025-09-21T20:38:59Z</dcterms:modified>
</cp:coreProperties>
</file>