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87" r:id="rId9"/>
    <p:sldId id="286" r:id="rId10"/>
    <p:sldId id="265" r:id="rId11"/>
    <p:sldId id="285" r:id="rId12"/>
    <p:sldId id="267" r:id="rId13"/>
    <p:sldId id="268" r:id="rId14"/>
    <p:sldId id="264" r:id="rId15"/>
    <p:sldId id="269" r:id="rId16"/>
    <p:sldId id="270" r:id="rId17"/>
    <p:sldId id="272" r:id="rId18"/>
    <p:sldId id="271" r:id="rId19"/>
    <p:sldId id="266" r:id="rId20"/>
    <p:sldId id="279" r:id="rId21"/>
    <p:sldId id="273" r:id="rId22"/>
    <p:sldId id="278" r:id="rId23"/>
    <p:sldId id="274" r:id="rId24"/>
    <p:sldId id="275" r:id="rId25"/>
    <p:sldId id="276" r:id="rId26"/>
    <p:sldId id="288" r:id="rId27"/>
    <p:sldId id="289" r:id="rId28"/>
    <p:sldId id="277" r:id="rId29"/>
    <p:sldId id="280" r:id="rId30"/>
    <p:sldId id="281" r:id="rId31"/>
    <p:sldId id="282" r:id="rId32"/>
    <p:sldId id="283" r:id="rId33"/>
    <p:sldId id="28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249"/>
    <p:restoredTop sz="78664"/>
  </p:normalViewPr>
  <p:slideViewPr>
    <p:cSldViewPr snapToGrid="0">
      <p:cViewPr varScale="1">
        <p:scale>
          <a:sx n="122" d="100"/>
          <a:sy n="122" d="100"/>
        </p:scale>
        <p:origin x="5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EF8E28-D632-3E40-99D1-636B550B9EC0}" type="datetimeFigureOut">
              <a:rPr lang="en-US" smtClean="0"/>
              <a:t>9/14/25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05CC6-2368-E948-9486-DD06D34B20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9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Residual se = </a:t>
            </a:r>
            <a:r>
              <a:rPr lang="en-US" b="1" dirty="0"/>
              <a:t>how far, on average</a:t>
            </a:r>
            <a:r>
              <a:rPr lang="en-US" dirty="0"/>
              <a:t>, your predictions are from the actual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05CC6-2368-E948-9486-DD06D34B20C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69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CF70D-1CAD-EB4A-7413-31EE2EE6E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7BDE5B-83C6-0965-F5E7-ED3B6AD132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8CEEF4-D7A6-3FBB-EC12-78BBD487A9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Residual se = </a:t>
            </a:r>
            <a:r>
              <a:rPr lang="en-US" b="1" dirty="0"/>
              <a:t>how far, on average</a:t>
            </a:r>
            <a:r>
              <a:rPr lang="en-US" dirty="0"/>
              <a:t>, your predictions are from the actual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BB5CE-EE33-5B3C-6F83-D8578CFDA1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05CC6-2368-E948-9486-DD06D34B20C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62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0C51F-5769-610F-D9A7-4980C11D0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46B130-48E9-DF51-2D61-8EDCABC7E7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59FA89-6744-6064-AB79-6F5D95D46B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Residual se = </a:t>
            </a:r>
            <a:r>
              <a:rPr lang="en-US" b="1" dirty="0"/>
              <a:t>how far, on average</a:t>
            </a:r>
            <a:r>
              <a:rPr lang="en-US" dirty="0"/>
              <a:t>, your predictions are from the actual values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FC111-3AAE-9CD7-0F4D-A6AF9617F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05CC6-2368-E948-9486-DD06D34B20C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966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FEDD-23DF-9FA8-D2A6-134F1C514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BC1FF-57C7-D3F9-51F5-20EBD3566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AC2C2-2D9E-3B5A-C2EF-CB71C73C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22532-491A-7C01-1D2B-F01F32EC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DEDEB7-E2B3-7913-2627-E029B8168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5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D206C-3544-45DD-179F-4D0F9120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B7743-95E2-B004-2EAE-FADCE4700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40839-5B45-20CE-189D-7DC4BF622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B979-7937-2718-1EDF-4BC9C111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41DCB-2900-8B0F-F98B-41DA793CD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449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446196-91E9-F177-0B31-862DDBEE3F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537F96-7FAF-F422-4143-F4B84C41B8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DAEF-5BB2-9703-0DC5-1796247C1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65152-2BAD-E48A-E5C5-F5417563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CF6BE-5A25-777D-09EE-9CE15293D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95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2DF0A-C9A1-B445-094B-D0FF58074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A4328-E240-9884-1F3A-B6F2D2C7F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F9DCC-144E-0B61-D8A3-0678C7DD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DA96F-31D2-5CDB-3846-F8EB2B7F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704F8-CE02-C1BD-95BC-B946D042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6975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03017-D0D7-083C-50CE-07EDD8289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46231-6171-A464-B732-D89B49022F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773D4-1337-ACB0-90CB-E9AA4E3E4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ECA26-0635-DA91-C6B7-C6D50497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65128-AD4E-AB33-345B-6897D1B4D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09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9A65D-18F5-5856-E3AF-32A4EE61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AD757-652E-074B-1EC8-C85FB6ED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6B2D1-72A9-51DB-E13F-EF22DE9097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1ECAC-32F3-5752-86B6-C4730C95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3474F-BED0-E94F-B3B9-9A42E9277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50E297-C488-DFDD-0348-EA1BD74C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8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A58AE-F31E-DEE9-6651-3714F4C77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1A76D-916F-1BEE-3084-1962C1A3F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F03466-2B05-3149-EEE1-8ADFCB259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35ACB6-94F2-4A32-D6B5-6F482DDD18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E14FBD-EE51-169F-2606-AB92503A18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41B29-E692-4DBF-A46C-E1A34880D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B42EA8-D7AF-D292-30DB-C68AAACE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FB23A8-1B58-E001-2A2D-6FE6062F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127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A341C-3A20-1DEE-1842-2579AAB6C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CA55C-6427-535C-11B1-D70C0B75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845A1D-BC06-05E6-DC0B-C711EE37D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E0E608-7588-A100-B9E9-405D342C0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19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C59249-5B6F-9817-2A8B-95B4B192D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37ECA4-8D22-890C-3A70-3D4DCAA4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2A80D-4995-288B-C635-EE505E637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965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5CD4F-62E4-0EF6-E13B-C58376C64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C69E3-8766-A5D5-FED0-F755A73C1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320F9-C520-603A-8557-7E34AB3E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A6C60-9C68-7A74-9D1B-0B218180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BDB5E-D621-4FD0-8B22-513660C9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C1544-5A71-AE2B-DAA1-021CA5823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86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3CFE7-4B11-2B51-6010-B944DA904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1271BD-E9A2-E9EC-FD97-A222ACA6F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464D7C-352F-59B5-2F4E-CFB734DD5E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80C8F-1EC5-0075-FCCD-BBB48CD66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9FAC2-FB10-9742-9894-9A0800F80AB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2D5F6-2CDA-FA74-422E-26439029F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FCA0C8-8721-8217-D6E5-84F365728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780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DD46EB-5A79-12D6-B095-0CAD11FD5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98A4E-52D8-A457-B5CE-2CB015683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AB7716-44E4-22E1-3428-B9FC63C1D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9FAC2-FB10-9742-9894-9A0800F80AB6}" type="datetimeFigureOut">
              <a:rPr lang="en-US" smtClean="0"/>
              <a:t>9/14/25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C6CD2-1CC5-DAAF-37A9-92A632A42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0CC6F-42D4-7EF7-FEF8-CB52665F4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8CA68-C4B2-FD42-BB0D-B7CC6C8188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138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ack.com/dadepro/mkt-615/main/lectures/08-regression/08-regressions.html#1" TargetMode="External"/><Relationship Id="rId2" Type="http://schemas.openxmlformats.org/officeDocument/2006/relationships/hyperlink" Target="https://bookdown.org/content/6ef13ea6-4e86-4566-b665-ebcd19d45029/secondarydata.html#linear-regress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FFEF-BFC2-68EB-63F4-B32C7B433A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Regressions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38A39C-FC7A-D96F-250E-6719CE8F2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MKT 566</a:t>
            </a:r>
          </a:p>
          <a:p>
            <a:r>
              <a:rPr lang="en-US" sz="3200" dirty="0"/>
              <a:t>Instructor: Davide Proserpio</a:t>
            </a:r>
          </a:p>
        </p:txBody>
      </p:sp>
    </p:spTree>
    <p:extLst>
      <p:ext uri="{BB962C8B-B14F-4D97-AF65-F5344CB8AC3E}">
        <p14:creationId xmlns:p14="http://schemas.microsoft.com/office/powerpoint/2010/main" val="1083120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D0F4B-240B-F31B-909B-25280D5DC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1479-A593-ABF2-B8F8-4B931281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Regression: Quantities of interest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26FE4-546B-D5B8-F25A-7D2772AD7F3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3001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Coefficients are estimates, therefore, they come with an error</a:t>
                </a:r>
              </a:p>
              <a:p>
                <a:pPr lvl="1"/>
                <a:r>
                  <a:rPr lang="en-US" b="1" dirty="0"/>
                  <a:t>Standard Error (SE) of coefficient: </a:t>
                </a:r>
                <a:r>
                  <a:rPr lang="en-US" dirty="0"/>
                  <a:t>“How precisely have I pinned down this slope or intercept?” Smaller </a:t>
                </a:r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/>
                  <a:t> more confidence.</a:t>
                </a:r>
              </a:p>
              <a:p>
                <a:pPr lvl="1"/>
                <a:r>
                  <a:rPr lang="en-US" dirty="0"/>
                  <a:t>From SE we can get the </a:t>
                </a:r>
                <a:r>
                  <a:rPr lang="en-US" b="1" dirty="0"/>
                  <a:t>t-statistics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SE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From t-stat, we can get the </a:t>
                </a:r>
                <a:r>
                  <a:rPr lang="en-US" b="1" dirty="0"/>
                  <a:t>p-value</a:t>
                </a:r>
              </a:p>
              <a:p>
                <a:pPr lvl="2"/>
                <a:r>
                  <a:rPr lang="en-US" dirty="0"/>
                  <a:t>“If there really is no effect (the null is true), what’s the probability I’d see data this unusual (or more) just by random luck?”</a:t>
                </a:r>
              </a:p>
              <a:p>
                <a:pPr lvl="2"/>
                <a:r>
                  <a:rPr lang="en-US" b="1" dirty="0"/>
                  <a:t>Low p-value (e.g., 0.05):</a:t>
                </a:r>
                <a:r>
                  <a:rPr lang="en-US" dirty="0"/>
                  <a:t> Only 5 in 100 random datasets under “no effect” would look this extreme </a:t>
                </a:r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/>
                  <a:t> so you start to doubt the “no effect” story.</a:t>
                </a:r>
              </a:p>
              <a:p>
                <a:pPr lvl="2"/>
                <a:r>
                  <a:rPr lang="en-US" dirty="0"/>
                  <a:t>Generally speaking, if p-value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0.05, we say the coefficient is </a:t>
                </a:r>
                <a:r>
                  <a:rPr lang="en-US" b="1" dirty="0"/>
                  <a:t>statistically significant</a:t>
                </a:r>
                <a:r>
                  <a:rPr lang="en-US" dirty="0"/>
                  <a:t>, i.e., different from zero.</a:t>
                </a:r>
              </a:p>
              <a:p>
                <a:pPr lvl="1"/>
                <a:endParaRPr lang="en-US" b="1" dirty="0"/>
              </a:p>
              <a:p>
                <a:r>
                  <a:rPr lang="en-US" b="1" dirty="0"/>
                  <a:t>Smaller SE</a:t>
                </a:r>
                <a:r>
                  <a:rPr lang="en-US" dirty="0"/>
                  <a:t> </a:t>
                </a:r>
                <a:r>
                  <a:rPr lang="en-US" dirty="0">
                    <a:sym typeface="Wingdings" pitchFamily="2" charset="2"/>
                  </a:rPr>
                  <a:t></a:t>
                </a:r>
                <a:r>
                  <a:rPr lang="en-US" dirty="0"/>
                  <a:t>  </a:t>
                </a:r>
                <a:r>
                  <a:rPr lang="en-US" b="1" dirty="0"/>
                  <a:t>larger t-stat </a:t>
                </a:r>
                <a:r>
                  <a:rPr lang="en-US" dirty="0">
                    <a:sym typeface="Wingdings" pitchFamily="2" charset="2"/>
                  </a:rPr>
                  <a:t> </a:t>
                </a:r>
                <a:r>
                  <a:rPr lang="en-US" b="1" dirty="0"/>
                  <a:t>smaller p-value </a:t>
                </a:r>
                <a:r>
                  <a:rPr lang="en-US" b="1" dirty="0">
                    <a:sym typeface="Wingdings" pitchFamily="2" charset="2"/>
                  </a:rPr>
                  <a:t></a:t>
                </a:r>
                <a:r>
                  <a:rPr lang="en-US" dirty="0"/>
                  <a:t> stronger evidence against the null hypothesis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526FE4-546B-D5B8-F25A-7D2772AD7F3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30017"/>
              </a:xfrm>
              <a:blipFill>
                <a:blip r:embed="rId2"/>
                <a:stretch>
                  <a:fillRect l="-1086" t="-2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14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776B-93BF-13CA-1F34-622FAB47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little more technical summary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122C1C-B868-070E-37C0-961F443512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Coefficients</a:t>
                </a:r>
                <a:endParaRPr lang="en-US" dirty="0"/>
              </a:p>
              <a:p>
                <a:pPr lvl="1"/>
                <a:r>
                  <a:rPr lang="en-US" dirty="0"/>
                  <a:t>Estimated effects of predictors on the outcome</a:t>
                </a:r>
              </a:p>
              <a:p>
                <a:pPr lvl="1"/>
                <a:r>
                  <a:rPr lang="en-US" dirty="0"/>
                  <a:t>Always estimates → subject to sampling error</a:t>
                </a:r>
              </a:p>
              <a:p>
                <a:r>
                  <a:rPr lang="en-US" b="1" dirty="0"/>
                  <a:t>Standard Error (SE)</a:t>
                </a:r>
                <a:endParaRPr lang="en-US" dirty="0"/>
              </a:p>
              <a:p>
                <a:pPr lvl="1"/>
                <a:r>
                  <a:rPr lang="en-US" dirty="0"/>
                  <a:t>Precision of coefficient estimate</a:t>
                </a:r>
              </a:p>
              <a:p>
                <a:pPr lvl="1"/>
                <a:r>
                  <a:rPr lang="en-US" dirty="0"/>
                  <a:t>Smaller SE ⇒ more confidence in the estimate</a:t>
                </a:r>
              </a:p>
              <a:p>
                <a:r>
                  <a:rPr lang="en-US" b="1" dirty="0"/>
                  <a:t>t-statistic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/>
                        </m:ctrlPr>
                      </m:sSubPr>
                      <m:e>
                        <m:r>
                          <a:rPr lang="ar-AE" i="1"/>
                          <m:t>𝑡</m:t>
                        </m:r>
                      </m:e>
                      <m:sub>
                        <m:r>
                          <a:rPr lang="ar-AE" i="1"/>
                          <m:t>𝑖</m:t>
                        </m:r>
                      </m:sub>
                    </m:sSub>
                    <m:r>
                      <a:rPr lang="ar-AE"/>
                      <m:t>=</m:t>
                    </m:r>
                    <m:f>
                      <m:fPr>
                        <m:ctrlPr>
                          <a:rPr lang="ar-AE" i="1"/>
                        </m:ctrlPr>
                      </m:fPr>
                      <m:num>
                        <m:sSub>
                          <m:sSubPr>
                            <m:ctrlPr>
                              <a:rPr lang="ar-AE" i="1"/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ar-AE" i="1"/>
                                </m:ctrlPr>
                              </m:accPr>
                              <m:e>
                                <m:r>
                                  <a:rPr lang="ar-AE" i="1"/>
                                  <m:t>𝛽</m:t>
                                </m:r>
                              </m:e>
                            </m:acc>
                          </m:e>
                          <m:sub>
                            <m:r>
                              <a:rPr lang="ar-AE" i="1"/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ar-AE" i="1"/>
                          <m:t>𝑆𝐸</m:t>
                        </m:r>
                        <m:d>
                          <m:dPr>
                            <m:ctrlPr>
                              <a:rPr lang="ar-AE" i="1"/>
                            </m:ctrlPr>
                          </m:dPr>
                          <m:e>
                            <m:sSub>
                              <m:sSubPr>
                                <m:ctrlPr>
                                  <a:rPr lang="ar-AE" i="1"/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ar-AE" i="1"/>
                                    </m:ctrlPr>
                                  </m:accPr>
                                  <m:e>
                                    <m:r>
                                      <a:rPr lang="ar-AE" i="1"/>
                                      <m:t>𝛽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ar-AE" i="1"/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ar-AE" dirty="0"/>
              </a:p>
              <a:p>
                <a:pPr lvl="1"/>
                <a:r>
                  <a:rPr lang="en-US" dirty="0"/>
                  <a:t>Measures how many SEs away the coefficient is from zero</a:t>
                </a:r>
              </a:p>
              <a:p>
                <a:r>
                  <a:rPr lang="en-US" b="1" dirty="0"/>
                  <a:t>p-value</a:t>
                </a:r>
                <a:endParaRPr lang="en-US" dirty="0"/>
              </a:p>
              <a:p>
                <a:pPr lvl="1"/>
                <a:r>
                  <a:rPr lang="en-US" dirty="0"/>
                  <a:t>Probability of observing a </a:t>
                </a:r>
                <a14:m>
                  <m:oMath xmlns:m="http://schemas.openxmlformats.org/officeDocument/2006/math">
                    <m:r>
                      <a:rPr lang="en-US" i="1"/>
                      <m:t>𝑡</m:t>
                    </m:r>
                  </m:oMath>
                </a14:m>
                <a:r>
                  <a:rPr lang="en-US" dirty="0"/>
                  <a:t>-stat as extreme as this if the true effect is 0</a:t>
                </a:r>
              </a:p>
              <a:p>
                <a:pPr lvl="1"/>
                <a:r>
                  <a:rPr lang="en-US" dirty="0"/>
                  <a:t>Smaller p-value ⇒ stronger evidence against the null hypothesis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122C1C-B868-070E-37C0-961F443512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 b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154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588AA-CD27-9551-F2D1-6E623EF5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52E2D-C340-7E6F-2CE2-B2FCE733AC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 we know if our regression is doing a good job at predicting Y?</a:t>
                </a:r>
              </a:p>
              <a:p>
                <a:pPr marL="0" indent="0">
                  <a:buNone/>
                </a:pPr>
                <a:r>
                  <a:rPr lang="en-US" b="1" dirty="0"/>
                  <a:t>R-squared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summary statistic in regressions that tells you how well your model’s predictions match the actual data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52E2D-C340-7E6F-2CE2-B2FCE733A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96FC412-0133-310C-CF80-1E12EBEAB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44" y="3921521"/>
            <a:ext cx="10774407" cy="249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99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D11AB-16BE-0822-5D59-356C8D6A6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0A63B-2E7E-6128-F47A-F6807D9D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 of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1E2BF4-61A1-5152-C69A-A9D46E0122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 we know if our regression is doing a good job at predicting Y?</a:t>
                </a:r>
              </a:p>
              <a:p>
                <a:pPr marL="0" indent="0">
                  <a:buNone/>
                </a:pPr>
                <a:r>
                  <a:rPr lang="en-US" b="1" dirty="0"/>
                  <a:t>R-squared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summary statistic in regressions that tells you how well your model’s predictions match the actual data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F52E2D-C340-7E6F-2CE2-B2FCE733A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DE753F6E-3CDA-1B37-982B-5D4D48436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44" y="3921521"/>
            <a:ext cx="10774407" cy="249158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A5373C-DB5A-555B-97AE-29E167C614ED}"/>
              </a:ext>
            </a:extLst>
          </p:cNvPr>
          <p:cNvCxnSpPr>
            <a:cxnSpLocks/>
          </p:cNvCxnSpPr>
          <p:nvPr/>
        </p:nvCxnSpPr>
        <p:spPr>
          <a:xfrm>
            <a:off x="10325686" y="4951828"/>
            <a:ext cx="492491" cy="42347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1125BAA-F0B3-9D2F-D0B2-75BC8B6BC2CD}"/>
              </a:ext>
            </a:extLst>
          </p:cNvPr>
          <p:cNvSpPr txBox="1"/>
          <p:nvPr/>
        </p:nvSpPr>
        <p:spPr>
          <a:xfrm>
            <a:off x="9584666" y="5375300"/>
            <a:ext cx="24670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Error using the mean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2618D-7088-7BC1-DE3A-CA1AAFEBC4E9}"/>
              </a:ext>
            </a:extLst>
          </p:cNvPr>
          <p:cNvSpPr txBox="1"/>
          <p:nvPr/>
        </p:nvSpPr>
        <p:spPr>
          <a:xfrm>
            <a:off x="10467484" y="3386474"/>
            <a:ext cx="14587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Model error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4206E82-B289-E2F1-9028-B63ED0AF8FAB}"/>
              </a:ext>
            </a:extLst>
          </p:cNvPr>
          <p:cNvCxnSpPr>
            <a:cxnSpLocks/>
          </p:cNvCxnSpPr>
          <p:nvPr/>
        </p:nvCxnSpPr>
        <p:spPr>
          <a:xfrm flipV="1">
            <a:off x="10467484" y="3786584"/>
            <a:ext cx="491248" cy="32118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85345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3CA5F4-E9F6-E8C3-07DC-FC823270BCB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tell us?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63CA5F4-E9F6-E8C3-07DC-FC823270B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7B1F4A-B5D0-C44F-694B-9E53B6457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b="1" dirty="0"/>
              <a:t>All else equal </a:t>
            </a:r>
            <a:r>
              <a:rPr lang="en-US" dirty="0"/>
              <a:t>(ceteris paribus), how much Y changes as a function of X</a:t>
            </a:r>
          </a:p>
          <a:p>
            <a:r>
              <a:rPr lang="en-US" dirty="0"/>
              <a:t>The interpretation depends on the regression functional form</a:t>
            </a:r>
          </a:p>
        </p:txBody>
      </p:sp>
      <p:pic>
        <p:nvPicPr>
          <p:cNvPr id="13" name="Picture 12" descr="A screenshot of a math equation&#10;&#10;AI-generated content may be incorrect.">
            <a:extLst>
              <a:ext uri="{FF2B5EF4-FFF2-40B4-BE49-F238E27FC236}">
                <a16:creationId xmlns:a16="http://schemas.microsoft.com/office/drawing/2014/main" id="{A02ACFD3-1410-A73E-A834-B0C1DADB3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868" y="3180807"/>
            <a:ext cx="9422263" cy="33120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4F8DB6-DE38-C606-4F7F-788CA8FA0CE9}"/>
                  </a:ext>
                </a:extLst>
              </p:cNvPr>
              <p:cNvSpPr txBox="1"/>
              <p:nvPr/>
            </p:nvSpPr>
            <p:spPr>
              <a:xfrm>
                <a:off x="206991" y="6397849"/>
                <a:ext cx="117780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Note: for model 2-4, these approximations hold for small changes in X and/or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C4F8DB6-DE38-C606-4F7F-788CA8FA0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991" y="6397849"/>
                <a:ext cx="11778018" cy="400110"/>
              </a:xfrm>
              <a:prstGeom prst="rect">
                <a:avLst/>
              </a:prstGeom>
              <a:blipFill>
                <a:blip r:embed="rId4"/>
                <a:stretch>
                  <a:fillRect l="-539" t="-6250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16E264FA-7D51-975A-0485-8931FA6CA702}"/>
              </a:ext>
            </a:extLst>
          </p:cNvPr>
          <p:cNvSpPr txBox="1"/>
          <p:nvPr/>
        </p:nvSpPr>
        <p:spPr>
          <a:xfrm>
            <a:off x="1384868" y="3631962"/>
            <a:ext cx="4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B3C6F2-9B05-ABDE-A1F0-DA599D96C83D}"/>
              </a:ext>
            </a:extLst>
          </p:cNvPr>
          <p:cNvSpPr txBox="1"/>
          <p:nvPr/>
        </p:nvSpPr>
        <p:spPr>
          <a:xfrm>
            <a:off x="1384868" y="4136231"/>
            <a:ext cx="4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24D0B-EBF6-E192-1CE2-296252C90F4A}"/>
              </a:ext>
            </a:extLst>
          </p:cNvPr>
          <p:cNvSpPr txBox="1"/>
          <p:nvPr/>
        </p:nvSpPr>
        <p:spPr>
          <a:xfrm>
            <a:off x="1384868" y="4885372"/>
            <a:ext cx="4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6C5EE-57CF-28C7-AE71-783D976AE5A2}"/>
              </a:ext>
            </a:extLst>
          </p:cNvPr>
          <p:cNvSpPr txBox="1"/>
          <p:nvPr/>
        </p:nvSpPr>
        <p:spPr>
          <a:xfrm>
            <a:off x="1384868" y="5723433"/>
            <a:ext cx="444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718527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BA23-4884-1F94-0679-344299A3F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 numeric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558E-62FD-1CD3-5DA3-A00B8B01A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Linearizes Nonlinear Relationships</a:t>
            </a:r>
          </a:p>
          <a:p>
            <a:pPr lvl="1"/>
            <a:r>
              <a:rPr lang="en-US" dirty="0"/>
              <a:t>Many relationships in economics and social science are </a:t>
            </a:r>
            <a:r>
              <a:rPr lang="en-US" b="1" dirty="0"/>
              <a:t>multiplicative or curved</a:t>
            </a:r>
            <a:r>
              <a:rPr lang="en-US" dirty="0"/>
              <a:t>, not straight lines.</a:t>
            </a:r>
          </a:p>
          <a:p>
            <a:pPr lvl="1"/>
            <a:r>
              <a:rPr lang="en-US" dirty="0"/>
              <a:t>Example: A $1 increase in price affects demand </a:t>
            </a:r>
            <a:r>
              <a:rPr lang="en-US" b="1" dirty="0"/>
              <a:t>very differently</a:t>
            </a:r>
            <a:r>
              <a:rPr lang="en-US" dirty="0"/>
              <a:t> when price goes from:</a:t>
            </a:r>
          </a:p>
          <a:p>
            <a:pPr lvl="2"/>
            <a:r>
              <a:rPr lang="en-US" dirty="0"/>
              <a:t>$5 → $6 vs.</a:t>
            </a:r>
          </a:p>
          <a:p>
            <a:pPr lvl="2"/>
            <a:r>
              <a:rPr lang="en-US" dirty="0"/>
              <a:t>$100 → $101</a:t>
            </a:r>
          </a:p>
          <a:p>
            <a:pPr lvl="1"/>
            <a:r>
              <a:rPr lang="en-US" dirty="0"/>
              <a:t>Taking the log of, say price, </a:t>
            </a:r>
            <a:r>
              <a:rPr lang="en-US" b="1" dirty="0"/>
              <a:t>linearizes</a:t>
            </a:r>
            <a:r>
              <a:rPr lang="en-US" dirty="0"/>
              <a:t> this relationship, making it easier for a linear model to fit.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137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FB995-2D09-00F6-A82D-50D4560B8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 numeric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247A0-01CB-04ED-9640-BEA6BAA31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Reduces Skewness</a:t>
            </a:r>
          </a:p>
          <a:p>
            <a:pPr lvl="1"/>
            <a:r>
              <a:rPr lang="en-US" dirty="0"/>
              <a:t>Variables like price and income variables are often </a:t>
            </a:r>
            <a:r>
              <a:rPr lang="en-US" b="1" dirty="0"/>
              <a:t>right-skewed</a:t>
            </a:r>
            <a:r>
              <a:rPr lang="en-US" dirty="0"/>
              <a:t> (many small values, few large ones).</a:t>
            </a:r>
          </a:p>
          <a:p>
            <a:pPr lvl="1"/>
            <a:r>
              <a:rPr lang="en-US" dirty="0"/>
              <a:t>Taking the log:	</a:t>
            </a:r>
          </a:p>
          <a:p>
            <a:pPr lvl="2"/>
            <a:r>
              <a:rPr lang="en-US" dirty="0"/>
              <a:t>Compresses large values</a:t>
            </a:r>
          </a:p>
          <a:p>
            <a:pPr lvl="2"/>
            <a:r>
              <a:rPr lang="en-US" dirty="0"/>
              <a:t>Expands small differences among low values → Makes the distribution more symmetric and closer to normal</a:t>
            </a:r>
          </a:p>
          <a:p>
            <a:pPr lvl="1"/>
            <a:r>
              <a:rPr lang="en-US" dirty="0"/>
              <a:t>This can improve model performance and </a:t>
            </a:r>
            <a:r>
              <a:rPr lang="en-US" b="1" dirty="0"/>
              <a:t>make OLS assumptions (like normality of errors)</a:t>
            </a:r>
            <a:r>
              <a:rPr lang="en-US" dirty="0"/>
              <a:t> more realistic.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864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D4057-22E8-7A3C-2489-DA0D99B19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 numeric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DEA90-6C63-CF7D-DED4-CD11674CB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Reduces the influence of outliers</a:t>
            </a:r>
          </a:p>
          <a:p>
            <a:pPr lvl="1"/>
            <a:r>
              <a:rPr lang="en-US" dirty="0"/>
              <a:t>Large numeric variables can </a:t>
            </a:r>
            <a:r>
              <a:rPr lang="en-US" b="1" dirty="0"/>
              <a:t>dominate the regression</a:t>
            </a:r>
            <a:r>
              <a:rPr lang="en-US" dirty="0"/>
              <a:t>, especially if they contain outliers.</a:t>
            </a:r>
          </a:p>
          <a:p>
            <a:pPr lvl="1"/>
            <a:r>
              <a:rPr lang="en-US" dirty="0"/>
              <a:t>Logging reduces their influence, which can help with:</a:t>
            </a:r>
          </a:p>
          <a:p>
            <a:pPr lvl="2"/>
            <a:r>
              <a:rPr lang="en-US" dirty="0"/>
              <a:t>Numerical stability</a:t>
            </a:r>
          </a:p>
          <a:p>
            <a:pPr lvl="2"/>
            <a:r>
              <a:rPr lang="en-US" dirty="0"/>
              <a:t>More robust coefficient estimates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9143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CD56-50C7-C738-D740-37A14C5CB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log numeric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2A0BE-C455-BD7E-2572-438848540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Interpretability: Elasticities</a:t>
            </a:r>
          </a:p>
          <a:p>
            <a:pPr lvl="1"/>
            <a:r>
              <a:rPr lang="en-US" dirty="0"/>
              <a:t>When you use log of, e.g., price, coefficients are easier to interpret:</a:t>
            </a:r>
          </a:p>
          <a:p>
            <a:pPr lvl="1"/>
            <a:r>
              <a:rPr lang="en-US" dirty="0"/>
              <a:t>In a </a:t>
            </a:r>
            <a:r>
              <a:rPr lang="en-US" b="1" dirty="0"/>
              <a:t>log-log model</a:t>
            </a:r>
            <a:r>
              <a:rPr lang="en-US" dirty="0"/>
              <a:t>, the coefficient is an </a:t>
            </a:r>
            <a:r>
              <a:rPr lang="en-US" b="1" dirty="0"/>
              <a:t>elasticity</a:t>
            </a:r>
            <a:r>
              <a:rPr lang="en-US" dirty="0"/>
              <a:t>: "A 1% increase in price → X% change in demand"</a:t>
            </a:r>
          </a:p>
          <a:p>
            <a:pPr lvl="1"/>
            <a:r>
              <a:rPr lang="en-US" dirty="0"/>
              <a:t>In a </a:t>
            </a:r>
            <a:r>
              <a:rPr lang="en-US" b="1" dirty="0"/>
              <a:t>log-level model</a:t>
            </a:r>
            <a:r>
              <a:rPr lang="en-US" dirty="0"/>
              <a:t>, the coefficient tells you the </a:t>
            </a:r>
            <a:r>
              <a:rPr lang="en-US" b="1" dirty="0"/>
              <a:t>percentage change in the outcome</a:t>
            </a:r>
            <a:r>
              <a:rPr lang="en-US" dirty="0"/>
              <a:t> from a one-unit change in price.</a:t>
            </a:r>
          </a:p>
          <a:p>
            <a:pPr lvl="1"/>
            <a:r>
              <a:rPr lang="en-US" dirty="0"/>
              <a:t>These interpretations are more intuitive, especially in economics or marketing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8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5B84D-C7EF-DB60-7A6A-1391FD6E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independent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008C-0153-0EC1-867E-6843D8CD8A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Everything I just discussed applies!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6A008C-0153-0EC1-867E-6843D8CD8A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932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8AC44-50A9-8A2D-5224-400C23806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will learn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81EE-C448-3138-165C-05A24977A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continue to talk about </a:t>
            </a:r>
            <a:r>
              <a:rPr lang="en-US" b="1" dirty="0"/>
              <a:t>covariation</a:t>
            </a:r>
            <a:r>
              <a:rPr lang="en-US" dirty="0"/>
              <a:t> and learn how to model it using regressions</a:t>
            </a:r>
          </a:p>
          <a:p>
            <a:pPr lvl="1"/>
            <a:endParaRPr lang="en-US" dirty="0"/>
          </a:p>
          <a:p>
            <a:r>
              <a:rPr lang="en-US" dirty="0"/>
              <a:t>We are going to cover linear regressions and important concepts associated with them</a:t>
            </a:r>
          </a:p>
          <a:p>
            <a:endParaRPr lang="en-US" dirty="0"/>
          </a:p>
          <a:p>
            <a:r>
              <a:rPr lang="en-US" dirty="0"/>
              <a:t>Chapter </a:t>
            </a:r>
            <a:r>
              <a:rPr lang="en-US" dirty="0">
                <a:hlinkClick r:id="rId2"/>
              </a:rPr>
              <a:t>3.4</a:t>
            </a:r>
            <a:r>
              <a:rPr lang="en-US" dirty="0"/>
              <a:t> of R for Marketing Students</a:t>
            </a:r>
          </a:p>
          <a:p>
            <a:r>
              <a:rPr lang="en-US" dirty="0"/>
              <a:t>(Advanced &amp; optional) </a:t>
            </a:r>
            <a:r>
              <a:rPr lang="en-US" dirty="0">
                <a:hlinkClick r:id="rId3"/>
              </a:rPr>
              <a:t>Lecture 6 of Data Storytelling for Marketers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4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911B-4856-B418-7FAC-470FEA8CA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linear models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588B8E-DF68-E70E-E1E2-5C142C690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estimate the linear model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model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(y ~ x, data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yourdata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print the results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summary(model)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Library for creating pretty tables: </a:t>
            </a:r>
            <a:r>
              <a:rPr lang="en-US" b="1" dirty="0"/>
              <a:t>stargazer</a:t>
            </a:r>
          </a:p>
        </p:txBody>
      </p:sp>
    </p:spTree>
    <p:extLst>
      <p:ext uri="{BB962C8B-B14F-4D97-AF65-F5344CB8AC3E}">
        <p14:creationId xmlns:p14="http://schemas.microsoft.com/office/powerpoint/2010/main" val="2640627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31CA-EA2D-E97A-1205-BC8917CA8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D5739-2CA0-6D6C-A970-822FCCCC5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cross-sectional dataset of about 50k Airbnb listings in the U,S with some variables describing the listing</a:t>
            </a:r>
          </a:p>
          <a:p>
            <a:pPr lvl="1"/>
            <a:r>
              <a:rPr lang="en-US" dirty="0"/>
              <a:t>Cities: Austin, Boston, Los Angeles, Miami, NYC</a:t>
            </a:r>
          </a:p>
        </p:txBody>
      </p:sp>
      <p:pic>
        <p:nvPicPr>
          <p:cNvPr id="6" name="Picture 5" descr="A list of apartments and property&#10;&#10;AI-generated content may be incorrect.">
            <a:extLst>
              <a:ext uri="{FF2B5EF4-FFF2-40B4-BE49-F238E27FC236}">
                <a16:creationId xmlns:a16="http://schemas.microsoft.com/office/drawing/2014/main" id="{9E1087D8-8032-85DE-CE8D-4C7138848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42" y="3666362"/>
            <a:ext cx="11252116" cy="1619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91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09104-0979-7D21-5E5A-AF7F04700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95193-6C4A-7394-87B0-074658CB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4BA37-5E89-F108-A549-8A4B090C4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predict price as a function of the number of reviews a listing has</a:t>
            </a:r>
          </a:p>
          <a:p>
            <a:r>
              <a:rPr lang="en-US" dirty="0"/>
              <a:t>What do you expect the relationship to be?</a:t>
            </a:r>
          </a:p>
        </p:txBody>
      </p:sp>
    </p:spTree>
    <p:extLst>
      <p:ext uri="{BB962C8B-B14F-4D97-AF65-F5344CB8AC3E}">
        <p14:creationId xmlns:p14="http://schemas.microsoft.com/office/powerpoint/2010/main" val="1058844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7CDF-762A-8D8E-4BD4-1FE2C7FE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AC1C39-300C-C6C6-DBA4-AAC7772EBB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9111" y="1570920"/>
            <a:ext cx="7382933" cy="4921955"/>
          </a:xfrm>
        </p:spPr>
      </p:pic>
    </p:spTree>
    <p:extLst>
      <p:ext uri="{BB962C8B-B14F-4D97-AF65-F5344CB8AC3E}">
        <p14:creationId xmlns:p14="http://schemas.microsoft.com/office/powerpoint/2010/main" val="2161342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4ADF5-18D4-64D3-8AAF-C036C52A9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43B29-A3CC-0DF5-D80B-766C2B622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515" y="1551204"/>
            <a:ext cx="6647481" cy="874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~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summary(m1)</a:t>
            </a:r>
          </a:p>
        </p:txBody>
      </p:sp>
      <p:pic>
        <p:nvPicPr>
          <p:cNvPr id="5" name="Picture 4" descr="A computer screen shot of a number&#10;&#10;AI-generated content may be incorrect.">
            <a:extLst>
              <a:ext uri="{FF2B5EF4-FFF2-40B4-BE49-F238E27FC236}">
                <a16:creationId xmlns:a16="http://schemas.microsoft.com/office/drawing/2014/main" id="{A08BD205-4F15-84DA-4E47-527AC33AF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294" y="2565400"/>
            <a:ext cx="7226300" cy="4292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E3530F-F167-5EBF-7D1C-6248EEEF4E99}"/>
              </a:ext>
            </a:extLst>
          </p:cNvPr>
          <p:cNvSpPr/>
          <p:nvPr/>
        </p:nvSpPr>
        <p:spPr>
          <a:xfrm>
            <a:off x="2994294" y="4324027"/>
            <a:ext cx="6924621" cy="10848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862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C4BBD-6E3C-BAD3-388B-185435E59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number&#10;&#10;AI-generated content may be incorrect.">
            <a:extLst>
              <a:ext uri="{FF2B5EF4-FFF2-40B4-BE49-F238E27FC236}">
                <a16:creationId xmlns:a16="http://schemas.microsoft.com/office/drawing/2014/main" id="{4179DCAA-5A1D-A95B-5E55-4024CA428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294" y="2565400"/>
            <a:ext cx="7226300" cy="4292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CE6A20-05F2-0F62-43F4-F2B20324D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7E140-63C9-9AC9-068E-DFDFEBE1D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515" y="1551204"/>
            <a:ext cx="6647481" cy="874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~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summary(m1)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518E0-9203-8CAA-9D2F-0AF230000565}"/>
              </a:ext>
            </a:extLst>
          </p:cNvPr>
          <p:cNvSpPr/>
          <p:nvPr/>
        </p:nvSpPr>
        <p:spPr>
          <a:xfrm>
            <a:off x="2906020" y="5773119"/>
            <a:ext cx="7226300" cy="10848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9427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A3DA2-C2C6-4A70-2963-0CB31C154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number&#10;&#10;AI-generated content may be incorrect.">
            <a:extLst>
              <a:ext uri="{FF2B5EF4-FFF2-40B4-BE49-F238E27FC236}">
                <a16:creationId xmlns:a16="http://schemas.microsoft.com/office/drawing/2014/main" id="{2FADD066-3DAE-E866-90C0-F8CA34239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4294" y="2565400"/>
            <a:ext cx="7226300" cy="4292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FE82FE-422D-CACB-9DDB-49B05F757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3B8C-C510-3DE2-BBB1-63DB6CA88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7515" y="1551204"/>
            <a:ext cx="6647481" cy="8747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~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summary(m1)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AB6767-F95F-FD70-C0D5-D4B790BF3584}"/>
              </a:ext>
            </a:extLst>
          </p:cNvPr>
          <p:cNvSpPr/>
          <p:nvPr/>
        </p:nvSpPr>
        <p:spPr>
          <a:xfrm>
            <a:off x="2906020" y="5773119"/>
            <a:ext cx="7226300" cy="1084881"/>
          </a:xfrm>
          <a:prstGeom prst="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5156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4C08B-82F0-E2AE-3B04-036C6E106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Regression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80DBA-E926-E20F-1DDD-B97FBEE72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Residual Standard Error: 165.9</a:t>
            </a:r>
            <a:endParaRPr lang="en-US" dirty="0"/>
          </a:p>
          <a:p>
            <a:pPr lvl="1"/>
            <a:r>
              <a:rPr lang="en-US" dirty="0"/>
              <a:t>On average, model predictions are about </a:t>
            </a:r>
            <a:r>
              <a:rPr lang="en-US" b="1" dirty="0"/>
              <a:t>$166 off</a:t>
            </a:r>
            <a:r>
              <a:rPr lang="en-US" dirty="0"/>
              <a:t> from the actual values</a:t>
            </a:r>
          </a:p>
          <a:p>
            <a:r>
              <a:rPr lang="en-US" b="1" dirty="0"/>
              <a:t>Multiple R-squared: 0.0023</a:t>
            </a:r>
            <a:endParaRPr lang="en-US" dirty="0"/>
          </a:p>
          <a:p>
            <a:pPr lvl="1"/>
            <a:r>
              <a:rPr lang="en-US" dirty="0"/>
              <a:t>The model explains </a:t>
            </a:r>
            <a:r>
              <a:rPr lang="en-US" b="1" dirty="0"/>
              <a:t>0.23% of the variation</a:t>
            </a:r>
            <a:r>
              <a:rPr lang="en-US" dirty="0"/>
              <a:t> in the outcome</a:t>
            </a:r>
          </a:p>
          <a:p>
            <a:pPr lvl="1"/>
            <a:r>
              <a:rPr lang="en-US" dirty="0"/>
              <a:t>Very low explanatory power</a:t>
            </a:r>
          </a:p>
          <a:p>
            <a:r>
              <a:rPr lang="en-US" b="1" dirty="0"/>
              <a:t>Adjusted R-squared: 0.0023</a:t>
            </a:r>
            <a:endParaRPr lang="en-US" dirty="0"/>
          </a:p>
          <a:p>
            <a:pPr lvl="1"/>
            <a:r>
              <a:rPr lang="en-US" dirty="0"/>
              <a:t>Same as R², but penalizes adding useless predictors</a:t>
            </a:r>
          </a:p>
          <a:p>
            <a:r>
              <a:rPr lang="en-US" b="1" dirty="0"/>
              <a:t>F-statistic: 117.8, p-value &lt; 2.2e-16</a:t>
            </a:r>
            <a:endParaRPr lang="en-US" dirty="0"/>
          </a:p>
          <a:p>
            <a:pPr lvl="1"/>
            <a:r>
              <a:rPr lang="en-US" dirty="0"/>
              <a:t>Tests whether the predictor(s) together explain anything at all</a:t>
            </a:r>
          </a:p>
          <a:p>
            <a:pPr lvl="1"/>
            <a:r>
              <a:rPr lang="en-US" dirty="0"/>
              <a:t>Large F and tiny p-value mean: </a:t>
            </a:r>
            <a:r>
              <a:rPr lang="en-US" b="1" dirty="0"/>
              <a:t>Yes, the predictor matters statistically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480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AEB2F-4119-9E2A-D03E-D2E356893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500B1-8284-117D-C525-D02F02EC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157FF-8F52-491B-068A-2E7971BE4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726" y="1604307"/>
            <a:ext cx="9859617" cy="4941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library(stargazer)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estimate the model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(price ~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reviews_count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, data =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a pretty table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stargazer(m1,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type = "text",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title = "Regression of Price on Number of Reviews", 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dep.var.labels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"Price",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covariate.labels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"Number of Reviews",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omit.stat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= c("f", "ser”, “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adj.rsq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”), 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	digits = 2)</a:t>
            </a:r>
          </a:p>
        </p:txBody>
      </p:sp>
      <p:pic>
        <p:nvPicPr>
          <p:cNvPr id="9" name="Picture 8" descr="A paper with numbers and a number of reviews&#10;&#10;AI-generated content may be incorrect.">
            <a:extLst>
              <a:ext uri="{FF2B5EF4-FFF2-40B4-BE49-F238E27FC236}">
                <a16:creationId xmlns:a16="http://schemas.microsoft.com/office/drawing/2014/main" id="{77AA86CD-8A57-5EB5-7BCF-6F68918E8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6719" y="1812659"/>
            <a:ext cx="4105281" cy="3619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37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FC5FC-8781-88AD-50AE-977C0F887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Including categorical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73B92-B504-35E2-5338-8D662692F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b="1" dirty="0"/>
              <a:t>How does R deal with categorical variables? Using factors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factor</a:t>
            </a:r>
            <a:r>
              <a:rPr lang="en-US" dirty="0"/>
              <a:t> is R’s special way of storing </a:t>
            </a:r>
            <a:r>
              <a:rPr lang="en-US" b="1" dirty="0"/>
              <a:t>categorical variables</a:t>
            </a:r>
            <a:r>
              <a:rPr lang="en-US" dirty="0"/>
              <a:t> (things like </a:t>
            </a:r>
            <a:r>
              <a:rPr lang="en-US" i="1" dirty="0"/>
              <a:t>city</a:t>
            </a:r>
            <a:r>
              <a:rPr lang="en-US" dirty="0"/>
              <a:t>, </a:t>
            </a:r>
            <a:r>
              <a:rPr lang="en-US" i="1" dirty="0"/>
              <a:t>gender</a:t>
            </a:r>
            <a:r>
              <a:rPr lang="en-US" dirty="0"/>
              <a:t>, </a:t>
            </a:r>
            <a:r>
              <a:rPr lang="en-US" i="1" dirty="0"/>
              <a:t>yes/no</a:t>
            </a:r>
            <a:r>
              <a:rPr lang="en-US" dirty="0"/>
              <a:t>, etc.).</a:t>
            </a:r>
          </a:p>
          <a:p>
            <a:pPr lvl="1"/>
            <a:r>
              <a:rPr lang="en-US" dirty="0"/>
              <a:t>Under the hood, a factor is just </a:t>
            </a:r>
            <a:r>
              <a:rPr lang="en-US" b="1" dirty="0"/>
              <a:t>numbers with labels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Here, LA = 1, Miami = 2, NYC = 3 internally.</a:t>
            </a:r>
          </a:p>
          <a:p>
            <a:r>
              <a:rPr lang="en-US" dirty="0"/>
              <a:t>R stores numbers, but shows you labels.</a:t>
            </a:r>
          </a:p>
          <a:p>
            <a:endParaRPr lang="en-US" b="1" dirty="0"/>
          </a:p>
        </p:txBody>
      </p:sp>
      <p:pic>
        <p:nvPicPr>
          <p:cNvPr id="5" name="Picture 4" descr="A close up of a text&#10;&#10;AI-generated content may be incorrect.">
            <a:extLst>
              <a:ext uri="{FF2B5EF4-FFF2-40B4-BE49-F238E27FC236}">
                <a16:creationId xmlns:a16="http://schemas.microsoft.com/office/drawing/2014/main" id="{EAB43AF9-753D-9131-F85E-53CC9BE4D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041" y="3367066"/>
            <a:ext cx="6053482" cy="158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4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56499-0D8E-2730-BF89-F54BEDA15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72D126-E7C6-5C85-411F-23F5FE78B5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In simple terms, a regression allows us to predict a variable Y using one or a set of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refer to </a:t>
                </a:r>
                <a:r>
                  <a:rPr lang="en-US" b="1" dirty="0"/>
                  <a:t>Y as outcome or dependent variable</a:t>
                </a:r>
              </a:p>
              <a:p>
                <a:r>
                  <a:rPr lang="en-US" dirty="0"/>
                  <a:t>We refer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b="1" dirty="0"/>
                  <a:t> as predictors or independent variables</a:t>
                </a:r>
              </a:p>
              <a:p>
                <a:endParaRPr lang="en-US" dirty="0"/>
              </a:p>
              <a:p>
                <a:r>
                  <a:rPr lang="en-US" dirty="0"/>
                  <a:t>For example:</a:t>
                </a:r>
              </a:p>
              <a:p>
                <a:pPr lvl="1"/>
                <a:r>
                  <a:rPr lang="en-US" dirty="0"/>
                  <a:t>Income (Y) as a function of education (X)</a:t>
                </a:r>
              </a:p>
              <a:p>
                <a:pPr lvl="1"/>
                <a:r>
                  <a:rPr lang="en-US" dirty="0"/>
                  <a:t>Sales (Y) as a function of ad spend (X)</a:t>
                </a:r>
              </a:p>
              <a:p>
                <a:pPr lvl="1"/>
                <a:r>
                  <a:rPr lang="en-US" dirty="0"/>
                  <a:t>Revenue (Y) as a function of review ratings (X)</a:t>
                </a:r>
              </a:p>
              <a:p>
                <a:pPr lvl="1"/>
                <a:r>
                  <a:rPr lang="en-US" dirty="0"/>
                  <a:t>House prices (Y) as a function of mortgage interest rates (X)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72D126-E7C6-5C85-411F-23F5FE78B5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2625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53075-95E7-6E9B-CD23-C7D3BF437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pic>
        <p:nvPicPr>
          <p:cNvPr id="5" name="Content Placeholder 4" descr="A paper with numbers and letters&#10;&#10;AI-generated content may be incorrect.">
            <a:extLst>
              <a:ext uri="{FF2B5EF4-FFF2-40B4-BE49-F238E27FC236}">
                <a16:creationId xmlns:a16="http://schemas.microsoft.com/office/drawing/2014/main" id="{B74A922B-8F63-7114-2E11-E1744BF58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5934" y="1399740"/>
            <a:ext cx="3987865" cy="53030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0A76F3-D97D-8CA7-0DF7-5FBBB01A104B}"/>
              </a:ext>
            </a:extLst>
          </p:cNvPr>
          <p:cNvSpPr txBox="1"/>
          <p:nvPr/>
        </p:nvSpPr>
        <p:spPr>
          <a:xfrm>
            <a:off x="663879" y="2004164"/>
            <a:ext cx="6388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Let’s regress price on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have five values: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Austin, Boston, Los Angeles, Miami, NYC</a:t>
            </a:r>
          </a:p>
          <a:p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(price ~ city, data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table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stargazer(m1, type = "text", title = "Regression of Price on City",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dep.var.labels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"Price",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omit.stat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c("f", "ser",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adj.rsq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"), digits = 2)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1222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186F0-62A6-0201-E5BE-DC11061AA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8133D9-7804-1672-B0B0-3FBB1175F8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275668"/>
              </p:ext>
            </p:extLst>
          </p:nvPr>
        </p:nvGraphicFramePr>
        <p:xfrm>
          <a:off x="1582390" y="3016251"/>
          <a:ext cx="9428400" cy="2743200"/>
        </p:xfrm>
        <a:graphic>
          <a:graphicData uri="http://schemas.openxmlformats.org/drawingml/2006/table">
            <a:tbl>
              <a:tblPr/>
              <a:tblGrid>
                <a:gridCol w="787718">
                  <a:extLst>
                    <a:ext uri="{9D8B030D-6E8A-4147-A177-3AD203B41FA5}">
                      <a16:colId xmlns:a16="http://schemas.microsoft.com/office/drawing/2014/main" val="428173904"/>
                    </a:ext>
                  </a:extLst>
                </a:gridCol>
                <a:gridCol w="2041742">
                  <a:extLst>
                    <a:ext uri="{9D8B030D-6E8A-4147-A177-3AD203B41FA5}">
                      <a16:colId xmlns:a16="http://schemas.microsoft.com/office/drawing/2014/main" val="2752450023"/>
                    </a:ext>
                  </a:extLst>
                </a:gridCol>
                <a:gridCol w="1341140">
                  <a:extLst>
                    <a:ext uri="{9D8B030D-6E8A-4147-A177-3AD203B41FA5}">
                      <a16:colId xmlns:a16="http://schemas.microsoft.com/office/drawing/2014/main" val="410855891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82507687"/>
                    </a:ext>
                  </a:extLst>
                </a:gridCol>
                <a:gridCol w="2029405">
                  <a:extLst>
                    <a:ext uri="{9D8B030D-6E8A-4147-A177-3AD203B41FA5}">
                      <a16:colId xmlns:a16="http://schemas.microsoft.com/office/drawing/2014/main" val="4251752348"/>
                    </a:ext>
                  </a:extLst>
                </a:gridCol>
                <a:gridCol w="1475795">
                  <a:extLst>
                    <a:ext uri="{9D8B030D-6E8A-4147-A177-3AD203B41FA5}">
                      <a16:colId xmlns:a16="http://schemas.microsoft.com/office/drawing/2014/main" val="6736845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 err="1"/>
                        <a:t>Obs</a:t>
                      </a:r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Austin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Boston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Los Angeles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Miami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6736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Austin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9406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Boston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7945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Los Angeles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140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Miami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217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New York City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361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86B15B-E9E9-B09A-2208-9ACBB907D2ED}"/>
              </a:ext>
            </a:extLst>
          </p:cNvPr>
          <p:cNvSpPr txBox="1"/>
          <p:nvPr/>
        </p:nvSpPr>
        <p:spPr>
          <a:xfrm>
            <a:off x="3308752" y="1830249"/>
            <a:ext cx="59756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Why do we see only four coefficients?</a:t>
            </a:r>
          </a:p>
        </p:txBody>
      </p:sp>
    </p:spTree>
    <p:extLst>
      <p:ext uri="{BB962C8B-B14F-4D97-AF65-F5344CB8AC3E}">
        <p14:creationId xmlns:p14="http://schemas.microsoft.com/office/powerpoint/2010/main" val="22255418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86251-D94F-C299-06F9-7A2422630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3919-5694-04A5-CCC2-EEECFDE07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pic>
        <p:nvPicPr>
          <p:cNvPr id="5" name="Content Placeholder 4" descr="A paper with numbers and letters&#10;&#10;AI-generated content may be incorrect.">
            <a:extLst>
              <a:ext uri="{FF2B5EF4-FFF2-40B4-BE49-F238E27FC236}">
                <a16:creationId xmlns:a16="http://schemas.microsoft.com/office/drawing/2014/main" id="{FD2E3C33-5F6F-E0E1-AE30-D9BA57CA8C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65934" y="1399740"/>
            <a:ext cx="3987865" cy="53030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99B9DB-7F60-897A-D9CA-D948EEA5E729}"/>
              </a:ext>
            </a:extLst>
          </p:cNvPr>
          <p:cNvSpPr txBox="1"/>
          <p:nvPr/>
        </p:nvSpPr>
        <p:spPr>
          <a:xfrm>
            <a:off x="663879" y="2004164"/>
            <a:ext cx="638827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Let’s regress price on city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have five values: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Austin, Boston, Los Angeles, Miami, NYC</a:t>
            </a:r>
          </a:p>
          <a:p>
            <a:endParaRPr lang="en-US" sz="2400" dirty="0"/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m1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lm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(price ~ city, data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Create table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stargazer(m1, type = "text", title = "Regression of Price on City",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dep.var.labels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"Price", 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omit.stat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c("f", "ser", "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adj.rsq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"), digits = 2)</a:t>
            </a:r>
          </a:p>
          <a:p>
            <a:endParaRPr lang="en-US" sz="2400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FD0B496-535D-2474-D152-0F6A6F3A3F6F}"/>
              </a:ext>
            </a:extLst>
          </p:cNvPr>
          <p:cNvSpPr/>
          <p:nvPr/>
        </p:nvSpPr>
        <p:spPr>
          <a:xfrm>
            <a:off x="9507255" y="4985359"/>
            <a:ext cx="1277655" cy="626301"/>
          </a:xfrm>
          <a:prstGeom prst="roundRect">
            <a:avLst/>
          </a:pr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6CBDA92-A804-4ED4-BFF5-8B0A24C98B2E}"/>
              </a:ext>
            </a:extLst>
          </p:cNvPr>
          <p:cNvCxnSpPr>
            <a:cxnSpLocks/>
          </p:cNvCxnSpPr>
          <p:nvPr/>
        </p:nvCxnSpPr>
        <p:spPr>
          <a:xfrm flipV="1">
            <a:off x="10757240" y="4642134"/>
            <a:ext cx="278704" cy="343225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3A4ECDF-E3B2-BE53-E26E-5FB360416803}"/>
              </a:ext>
            </a:extLst>
          </p:cNvPr>
          <p:cNvSpPr txBox="1"/>
          <p:nvPr/>
        </p:nvSpPr>
        <p:spPr>
          <a:xfrm>
            <a:off x="10758549" y="3995803"/>
            <a:ext cx="11397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Austin </a:t>
            </a:r>
          </a:p>
          <a:p>
            <a:pPr algn="ctr"/>
            <a:r>
              <a:rPr lang="en-US" dirty="0"/>
              <a:t>avg. price</a:t>
            </a:r>
          </a:p>
        </p:txBody>
      </p:sp>
    </p:spTree>
    <p:extLst>
      <p:ext uri="{BB962C8B-B14F-4D97-AF65-F5344CB8AC3E}">
        <p14:creationId xmlns:p14="http://schemas.microsoft.com/office/powerpoint/2010/main" val="2021828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2335D-CDF6-662B-04BC-89A5815B7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Airbnb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EFFC4-96E2-2D40-9479-3891E8724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3796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Change the base level city: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convert city to factor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airbnb$city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as.factor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airbnb$city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set a different level</a:t>
            </a:r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airbnb$city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= relevel(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airbnb$city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, ref = "New York City")</a:t>
            </a:r>
          </a:p>
        </p:txBody>
      </p:sp>
      <p:pic>
        <p:nvPicPr>
          <p:cNvPr id="5" name="Picture 4" descr="A paper with numbers and letters&#10;&#10;AI-generated content may be incorrect.">
            <a:extLst>
              <a:ext uri="{FF2B5EF4-FFF2-40B4-BE49-F238E27FC236}">
                <a16:creationId xmlns:a16="http://schemas.microsoft.com/office/drawing/2014/main" id="{CC4B5F44-CDCB-7053-1427-C67D79C20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0700" y="581591"/>
            <a:ext cx="4483100" cy="607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449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817C4-6882-0B90-05C4-1C65EBF90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Linear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5D4B2-F863-B247-7376-5ACC4E9925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sz="3600" b="0" dirty="0"/>
                  <a:t>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/>
              </a:p>
              <a:p>
                <a:r>
                  <a:rPr lang="en-US" dirty="0"/>
                  <a:t>Where Y is some function of X, i.e., Y depends on X in some way.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A linear regression simply assumes that the relationship between X and Y is linear</a:t>
                </a:r>
              </a:p>
              <a:p>
                <a:endParaRPr lang="en-US" b="1" dirty="0"/>
              </a:p>
              <a:p>
                <a:r>
                  <a:rPr lang="en-US" dirty="0"/>
                  <a:t>Machine learning is just building methods to better approximate F(X)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B5D4B2-F863-B247-7376-5ACC4E9925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1935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8EF3E-8EA7-54F3-04D1-8AFCFCCAD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setup and quantities of interest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FE277-D057-C465-172F-E02AC6C6CF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b="1" dirty="0"/>
              </a:p>
              <a:p>
                <a:r>
                  <a:rPr lang="en-US" b="1" dirty="0"/>
                  <a:t>X</a:t>
                </a:r>
                <a:r>
                  <a:rPr lang="en-US" dirty="0"/>
                  <a:t> is the </a:t>
                </a:r>
                <a:r>
                  <a:rPr lang="en-US" b="1" dirty="0"/>
                  <a:t>independent </a:t>
                </a:r>
                <a:r>
                  <a:rPr lang="en-US" dirty="0"/>
                  <a:t>variable.</a:t>
                </a:r>
              </a:p>
              <a:p>
                <a:r>
                  <a:rPr lang="en-US" b="1" dirty="0"/>
                  <a:t>Y </a:t>
                </a:r>
                <a:r>
                  <a:rPr lang="en-US" dirty="0"/>
                  <a:t>is the </a:t>
                </a:r>
                <a:r>
                  <a:rPr lang="en-US" b="1" dirty="0"/>
                  <a:t>dependent </a:t>
                </a:r>
                <a:r>
                  <a:rPr lang="en-US" dirty="0"/>
                  <a:t>variable.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</a:t>
                </a:r>
                <a:r>
                  <a:rPr lang="en-US" b="1" dirty="0"/>
                  <a:t>intercept</a:t>
                </a:r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𝜷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</a:t>
                </a:r>
                <a:r>
                  <a:rPr lang="en-US" b="1" dirty="0"/>
                  <a:t>coefficient</a:t>
                </a:r>
                <a:r>
                  <a:rPr lang="en-US" dirty="0"/>
                  <a:t> for variable X.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the </a:t>
                </a:r>
                <a:r>
                  <a:rPr lang="en-US" b="1" dirty="0"/>
                  <a:t>error term.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3FE277-D057-C465-172F-E02AC6C6CF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0CB623-F167-0AFB-F4D5-EED24EF3AF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847281"/>
              </p:ext>
            </p:extLst>
          </p:nvPr>
        </p:nvGraphicFramePr>
        <p:xfrm>
          <a:off x="8482325" y="2012157"/>
          <a:ext cx="335775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878">
                  <a:extLst>
                    <a:ext uri="{9D8B030D-6E8A-4147-A177-3AD203B41FA5}">
                      <a16:colId xmlns:a16="http://schemas.microsoft.com/office/drawing/2014/main" val="2005719469"/>
                    </a:ext>
                  </a:extLst>
                </a:gridCol>
                <a:gridCol w="1678878">
                  <a:extLst>
                    <a:ext uri="{9D8B030D-6E8A-4147-A177-3AD203B41FA5}">
                      <a16:colId xmlns:a16="http://schemas.microsoft.com/office/drawing/2014/main" val="21568229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275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6146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406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40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9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5354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00831CC-731C-D3FA-4662-D3F3111E90DB}"/>
              </a:ext>
            </a:extLst>
          </p:cNvPr>
          <p:cNvSpPr txBox="1"/>
          <p:nvPr/>
        </p:nvSpPr>
        <p:spPr>
          <a:xfrm>
            <a:off x="9021171" y="1642825"/>
            <a:ext cx="662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4C1EF0-5889-444F-1440-77F827BD32BC}"/>
              </a:ext>
            </a:extLst>
          </p:cNvPr>
          <p:cNvSpPr txBox="1"/>
          <p:nvPr/>
        </p:nvSpPr>
        <p:spPr>
          <a:xfrm>
            <a:off x="8482325" y="4293493"/>
            <a:ext cx="35126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 = 1:N are the rows of the data</a:t>
            </a:r>
          </a:p>
        </p:txBody>
      </p:sp>
    </p:spTree>
    <p:extLst>
      <p:ext uri="{BB962C8B-B14F-4D97-AF65-F5344CB8AC3E}">
        <p14:creationId xmlns:p14="http://schemas.microsoft.com/office/powerpoint/2010/main" val="117006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B556-6FAA-1D76-BB0C-94909C0A8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setup and quantities of interest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F8B5848C-1C6E-9A6D-B425-F6E0A65B1F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8233" y="1528123"/>
            <a:ext cx="7447128" cy="4964752"/>
          </a:xfr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DE70394-F1CA-533E-9E35-BFAEB077F844}"/>
              </a:ext>
            </a:extLst>
          </p:cNvPr>
          <p:cNvCxnSpPr/>
          <p:nvPr/>
        </p:nvCxnSpPr>
        <p:spPr>
          <a:xfrm>
            <a:off x="5568286" y="4226056"/>
            <a:ext cx="0" cy="655092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7FD6E0-43A3-AF46-9211-98B0B4B7DAF1}"/>
              </a:ext>
            </a:extLst>
          </p:cNvPr>
          <p:cNvCxnSpPr>
            <a:cxnSpLocks/>
          </p:cNvCxnSpPr>
          <p:nvPr/>
        </p:nvCxnSpPr>
        <p:spPr>
          <a:xfrm>
            <a:off x="7440304" y="3682953"/>
            <a:ext cx="0" cy="966183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1027B8-B2F4-3774-1403-AA958C583826}"/>
                  </a:ext>
                </a:extLst>
              </p:cNvPr>
              <p:cNvSpPr txBox="1"/>
              <p:nvPr/>
            </p:nvSpPr>
            <p:spPr>
              <a:xfrm>
                <a:off x="1927827" y="5682406"/>
                <a:ext cx="6208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41027B8-B2F4-3774-1403-AA958C583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7827" y="5682406"/>
                <a:ext cx="620811" cy="523220"/>
              </a:xfrm>
              <a:prstGeom prst="rect">
                <a:avLst/>
              </a:prstGeom>
              <a:blipFill>
                <a:blip r:embed="rId3"/>
                <a:stretch>
                  <a:fillRect l="-6000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241C9C-8AA3-0494-969B-4845B32AD00B}"/>
              </a:ext>
            </a:extLst>
          </p:cNvPr>
          <p:cNvCxnSpPr/>
          <p:nvPr/>
        </p:nvCxnSpPr>
        <p:spPr>
          <a:xfrm flipH="1">
            <a:off x="2470244" y="4881148"/>
            <a:ext cx="805218" cy="103723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4A5EC1-3F1F-4ACE-6EB2-7A5537FD3C1E}"/>
                  </a:ext>
                </a:extLst>
              </p:cNvPr>
              <p:cNvSpPr txBox="1"/>
              <p:nvPr/>
            </p:nvSpPr>
            <p:spPr>
              <a:xfrm>
                <a:off x="9869857" y="3094301"/>
                <a:ext cx="168174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 (slope)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F4A5EC1-3F1F-4ACE-6EB2-7A5537FD3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69857" y="3094301"/>
                <a:ext cx="1681742" cy="523220"/>
              </a:xfrm>
              <a:prstGeom prst="rect">
                <a:avLst/>
              </a:prstGeom>
              <a:blipFill>
                <a:blip r:embed="rId4"/>
                <a:stretch>
                  <a:fillRect l="-5263" t="-11905" r="-67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4929AB-60D4-DC28-9ABD-6C93087D3F57}"/>
              </a:ext>
            </a:extLst>
          </p:cNvPr>
          <p:cNvCxnSpPr>
            <a:cxnSpLocks/>
          </p:cNvCxnSpPr>
          <p:nvPr/>
        </p:nvCxnSpPr>
        <p:spPr>
          <a:xfrm>
            <a:off x="7606563" y="3617521"/>
            <a:ext cx="1743209" cy="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9EC00003-03C3-B535-C57B-93FECCB512A6}"/>
              </a:ext>
            </a:extLst>
          </p:cNvPr>
          <p:cNvSpPr/>
          <p:nvPr/>
        </p:nvSpPr>
        <p:spPr>
          <a:xfrm>
            <a:off x="9449051" y="3094301"/>
            <a:ext cx="416005" cy="5232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685F195-7ADC-D55D-CB0E-396CAD851EAC}"/>
              </a:ext>
            </a:extLst>
          </p:cNvPr>
          <p:cNvCxnSpPr>
            <a:cxnSpLocks/>
          </p:cNvCxnSpPr>
          <p:nvPr/>
        </p:nvCxnSpPr>
        <p:spPr>
          <a:xfrm flipV="1">
            <a:off x="9336124" y="3094301"/>
            <a:ext cx="0" cy="523220"/>
          </a:xfrm>
          <a:prstGeom prst="straightConnector1">
            <a:avLst/>
          </a:prstGeom>
          <a:ln w="31750">
            <a:solidFill>
              <a:schemeClr val="tx1"/>
            </a:solidFill>
            <a:prstDash val="sysDot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DD3ECBC-AD82-BF10-7967-BA7BAE40F8A3}"/>
              </a:ext>
            </a:extLst>
          </p:cNvPr>
          <p:cNvCxnSpPr>
            <a:cxnSpLocks/>
          </p:cNvCxnSpPr>
          <p:nvPr/>
        </p:nvCxnSpPr>
        <p:spPr>
          <a:xfrm>
            <a:off x="7440304" y="4288436"/>
            <a:ext cx="2008747" cy="7557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8F73C4-48BB-4B73-6EAB-832B84551396}"/>
              </a:ext>
            </a:extLst>
          </p:cNvPr>
          <p:cNvCxnSpPr>
            <a:cxnSpLocks/>
          </p:cNvCxnSpPr>
          <p:nvPr/>
        </p:nvCxnSpPr>
        <p:spPr>
          <a:xfrm>
            <a:off x="5611545" y="4714446"/>
            <a:ext cx="3876979" cy="5784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564218-B338-B757-D745-798E01B5D645}"/>
                  </a:ext>
                </a:extLst>
              </p:cNvPr>
              <p:cNvSpPr txBox="1"/>
              <p:nvPr/>
            </p:nvSpPr>
            <p:spPr>
              <a:xfrm>
                <a:off x="9464803" y="4834946"/>
                <a:ext cx="5402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564218-B338-B757-D745-798E01B5D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803" y="4834946"/>
                <a:ext cx="540276" cy="523220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7416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1B968-5683-0BC3-F589-AC1067DC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 the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58784-DCC5-E68D-8F49-572673106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Ordinary least squares (OLS) </a:t>
            </a:r>
            <a:r>
              <a:rPr lang="en-US" dirty="0"/>
              <a:t>estimates the beta coefficients that produce the lowest sum of squared differences between actual and predicted values of the dependent variable</a:t>
            </a:r>
          </a:p>
        </p:txBody>
      </p:sp>
      <p:pic>
        <p:nvPicPr>
          <p:cNvPr id="5" name="Content Placeholder 15">
            <a:extLst>
              <a:ext uri="{FF2B5EF4-FFF2-40B4-BE49-F238E27FC236}">
                <a16:creationId xmlns:a16="http://schemas.microsoft.com/office/drawing/2014/main" id="{D067D20D-3F07-96B4-4A71-F103FCDDE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734" y="3429000"/>
            <a:ext cx="4553803" cy="3035869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52DAA50-8353-C95F-30A1-C6DDFFEAD7E0}"/>
              </a:ext>
            </a:extLst>
          </p:cNvPr>
          <p:cNvCxnSpPr>
            <a:cxnSpLocks/>
          </p:cNvCxnSpPr>
          <p:nvPr/>
        </p:nvCxnSpPr>
        <p:spPr>
          <a:xfrm>
            <a:off x="5622877" y="5039812"/>
            <a:ext cx="0" cy="440230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3D2C4E7-6300-CCDF-B5E6-2C82F8345333}"/>
              </a:ext>
            </a:extLst>
          </p:cNvPr>
          <p:cNvCxnSpPr>
            <a:cxnSpLocks/>
          </p:cNvCxnSpPr>
          <p:nvPr/>
        </p:nvCxnSpPr>
        <p:spPr>
          <a:xfrm>
            <a:off x="7385713" y="4556720"/>
            <a:ext cx="0" cy="288235"/>
          </a:xfrm>
          <a:prstGeom prst="line">
            <a:avLst/>
          </a:prstGeom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6634AE-C7CB-1FD7-A5FF-E311202AC6DE}"/>
              </a:ext>
            </a:extLst>
          </p:cNvPr>
          <p:cNvCxnSpPr>
            <a:cxnSpLocks/>
          </p:cNvCxnSpPr>
          <p:nvPr/>
        </p:nvCxnSpPr>
        <p:spPr>
          <a:xfrm>
            <a:off x="7385713" y="4808728"/>
            <a:ext cx="2117929" cy="104916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438D77-D6BA-B8C8-5112-D834FB7D0EE5}"/>
              </a:ext>
            </a:extLst>
          </p:cNvPr>
          <p:cNvCxnSpPr>
            <a:cxnSpLocks/>
          </p:cNvCxnSpPr>
          <p:nvPr/>
        </p:nvCxnSpPr>
        <p:spPr>
          <a:xfrm>
            <a:off x="5666136" y="5528202"/>
            <a:ext cx="3876979" cy="57841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88B587-ECF8-6C29-D9C1-8966BF1BF9CD}"/>
                  </a:ext>
                </a:extLst>
              </p:cNvPr>
              <p:cNvSpPr txBox="1"/>
              <p:nvPr/>
            </p:nvSpPr>
            <p:spPr>
              <a:xfrm>
                <a:off x="9543115" y="5762243"/>
                <a:ext cx="5402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788B587-ECF8-6C29-D9C1-8966BF1BF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3115" y="5762243"/>
                <a:ext cx="540276" cy="523220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92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3AD2D-C98A-AF8E-5026-C7276DFE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Hypothesis Testing?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A984-542D-6EEA-7B7A-18EF7428F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Hypothesis testing is a way to use data to decide between two claims:</a:t>
            </a:r>
          </a:p>
          <a:p>
            <a:pPr lvl="1"/>
            <a:r>
              <a:rPr lang="en-US" b="1" dirty="0"/>
              <a:t>Null hypothesis H0</a:t>
            </a:r>
            <a:r>
              <a:rPr lang="en-US" dirty="0"/>
              <a:t>: the default assumption, such as no effect or no difference</a:t>
            </a:r>
          </a:p>
          <a:p>
            <a:pPr lvl="1"/>
            <a:r>
              <a:rPr lang="en-US" b="1" dirty="0"/>
              <a:t>Alternative hypothesis H1</a:t>
            </a:r>
            <a:r>
              <a:rPr lang="en-US" dirty="0"/>
              <a:t>: the claim we want to test, such as there is an effect or there is a difference</a:t>
            </a:r>
          </a:p>
          <a:p>
            <a:pPr marL="0" indent="0">
              <a:buNone/>
            </a:pPr>
            <a:r>
              <a:rPr lang="en-US" dirty="0"/>
              <a:t>Steps:</a:t>
            </a:r>
          </a:p>
          <a:p>
            <a:pPr lvl="1"/>
            <a:r>
              <a:rPr lang="en-US" dirty="0"/>
              <a:t>Collect data and compute a test statistic, such as a t-value</a:t>
            </a:r>
          </a:p>
          <a:p>
            <a:pPr lvl="1"/>
            <a:r>
              <a:rPr lang="en-US" dirty="0"/>
              <a:t>Calculate a p-value, which tells us how likely our data is if H0 were true</a:t>
            </a:r>
          </a:p>
          <a:p>
            <a:pPr lvl="1"/>
            <a:r>
              <a:rPr lang="en-US" dirty="0"/>
              <a:t>Make a decision:</a:t>
            </a:r>
          </a:p>
          <a:p>
            <a:pPr lvl="2"/>
            <a:r>
              <a:rPr lang="en-US" dirty="0"/>
              <a:t>Small p-value → reject H0 and conclude there is evidence for H1</a:t>
            </a:r>
          </a:p>
          <a:p>
            <a:pPr lvl="2"/>
            <a:r>
              <a:rPr lang="en-US" dirty="0"/>
              <a:t>Large p-value → fail to reject H0 and conclude there is not enough evidence</a:t>
            </a:r>
          </a:p>
        </p:txBody>
      </p:sp>
    </p:spTree>
    <p:extLst>
      <p:ext uri="{BB962C8B-B14F-4D97-AF65-F5344CB8AC3E}">
        <p14:creationId xmlns:p14="http://schemas.microsoft.com/office/powerpoint/2010/main" val="980291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08E0-DA04-86B0-7619-53991A39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for regressions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B6BBB-CD21-DEC2-E5A5-64FECD9A86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What we test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/>
                        </m:ctrlPr>
                      </m:sSubPr>
                      <m:e>
                        <m:r>
                          <a:rPr lang="ar-AE" i="1"/>
                          <m:t>𝐻</m:t>
                        </m:r>
                      </m:e>
                      <m:sub>
                        <m:r>
                          <a:rPr lang="ar-AE"/>
                          <m:t>0</m:t>
                        </m:r>
                      </m:sub>
                    </m:sSub>
                  </m:oMath>
                </a14:m>
                <a:r>
                  <a:rPr lang="ar-AE" dirty="0"/>
                  <a:t>: </a:t>
                </a:r>
                <a:r>
                  <a:rPr lang="en-US" dirty="0"/>
                  <a:t>No effect (</a:t>
                </a:r>
                <a14:m>
                  <m:oMath xmlns:m="http://schemas.openxmlformats.org/officeDocument/2006/math">
                    <m:r>
                      <a:rPr lang="en-US" i="1"/>
                      <m:t>𝛽</m:t>
                    </m:r>
                    <m:r>
                      <a:rPr lang="en-US"/>
                      <m:t>=0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ar-AE"/>
                        </m:ctrlPr>
                      </m:sSubPr>
                      <m:e>
                        <m:r>
                          <a:rPr lang="ar-AE" i="1"/>
                          <m:t>𝐻</m:t>
                        </m:r>
                      </m:e>
                      <m:sub>
                        <m:r>
                          <a:rPr lang="ar-AE"/>
                          <m:t>1</m:t>
                        </m:r>
                      </m:sub>
                    </m:sSub>
                  </m:oMath>
                </a14:m>
                <a:r>
                  <a:rPr lang="ar-AE" dirty="0"/>
                  <a:t>: </a:t>
                </a:r>
                <a:r>
                  <a:rPr lang="en-US" dirty="0"/>
                  <a:t>There is an effect (</a:t>
                </a:r>
                <a14:m>
                  <m:oMath xmlns:m="http://schemas.openxmlformats.org/officeDocument/2006/math">
                    <m:r>
                      <a:rPr lang="en-US" i="1"/>
                      <m:t>𝛽</m:t>
                    </m:r>
                    <m:r>
                      <a:rPr lang="en-US"/>
                      <m:t>≠0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dirty="0"/>
                  <a:t>How we test</a:t>
                </a:r>
                <a:endParaRPr lang="ar-AE" dirty="0"/>
              </a:p>
              <a:p>
                <a:pPr lvl="1"/>
                <a:r>
                  <a:rPr lang="en-US" dirty="0"/>
                  <a:t>Compute the p-value</a:t>
                </a:r>
              </a:p>
              <a:p>
                <a:r>
                  <a:rPr lang="en-US" b="1" dirty="0"/>
                  <a:t>Decision rule</a:t>
                </a:r>
                <a:endParaRPr lang="en-US" dirty="0"/>
              </a:p>
              <a:p>
                <a:pPr lvl="1"/>
                <a:r>
                  <a:rPr lang="en-US" dirty="0"/>
                  <a:t>If </a:t>
                </a:r>
                <a:r>
                  <a:rPr lang="en-US" b="1" dirty="0"/>
                  <a:t>p-value &lt; 0.05</a:t>
                </a:r>
                <a:r>
                  <a:rPr lang="en-US" dirty="0"/>
                  <a:t> →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/>
                        </m:ctrlPr>
                      </m:sSubPr>
                      <m:e>
                        <m:r>
                          <a:rPr lang="ar-AE" i="1"/>
                          <m:t>𝐻</m:t>
                        </m:r>
                      </m:e>
                      <m:sub>
                        <m:r>
                          <a:rPr lang="ar-AE"/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en-US" dirty="0"/>
                  <a:t>evidence of effect)</a:t>
                </a:r>
              </a:p>
              <a:p>
                <a:pPr lvl="1"/>
                <a:r>
                  <a:rPr lang="en-US" dirty="0"/>
                  <a:t>If </a:t>
                </a:r>
                <a:r>
                  <a:rPr lang="en-US" b="1" dirty="0"/>
                  <a:t>p-value ≥ 0.05</a:t>
                </a:r>
                <a:r>
                  <a:rPr lang="en-US" dirty="0"/>
                  <a:t> → fail to reject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/>
                        </m:ctrlPr>
                      </m:sSubPr>
                      <m:e>
                        <m:r>
                          <a:rPr lang="ar-AE" i="1"/>
                          <m:t>𝐻</m:t>
                        </m:r>
                      </m:e>
                      <m:sub>
                        <m:r>
                          <a:rPr lang="ar-AE"/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 (</m:t>
                    </m:r>
                  </m:oMath>
                </a14:m>
                <a:r>
                  <a:rPr lang="en-US" dirty="0"/>
                  <a:t>no strong evidence)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B6BBB-CD21-DEC2-E5A5-64FECD9A86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19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5982</TotalTime>
  <Words>1947</Words>
  <Application>Microsoft Macintosh PowerPoint</Application>
  <PresentationFormat>Widescreen</PresentationFormat>
  <Paragraphs>273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Aptos</vt:lpstr>
      <vt:lpstr>Aptos Display</vt:lpstr>
      <vt:lpstr>Arial</vt:lpstr>
      <vt:lpstr>Cambria Math</vt:lpstr>
      <vt:lpstr>Consolas</vt:lpstr>
      <vt:lpstr>Wingdings</vt:lpstr>
      <vt:lpstr>Office Theme</vt:lpstr>
      <vt:lpstr>Regressions</vt:lpstr>
      <vt:lpstr>What we will learn</vt:lpstr>
      <vt:lpstr>What is a Linear Regression</vt:lpstr>
      <vt:lpstr>What is a Linear Regression</vt:lpstr>
      <vt:lpstr>Basic setup and quantities of interest</vt:lpstr>
      <vt:lpstr>Basic setup and quantities of interest</vt:lpstr>
      <vt:lpstr>Estimating the coefficient</vt:lpstr>
      <vt:lpstr>What is Hypothesis Testing? </vt:lpstr>
      <vt:lpstr>Hypothesis Testing for regressions</vt:lpstr>
      <vt:lpstr>Regression: Quantities of interest</vt:lpstr>
      <vt:lpstr>A little more technical summary</vt:lpstr>
      <vt:lpstr>Measure of fit</vt:lpstr>
      <vt:lpstr>Measure of fit</vt:lpstr>
      <vt:lpstr>What does β_1tell us?</vt:lpstr>
      <vt:lpstr>Why log numeric variables?</vt:lpstr>
      <vt:lpstr>Why log numeric variables?</vt:lpstr>
      <vt:lpstr>Why log numeric variables?</vt:lpstr>
      <vt:lpstr>Why log numeric variables?</vt:lpstr>
      <vt:lpstr>Multiple independent variables</vt:lpstr>
      <vt:lpstr>Estimating linear models in R</vt:lpstr>
      <vt:lpstr>Example: Airbnb dataset</vt:lpstr>
      <vt:lpstr>Example: Airbnb dataset</vt:lpstr>
      <vt:lpstr>Example: Airbnb dataset</vt:lpstr>
      <vt:lpstr>Example: Airbnb dataset</vt:lpstr>
      <vt:lpstr>Example: Airbnb dataset</vt:lpstr>
      <vt:lpstr>Example: Airbnb dataset</vt:lpstr>
      <vt:lpstr>Understanding Regression Output</vt:lpstr>
      <vt:lpstr>Example: Airbnb dataset</vt:lpstr>
      <vt:lpstr>Including categorical variables</vt:lpstr>
      <vt:lpstr>Example: Airbnb dataset</vt:lpstr>
      <vt:lpstr>Example: Airbnb dataset</vt:lpstr>
      <vt:lpstr>Example: Airbnb dataset</vt:lpstr>
      <vt:lpstr>Example: Airbnb dataset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Davide Proserpio</dc:creator>
  <cp:lastModifiedBy>Davide Proserpio</cp:lastModifiedBy>
  <cp:revision>191</cp:revision>
  <dcterms:created xsi:type="dcterms:W3CDTF">2025-07-11T20:39:21Z</dcterms:created>
  <dcterms:modified xsi:type="dcterms:W3CDTF">2025-09-14T22:23:39Z</dcterms:modified>
</cp:coreProperties>
</file>