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3" r:id="rId2"/>
    <p:sldId id="257" r:id="rId3"/>
    <p:sldId id="268" r:id="rId4"/>
    <p:sldId id="280" r:id="rId5"/>
    <p:sldId id="281" r:id="rId6"/>
    <p:sldId id="269" r:id="rId7"/>
    <p:sldId id="270" r:id="rId8"/>
    <p:sldId id="274" r:id="rId9"/>
    <p:sldId id="275" r:id="rId10"/>
    <p:sldId id="276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7"/>
    <p:restoredTop sz="94645"/>
  </p:normalViewPr>
  <p:slideViewPr>
    <p:cSldViewPr snapToGrid="0">
      <p:cViewPr varScale="1">
        <p:scale>
          <a:sx n="114" d="100"/>
          <a:sy n="114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1E6A-D5E4-E68B-3C2D-A30A9D1A99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EBBB3-DCDA-5A69-9952-62697287D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4AE03-A76C-106E-10E3-E2540CA0F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88DCA-B3BB-51D0-F316-2830280F5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89A40-CFE5-E6DB-0B80-E5E7576D3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5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CA4BE-7262-F1C5-CE79-4C12B8D11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3BAF0-D834-5D0F-DE42-9BA6CE7D3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BA79F-60C0-50C6-96DA-D07BF0AF7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179C-5D83-1B72-76C8-B254EF6D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1818-150E-648E-60C1-02D38C3FB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2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74EB53-92FE-70E3-892C-F12B1BF78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7692B4-1AC7-0273-359F-B776E2C9A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55EBA-3D8C-381C-4796-90538E36A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053F30-6D61-6AC7-7E30-240B6572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EE30D-26F7-59B3-EF46-2E01C04B6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0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8C0BA-79F8-3844-DFAF-67B9A7A38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BCD9B-C7B3-EECA-B41A-9AE1581B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9B3A-4701-0A3C-7127-9AB1F926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5AC64-87F0-0177-BF8E-EB564AA0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88629-4D48-15FD-3B63-7FAB1E9C8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70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60290-EFC4-4F5A-BCD7-38AB4B5C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A4A8-5941-EBD0-044B-DD671AD81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8096C-45E0-DC27-6B56-3401ADDC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CFB20-CCF3-2B3C-26BB-FA2A5B13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4E128-5729-2377-9E2A-6EDC361AE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3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DCB13-3B0D-6CC6-DA5B-2B95D86D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ACCA0-9362-1EDE-2E2B-239A66DC8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511C7-34AF-AF74-2C6A-644B3DC0E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7CEEB-794B-436F-B9BF-6420A58FF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C0C25-E36F-D310-53F7-0895B047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073C2-7708-F9BB-1B64-BC62A512E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2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313A-4593-8CC1-4414-E7277E122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7E137-6284-F2F5-2958-5CF0A1379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D38103-4E69-98F1-7C72-1FAE0237F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9BC7B8-D41E-F621-14F2-AB3902B72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84FA2-86E2-B925-1927-A9E3ECCC6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CA9C2-BF1C-1491-551A-F9EDD4C2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AEE335-6C97-6C76-C6D1-DD82E8D4F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062761-1236-95B9-8615-F90F0B29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52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7F1F-7BCD-2899-FDCD-9CB974AF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EF0EE-B772-FBB4-E0F8-51C1007E5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DDF0B-1BF9-2229-1652-21813AD2E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667C71-111A-2849-2AAF-07C7FC4F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B46A5-F8C7-37EB-E3B9-EFDD989B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F0D77-EB0A-618B-3A6E-46728303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A3E50-2087-E04F-3DFA-4B5CB588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13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8985A-4BB5-66ED-46DD-A6AABAE1B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F8C2B-7A43-1B37-CA10-B32CCFA7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70BB9-CACA-2E8B-BFF1-EA51C8175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DB42E-08BD-5DDA-2857-F62C7660E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2AAF8D-4412-A8F0-05BF-58A05678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67E57-0691-D810-28D4-7C564C3C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3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70C9-6F69-D4FF-F122-88BA7C054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D9DCF-B2DB-776E-8976-805BB2EAF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CB042-D106-D5AC-9776-3D54F5155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275B0-390A-72C7-0CCB-1FFB3FD9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926E-0429-6548-8C70-82D5B656A7C9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CFD90-19C4-8CA2-827E-1FE6D7B40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F4CFA-8FCB-94F0-7355-08B8B618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783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2BC48A-BFD8-7D0B-8FD1-BCC1B9BC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E4D9A-49E0-CCF7-526A-0BC42AEC6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E0C41-14C3-9913-FDD9-7E946CCA7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E926E-0429-6548-8C70-82D5B656A7C9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50FBC-9CB1-1B83-66FF-490053D42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DAA46-C6E8-A2DA-E133-3042CA0DA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330FB3-BA7D-2D47-B4D9-BCC7DB880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47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okdown.org/content/6ef13ea6-4e86-4566-b665-ebcd19d45029/secondarydata.html#logistic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FFEF-BFC2-68EB-63F4-B32C7B433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8A39C-FC7A-D96F-250E-6719CE8F2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MKT 566</a:t>
            </a:r>
          </a:p>
          <a:p>
            <a:r>
              <a:rPr lang="en-US" sz="3200" dirty="0"/>
              <a:t>Instructor: Davide Proserpio</a:t>
            </a:r>
          </a:p>
        </p:txBody>
      </p:sp>
    </p:spTree>
    <p:extLst>
      <p:ext uri="{BB962C8B-B14F-4D97-AF65-F5344CB8AC3E}">
        <p14:creationId xmlns:p14="http://schemas.microsoft.com/office/powerpoint/2010/main" val="108312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80B8B-0505-B04F-D149-C3D045F6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7F823-6B47-C4BD-DA8B-682ED4039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Crate the variable gem which identifies very good listings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[, gem:=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as.integer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star_rating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&gt;=4.5 &amp;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&gt;20)]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Predict probability of being a gem using logistic regression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m_logit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glm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(gem ~ price +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guests_included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+ city +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room_type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family = binomial)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results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stargazer(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m_logit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type = "text",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"ser",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bic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</p:txBody>
      </p:sp>
    </p:spTree>
    <p:extLst>
      <p:ext uri="{BB962C8B-B14F-4D97-AF65-F5344CB8AC3E}">
        <p14:creationId xmlns:p14="http://schemas.microsoft.com/office/powerpoint/2010/main" val="230388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B3D25-D36B-E559-5E5C-0248EC06A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A12C-122E-D0E9-8957-33C9BFFF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78F8-6A39-D635-3D1A-51A55FE5F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32" y="1528168"/>
            <a:ext cx="5760903" cy="469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Crate the variable gem which identifies very good listings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[, gem:=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as.integer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star_rating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&gt;=4.5 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&gt;20)]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Predict probability of being a gem using logistic regression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m_logit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glm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(gem ~ price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guests_included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city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room_type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family = binomial)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results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stargazer(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m_logit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type = "text",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"ser",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2CB0038-94A7-5F82-851A-66640EDAC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182" y="112642"/>
            <a:ext cx="4049617" cy="666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081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5A09F-E577-11B5-D96F-EDF9B8EB1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E85C-D12A-76F5-EE5B-BA06C1A88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ACED7-2D2A-97A0-DF92-F809E0547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32" y="1528168"/>
            <a:ext cx="5760903" cy="4696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Crate the variable gem which identifies very good listings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[, gem:=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as.integer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star_rating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&gt;=4.5 &amp;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&gt;20)]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Predict probability of being a gem using logistic regression</a:t>
            </a:r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m_logit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glm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(gem ~ price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guests_included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+ city +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room_type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family = binomial)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results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stargazer(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m_logit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type = "text", 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"ser",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aic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"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bic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"))</a:t>
            </a:r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89C4F32-CE6F-2ADC-1709-CFBAF068A3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182" y="112642"/>
            <a:ext cx="4049617" cy="66682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2791FA-8DD9-BD48-D78F-2E932A0794FC}"/>
              </a:ext>
            </a:extLst>
          </p:cNvPr>
          <p:cNvSpPr txBox="1"/>
          <p:nvPr/>
        </p:nvSpPr>
        <p:spPr>
          <a:xfrm>
            <a:off x="728031" y="5495085"/>
            <a:ext cx="6097836" cy="64633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The coefficient of </a:t>
            </a:r>
            <a:r>
              <a:rPr lang="en-US" b="1" dirty="0"/>
              <a:t>–0.002</a:t>
            </a:r>
            <a:r>
              <a:rPr lang="en-US" dirty="0"/>
              <a:t> means each </a:t>
            </a:r>
            <a:r>
              <a:rPr lang="en-US" b="1" dirty="0"/>
              <a:t>$1 increase in price decreases the odds of being a gem by about 0.2%</a:t>
            </a:r>
            <a:r>
              <a:rPr lang="en-US" dirty="0"/>
              <a:t>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7EF8C61-32E8-540A-B8A2-57DADCBF4560}"/>
              </a:ext>
            </a:extLst>
          </p:cNvPr>
          <p:cNvSpPr/>
          <p:nvPr/>
        </p:nvSpPr>
        <p:spPr>
          <a:xfrm>
            <a:off x="9519781" y="789140"/>
            <a:ext cx="1052186" cy="739028"/>
          </a:xfrm>
          <a:prstGeom prst="ellipse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192CAB-F18B-DBBD-D742-949E17C141A8}"/>
              </a:ext>
            </a:extLst>
          </p:cNvPr>
          <p:cNvCxnSpPr/>
          <p:nvPr/>
        </p:nvCxnSpPr>
        <p:spPr>
          <a:xfrm flipH="1">
            <a:off x="6275540" y="1427967"/>
            <a:ext cx="3369501" cy="406711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180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AC44-50A9-8A2D-5224-400C2380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81EE-C448-3138-165C-05A24977A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continue to talk about </a:t>
            </a:r>
            <a:r>
              <a:rPr lang="en-US" b="1" dirty="0"/>
              <a:t>covariation</a:t>
            </a:r>
            <a:r>
              <a:rPr lang="en-US" dirty="0"/>
              <a:t> and learn how to model it using regressions</a:t>
            </a:r>
          </a:p>
          <a:p>
            <a:pPr lvl="1"/>
            <a:endParaRPr lang="en-US" dirty="0"/>
          </a:p>
          <a:p>
            <a:r>
              <a:rPr lang="en-US" dirty="0"/>
              <a:t>We are going to cover regressions for binary outcomes, i.e., logistic regressions</a:t>
            </a:r>
          </a:p>
          <a:p>
            <a:endParaRPr lang="en-US" dirty="0"/>
          </a:p>
          <a:p>
            <a:r>
              <a:rPr lang="en-US" dirty="0"/>
              <a:t>Chapter </a:t>
            </a:r>
            <a:r>
              <a:rPr lang="en-US" dirty="0">
                <a:hlinkClick r:id="rId2"/>
              </a:rPr>
              <a:t>3.6</a:t>
            </a:r>
            <a:r>
              <a:rPr lang="en-US" dirty="0"/>
              <a:t> of R for Marketing Students</a:t>
            </a:r>
          </a:p>
        </p:txBody>
      </p:sp>
    </p:spTree>
    <p:extLst>
      <p:ext uri="{BB962C8B-B14F-4D97-AF65-F5344CB8AC3E}">
        <p14:creationId xmlns:p14="http://schemas.microsoft.com/office/powerpoint/2010/main" val="1585434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BA048-7402-CCCF-C9A5-F1CD4DFB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outcomes: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09649-4E3E-5EF5-26CD-14A66F6C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assume Y is binary, e.g.: 1 if consumer </a:t>
            </a:r>
            <a:r>
              <a:rPr lang="en-US" i="1" dirty="0" err="1"/>
              <a:t>i</a:t>
            </a:r>
            <a:r>
              <a:rPr lang="en-US" dirty="0"/>
              <a:t> buys a product, 0 otherwise</a:t>
            </a:r>
          </a:p>
          <a:p>
            <a:pPr lvl="1"/>
            <a:r>
              <a:rPr lang="en-US" dirty="0"/>
              <a:t>Linear regression can return predictions outside [0,1]</a:t>
            </a:r>
          </a:p>
          <a:p>
            <a:endParaRPr lang="en-US" dirty="0"/>
          </a:p>
          <a:p>
            <a:r>
              <a:rPr lang="en-US" dirty="0"/>
              <a:t>We need a different functional form that can force predictions between [0,1]</a:t>
            </a:r>
          </a:p>
        </p:txBody>
      </p:sp>
    </p:spTree>
    <p:extLst>
      <p:ext uri="{BB962C8B-B14F-4D97-AF65-F5344CB8AC3E}">
        <p14:creationId xmlns:p14="http://schemas.microsoft.com/office/powerpoint/2010/main" val="3387345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15C5D-75CF-218E-516E-B937B7BFC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6C56-DE5E-C8FF-9046-D10B1FCE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outcomes: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EC1FC-8039-F3ED-827C-5FBC7D876B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93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Solution: </a:t>
                </a:r>
                <a:r>
                  <a:rPr lang="en-US" dirty="0"/>
                  <a:t>use the </a:t>
                </a:r>
                <a:r>
                  <a:rPr lang="en-US" b="1" dirty="0"/>
                  <a:t>logistic (sigmoid) function</a:t>
                </a:r>
                <a:r>
                  <a:rPr lang="en-US" dirty="0"/>
                  <a:t>, which maps any real number into [0,1]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ar-A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/>
                        <m:t>𝑝</m:t>
                      </m:r>
                      <m:r>
                        <a:rPr lang="ar-AE"/>
                        <m:t>=</m:t>
                      </m:r>
                      <m:r>
                        <a:rPr lang="ar-AE" i="1"/>
                        <m:t>𝑃</m:t>
                      </m:r>
                      <m:d>
                        <m:dPr>
                          <m:ctrlPr>
                            <a:rPr lang="ar-AE" i="1"/>
                          </m:ctrlPr>
                        </m:dPr>
                        <m:e>
                          <m:r>
                            <a:rPr lang="ar-AE" i="1"/>
                            <m:t>𝑌</m:t>
                          </m:r>
                          <m:r>
                            <a:rPr lang="ar-AE"/>
                            <m:t>=1∣</m:t>
                          </m:r>
                          <m:r>
                            <a:rPr lang="ar-AE" i="1"/>
                            <m:t>𝑋</m:t>
                          </m:r>
                        </m:e>
                      </m:d>
                      <m:r>
                        <a:rPr lang="ar-AE"/>
                        <m:t>=</m:t>
                      </m:r>
                      <m:f>
                        <m:fPr>
                          <m:ctrlPr>
                            <a:rPr lang="ar-AE" i="1"/>
                          </m:ctrlPr>
                        </m:fPr>
                        <m:num>
                          <m:r>
                            <a:rPr lang="ar-AE"/>
                            <m:t>1</m:t>
                          </m:r>
                        </m:num>
                        <m:den>
                          <m:r>
                            <a:rPr lang="ar-AE"/>
                            <m:t>1+</m:t>
                          </m:r>
                          <m:sSup>
                            <m:sSupPr>
                              <m:ctrlPr>
                                <a:rPr lang="ar-AE" i="1"/>
                              </m:ctrlPr>
                            </m:sSupPr>
                            <m:e>
                              <m:r>
                                <a:rPr lang="ar-AE" i="1"/>
                                <m:t>𝑒</m:t>
                              </m:r>
                            </m:e>
                            <m:sup>
                              <m:r>
                                <a:rPr lang="ar-AE"/>
                                <m:t>−</m:t>
                              </m:r>
                              <m:r>
                                <a:rPr lang="ar-AE" i="1"/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  <a14:m>
                  <m:oMath xmlns:m="http://schemas.openxmlformats.org/officeDocument/2006/math">
                    <m:r>
                      <a:rPr lang="en-US" i="1"/>
                      <m:t>𝑧</m:t>
                    </m:r>
                    <m:r>
                      <a:rPr lang="en-US"/>
                      <m:t>=</m:t>
                    </m:r>
                    <m:sSub>
                      <m:sSubPr>
                        <m:ctrlPr>
                          <a:rPr lang="ar-AE" i="1"/>
                        </m:ctrlPr>
                      </m:sSubPr>
                      <m:e>
                        <m:r>
                          <a:rPr lang="ar-AE" i="1"/>
                          <m:t>𝛽</m:t>
                        </m:r>
                      </m:e>
                      <m:sub>
                        <m:r>
                          <a:rPr lang="ar-AE"/>
                          <m:t>0</m:t>
                        </m:r>
                      </m:sub>
                    </m:sSub>
                    <m:r>
                      <a:rPr lang="ar-AE"/>
                      <m:t>+</m:t>
                    </m:r>
                    <m:sSub>
                      <m:sSubPr>
                        <m:ctrlPr>
                          <a:rPr lang="ar-AE" i="1"/>
                        </m:ctrlPr>
                      </m:sSubPr>
                      <m:e>
                        <m:r>
                          <a:rPr lang="ar-AE" i="1"/>
                          <m:t>𝛽</m:t>
                        </m:r>
                      </m:e>
                      <m:sub>
                        <m:r>
                          <a:rPr lang="ar-AE"/>
                          <m:t>1</m:t>
                        </m:r>
                      </m:sub>
                    </m:sSub>
                    <m:r>
                      <a:rPr lang="ar-AE" i="1"/>
                      <m:t>𝑋</m:t>
                    </m:r>
                  </m:oMath>
                </a14:m>
                <a:br>
                  <a:rPr lang="ar-AE" dirty="0"/>
                </a:br>
                <a:endParaRPr lang="ar-AE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chemeClr val="bg1"/>
                    </a:solidFill>
                  </a:rPr>
                  <a:t>Odds and Log-Odds: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The </a:t>
                </a:r>
                <a:r>
                  <a:rPr lang="en-US" b="1" dirty="0">
                    <a:solidFill>
                      <a:schemeClr val="bg1"/>
                    </a:solidFill>
                  </a:rPr>
                  <a:t>odds</a:t>
                </a:r>
                <a:r>
                  <a:rPr lang="en-US" dirty="0">
                    <a:solidFill>
                      <a:schemeClr val="bg1"/>
                    </a:solidFill>
                  </a:rPr>
                  <a:t> of success are: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 ()</a:t>
                </a:r>
                <a:endParaRPr lang="ar-AE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Taking the natural log gives the </a:t>
                </a:r>
                <a:r>
                  <a:rPr lang="en-US" b="1" dirty="0">
                    <a:solidFill>
                      <a:schemeClr val="bg1"/>
                    </a:solidFill>
                  </a:rPr>
                  <a:t>log-odds (logit)</a:t>
                </a:r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ar-AE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ar-A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num>
                              <m:den>
                                <m:r>
                                  <a:rPr lang="ar-AE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ar-AE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ar-AE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ar-AE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So, the logistic regression models the </a:t>
                </a:r>
                <a:r>
                  <a:rPr lang="en-US" b="1" dirty="0">
                    <a:solidFill>
                      <a:schemeClr val="bg1"/>
                    </a:solidFill>
                  </a:rPr>
                  <a:t>log-odds</a:t>
                </a:r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en-US" dirty="0">
                    <a:solidFill>
                      <a:schemeClr val="bg1"/>
                    </a:solidFill>
                    <a:hlinkClick r:id="" action="ppaction://hlinkshowjump?jump=nextslide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of su</a:t>
                </a:r>
                <a:r>
                  <a:rPr lang="en-US" dirty="0">
                    <a:solidFill>
                      <a:schemeClr val="bg1"/>
                    </a:solidFill>
                  </a:rPr>
                  <a:t>ccess as a linear function of the predictors.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7EC1FC-8039-F3ED-827C-5FBC7D876B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9351"/>
              </a:xfrm>
              <a:blipFill>
                <a:blip r:embed="rId2"/>
                <a:stretch>
                  <a:fillRect l="-1206" t="-2895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gistic Regression: Understanding odds ...">
            <a:extLst>
              <a:ext uri="{FF2B5EF4-FFF2-40B4-BE49-F238E27FC236}">
                <a16:creationId xmlns:a16="http://schemas.microsoft.com/office/drawing/2014/main" id="{BC4C3C0A-B132-4D4A-D871-1D71486CF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549" y="2378794"/>
            <a:ext cx="2587474" cy="164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354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F4DB6-2DE3-D73B-0EEA-FDA8B2B7C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D19D-599A-3DC2-6B07-7B3CB467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outcomes: Logistic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DAD6C-EC72-600D-912B-8911B191EC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93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Solution: </a:t>
                </a:r>
                <a:r>
                  <a:rPr lang="en-US" dirty="0"/>
                  <a:t>use the </a:t>
                </a:r>
                <a:r>
                  <a:rPr lang="en-US" b="1" dirty="0"/>
                  <a:t>logistic (sigmoid) function</a:t>
                </a:r>
                <a:r>
                  <a:rPr lang="en-US" dirty="0"/>
                  <a:t>, which maps any real number into [0,1]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ar-AE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ar-AE" i="1"/>
                        <m:t>𝑝</m:t>
                      </m:r>
                      <m:r>
                        <a:rPr lang="ar-AE"/>
                        <m:t>=</m:t>
                      </m:r>
                      <m:r>
                        <a:rPr lang="ar-AE" i="1"/>
                        <m:t>𝑃</m:t>
                      </m:r>
                      <m:d>
                        <m:dPr>
                          <m:ctrlPr>
                            <a:rPr lang="ar-AE" i="1"/>
                          </m:ctrlPr>
                        </m:dPr>
                        <m:e>
                          <m:r>
                            <a:rPr lang="ar-AE" i="1"/>
                            <m:t>𝑌</m:t>
                          </m:r>
                          <m:r>
                            <a:rPr lang="ar-AE"/>
                            <m:t>=1∣</m:t>
                          </m:r>
                          <m:r>
                            <a:rPr lang="ar-AE" i="1"/>
                            <m:t>𝑋</m:t>
                          </m:r>
                        </m:e>
                      </m:d>
                      <m:r>
                        <a:rPr lang="ar-AE"/>
                        <m:t>=</m:t>
                      </m:r>
                      <m:f>
                        <m:fPr>
                          <m:ctrlPr>
                            <a:rPr lang="ar-AE" i="1"/>
                          </m:ctrlPr>
                        </m:fPr>
                        <m:num>
                          <m:r>
                            <a:rPr lang="ar-AE"/>
                            <m:t>1</m:t>
                          </m:r>
                        </m:num>
                        <m:den>
                          <m:r>
                            <a:rPr lang="ar-AE"/>
                            <m:t>1+</m:t>
                          </m:r>
                          <m:sSup>
                            <m:sSupPr>
                              <m:ctrlPr>
                                <a:rPr lang="ar-AE" i="1"/>
                              </m:ctrlPr>
                            </m:sSupPr>
                            <m:e>
                              <m:r>
                                <a:rPr lang="ar-AE" i="1"/>
                                <m:t>𝑒</m:t>
                              </m:r>
                            </m:e>
                            <m:sup>
                              <m:r>
                                <a:rPr lang="ar-AE"/>
                                <m:t>−</m:t>
                              </m:r>
                              <m:r>
                                <a:rPr lang="ar-AE" i="1"/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  <a14:m>
                  <m:oMath xmlns:m="http://schemas.openxmlformats.org/officeDocument/2006/math">
                    <m:r>
                      <a:rPr lang="en-US" i="1"/>
                      <m:t>𝑧</m:t>
                    </m:r>
                    <m:r>
                      <a:rPr lang="en-US"/>
                      <m:t>=</m:t>
                    </m:r>
                    <m:sSub>
                      <m:sSubPr>
                        <m:ctrlPr>
                          <a:rPr lang="ar-AE" i="1"/>
                        </m:ctrlPr>
                      </m:sSubPr>
                      <m:e>
                        <m:r>
                          <a:rPr lang="ar-AE" i="1"/>
                          <m:t>𝛽</m:t>
                        </m:r>
                      </m:e>
                      <m:sub>
                        <m:r>
                          <a:rPr lang="ar-AE"/>
                          <m:t>0</m:t>
                        </m:r>
                      </m:sub>
                    </m:sSub>
                    <m:r>
                      <a:rPr lang="ar-AE"/>
                      <m:t>+</m:t>
                    </m:r>
                    <m:sSub>
                      <m:sSubPr>
                        <m:ctrlPr>
                          <a:rPr lang="ar-AE" i="1"/>
                        </m:ctrlPr>
                      </m:sSubPr>
                      <m:e>
                        <m:r>
                          <a:rPr lang="ar-AE" i="1"/>
                          <m:t>𝛽</m:t>
                        </m:r>
                      </m:e>
                      <m:sub>
                        <m:r>
                          <a:rPr lang="ar-AE"/>
                          <m:t>1</m:t>
                        </m:r>
                      </m:sub>
                    </m:sSub>
                    <m:r>
                      <a:rPr lang="ar-AE" i="1"/>
                      <m:t>𝑋</m:t>
                    </m:r>
                  </m:oMath>
                </a14:m>
                <a:br>
                  <a:rPr lang="ar-AE" dirty="0"/>
                </a:br>
                <a:endParaRPr lang="ar-AE" dirty="0"/>
              </a:p>
              <a:p>
                <a:pPr marL="0" indent="0">
                  <a:buNone/>
                </a:pPr>
                <a:r>
                  <a:rPr lang="en-US" b="1" dirty="0"/>
                  <a:t>Odds and Log-Odds: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odds</a:t>
                </a:r>
                <a:r>
                  <a:rPr lang="en-US" dirty="0"/>
                  <a:t> of success are: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ar-AE"/>
                        </m:ctrlPr>
                      </m:fPr>
                      <m:num>
                        <m:r>
                          <a:rPr lang="ar-AE" i="1"/>
                          <m:t>𝑝</m:t>
                        </m:r>
                      </m:num>
                      <m:den>
                        <m:r>
                          <a:rPr lang="ar-AE"/>
                          <m:t>1−</m:t>
                        </m:r>
                        <m:r>
                          <a:rPr lang="ar-AE" i="1"/>
                          <m:t>𝑝</m:t>
                        </m:r>
                      </m:den>
                    </m:f>
                    <m:r>
                      <a:rPr lang="ar-AE"/>
                      <m:t>=</m:t>
                    </m:r>
                    <m:sSup>
                      <m:sSupPr>
                        <m:ctrlPr>
                          <a:rPr lang="ar-AE" i="1"/>
                        </m:ctrlPr>
                      </m:sSupPr>
                      <m:e>
                        <m:r>
                          <a:rPr lang="ar-AE" i="1"/>
                          <m:t>𝑒</m:t>
                        </m:r>
                      </m:e>
                      <m:sup>
                        <m:r>
                          <a:rPr lang="ar-AE" i="1"/>
                          <m:t>𝑧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endParaRPr lang="ar-AE" dirty="0"/>
              </a:p>
              <a:p>
                <a:pPr lvl="1"/>
                <a:r>
                  <a:rPr lang="en-US" dirty="0"/>
                  <a:t>Taking the natural log gives the </a:t>
                </a:r>
                <a:r>
                  <a:rPr lang="en-US" b="1" dirty="0"/>
                  <a:t>log-odds (logit)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ar-AE" smtClean="0"/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/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ar-AE" i="1"/>
                            </m:ctrlPr>
                          </m:dPr>
                          <m:e>
                            <m:f>
                              <m:fPr>
                                <m:ctrlPr>
                                  <a:rPr lang="ar-AE" i="1"/>
                                </m:ctrlPr>
                              </m:fPr>
                              <m:num>
                                <m:r>
                                  <a:rPr lang="ar-AE" i="1"/>
                                  <m:t>𝑝</m:t>
                                </m:r>
                              </m:num>
                              <m:den>
                                <m:r>
                                  <a:rPr lang="ar-AE"/>
                                  <m:t>1−</m:t>
                                </m:r>
                                <m:r>
                                  <a:rPr lang="ar-AE" i="1"/>
                                  <m:t>𝑝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ar-AE"/>
                      <m:t>=</m:t>
                    </m:r>
                    <m:r>
                      <a:rPr lang="ar-AE" i="1"/>
                      <m:t>𝑧</m:t>
                    </m:r>
                    <m:r>
                      <a:rPr lang="ar-AE"/>
                      <m:t>=</m:t>
                    </m:r>
                    <m:sSub>
                      <m:sSubPr>
                        <m:ctrlPr>
                          <a:rPr lang="ar-AE" i="1"/>
                        </m:ctrlPr>
                      </m:sSubPr>
                      <m:e>
                        <m:r>
                          <a:rPr lang="ar-AE" i="1"/>
                          <m:t>𝛽</m:t>
                        </m:r>
                      </m:e>
                      <m:sub>
                        <m:r>
                          <a:rPr lang="ar-AE"/>
                          <m:t>0</m:t>
                        </m:r>
                      </m:sub>
                    </m:sSub>
                    <m:r>
                      <a:rPr lang="ar-AE"/>
                      <m:t>+</m:t>
                    </m:r>
                    <m:sSub>
                      <m:sSubPr>
                        <m:ctrlPr>
                          <a:rPr lang="ar-AE" i="1"/>
                        </m:ctrlPr>
                      </m:sSubPr>
                      <m:e>
                        <m:r>
                          <a:rPr lang="ar-AE" i="1"/>
                          <m:t>𝛽</m:t>
                        </m:r>
                      </m:e>
                      <m:sub>
                        <m:r>
                          <a:rPr lang="ar-AE"/>
                          <m:t>1</m:t>
                        </m:r>
                      </m:sub>
                    </m:sSub>
                    <m:r>
                      <a:rPr lang="ar-AE" i="1"/>
                      <m:t>𝑋</m:t>
                    </m:r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So, the logistic regression models the </a:t>
                </a:r>
                <a:r>
                  <a:rPr lang="en-US" b="1" dirty="0"/>
                  <a:t>log-odds</a:t>
                </a:r>
                <a:r>
                  <a:rPr lang="en-US" dirty="0"/>
                  <a:t> of success as a linear function of the predictors.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5DAD6C-EC72-600D-912B-8911B191EC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9351"/>
              </a:xfrm>
              <a:blipFill>
                <a:blip r:embed="rId2"/>
                <a:stretch>
                  <a:fillRect l="-1206" t="-2895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Logistic Regression: Understanding odds ...">
            <a:extLst>
              <a:ext uri="{FF2B5EF4-FFF2-40B4-BE49-F238E27FC236}">
                <a16:creationId xmlns:a16="http://schemas.microsoft.com/office/drawing/2014/main" id="{F55B997B-4EA5-D0DA-FFA6-BCCA96CED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549" y="2378794"/>
            <a:ext cx="2587474" cy="1642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1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5B4B5-B7C4-892E-D098-1E618F71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pic>
        <p:nvPicPr>
          <p:cNvPr id="5" name="Content Placeholder 4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087A3731-6490-7C95-DE2C-2A4BC2F1D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1690688"/>
            <a:ext cx="9753600" cy="3429000"/>
          </a:xfrm>
        </p:spPr>
      </p:pic>
    </p:spTree>
    <p:extLst>
      <p:ext uri="{BB962C8B-B14F-4D97-AF65-F5344CB8AC3E}">
        <p14:creationId xmlns:p14="http://schemas.microsoft.com/office/powerpoint/2010/main" val="126253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E638-9AC9-1CCA-800B-392DB8BE7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83" y="376277"/>
            <a:ext cx="11742234" cy="1325563"/>
          </a:xfrm>
        </p:spPr>
        <p:txBody>
          <a:bodyPr/>
          <a:lstStyle/>
          <a:p>
            <a:r>
              <a:rPr lang="en-US" dirty="0"/>
              <a:t>Binary outcomes: Logistic regression interpretation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D9D70-DD32-0147-4877-E50E95A9F0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Logistic regression estimates changes in log (odds)</a:t>
                </a:r>
              </a:p>
              <a:p>
                <a:r>
                  <a:rPr lang="en-US" dirty="0"/>
                  <a:t>To get changes in odds we can exponentiate both sides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one unit increase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multiplies</a:t>
                </a:r>
                <a:r>
                  <a:rPr lang="en-US" dirty="0"/>
                  <a:t> the odds of Y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/>
                      <m:sup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odds change by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/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−1)∗100%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(again, </a:t>
                </a:r>
                <a:r>
                  <a:rPr lang="en-US" b="1" dirty="0"/>
                  <a:t>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we can approximate it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*100%)</a:t>
                </a:r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pPr lvl="1"/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ED9D70-DD32-0147-4877-E50E95A9F0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513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69DF-CF30-8168-C5BE-6383EF5B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ED154-9B21-2158-74EF-6548AB65D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Unlike linear regression (which minimizes squared errors), logistic regression </a:t>
            </a:r>
            <a:r>
              <a:rPr lang="en-US" b="1" dirty="0"/>
              <a:t>maximizes the likelihood</a:t>
            </a:r>
            <a:r>
              <a:rPr lang="en-US" dirty="0"/>
              <a:t> of observing the actual outcomes, given the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859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5A6DD-A185-86A5-551D-5B6971D1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D8A0E-8137-39CD-ED72-D5C0CCEDF4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does not work well with binary outcomes.</a:t>
                </a:r>
              </a:p>
              <a:p>
                <a:r>
                  <a:rPr lang="en-US" dirty="0"/>
                  <a:t>Binary outcomes are about </a:t>
                </a:r>
                <a:r>
                  <a:rPr lang="en-US" b="1" dirty="0"/>
                  <a:t>yes/no decisions</a:t>
                </a:r>
                <a:r>
                  <a:rPr lang="en-US" dirty="0"/>
                  <a:t>, not “how much”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:r>
                  <a:rPr lang="en-US" dirty="0"/>
                  <a:t>the </a:t>
                </a:r>
                <a:r>
                  <a:rPr lang="en-US" b="1" dirty="0"/>
                  <a:t>usual R² just doesn’t work well.</a:t>
                </a:r>
              </a:p>
              <a:p>
                <a:endParaRPr lang="en-US" b="1" dirty="0"/>
              </a:p>
              <a:p>
                <a:r>
                  <a:rPr lang="en-US" dirty="0"/>
                  <a:t>There are alternative measures of fit, e.g.,</a:t>
                </a:r>
              </a:p>
              <a:p>
                <a:pPr lvl="1"/>
                <a:r>
                  <a:rPr lang="en-US" b="1" dirty="0"/>
                  <a:t>Pseudo-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: How much better is this model at predicting 0s and 1s compared to guessing the average?</a:t>
                </a:r>
              </a:p>
              <a:p>
                <a:pPr lvl="2"/>
                <a:r>
                  <a:rPr lang="en-US" dirty="0"/>
                  <a:t>It's useful for checking if your logistic model is doing better than chance.</a:t>
                </a:r>
              </a:p>
              <a:p>
                <a:pPr lvl="1"/>
                <a:r>
                  <a:rPr lang="en-US" b="1" dirty="0"/>
                  <a:t>Log Likelihood</a:t>
                </a:r>
                <a:r>
                  <a:rPr lang="en-US" dirty="0"/>
                  <a:t>: is a measure of how well the model’s predicted probabilities match the actual 0/1 outcomes.</a:t>
                </a:r>
              </a:p>
              <a:p>
                <a:pPr lvl="2"/>
                <a:r>
                  <a:rPr lang="en-US" dirty="0"/>
                  <a:t>The higher </a:t>
                </a:r>
                <a:r>
                  <a:rPr lang="en-US"/>
                  <a:t>the better.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1D8A0E-8137-39CD-ED72-D5C0CCEDF4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917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815</Words>
  <Application>Microsoft Macintosh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Consolas</vt:lpstr>
      <vt:lpstr>Wingdings</vt:lpstr>
      <vt:lpstr>Office Theme</vt:lpstr>
      <vt:lpstr>Regressions</vt:lpstr>
      <vt:lpstr>What we will learn</vt:lpstr>
      <vt:lpstr>Binary outcomes: Logistic regression</vt:lpstr>
      <vt:lpstr>Binary outcomes: Logistic regression</vt:lpstr>
      <vt:lpstr>Binary outcomes: Logistic regression</vt:lpstr>
      <vt:lpstr>Proof</vt:lpstr>
      <vt:lpstr>Binary outcomes: Logistic regression interpretation</vt:lpstr>
      <vt:lpstr>Estimation</vt:lpstr>
      <vt:lpstr>Model fit</vt:lpstr>
      <vt:lpstr>Logistic regression in R</vt:lpstr>
      <vt:lpstr>Logistic regression in R</vt:lpstr>
      <vt:lpstr>Logistic regression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Davide Proserpio</dc:creator>
  <cp:lastModifiedBy>Davide Proserpio</cp:lastModifiedBy>
  <cp:revision>40</cp:revision>
  <dcterms:created xsi:type="dcterms:W3CDTF">2025-07-14T17:14:01Z</dcterms:created>
  <dcterms:modified xsi:type="dcterms:W3CDTF">2025-09-16T23:17:04Z</dcterms:modified>
</cp:coreProperties>
</file>