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0" r:id="rId3"/>
    <p:sldId id="257" r:id="rId4"/>
    <p:sldId id="258" r:id="rId5"/>
    <p:sldId id="260" r:id="rId6"/>
    <p:sldId id="261" r:id="rId7"/>
    <p:sldId id="262" r:id="rId8"/>
    <p:sldId id="263" r:id="rId9"/>
    <p:sldId id="287" r:id="rId10"/>
    <p:sldId id="286" r:id="rId11"/>
    <p:sldId id="265" r:id="rId12"/>
    <p:sldId id="285" r:id="rId13"/>
    <p:sldId id="267" r:id="rId14"/>
    <p:sldId id="268" r:id="rId15"/>
    <p:sldId id="264" r:id="rId16"/>
    <p:sldId id="269" r:id="rId17"/>
    <p:sldId id="270" r:id="rId18"/>
    <p:sldId id="272" r:id="rId19"/>
    <p:sldId id="271" r:id="rId20"/>
    <p:sldId id="266" r:id="rId21"/>
    <p:sldId id="279" r:id="rId22"/>
    <p:sldId id="273" r:id="rId23"/>
    <p:sldId id="278" r:id="rId24"/>
    <p:sldId id="274" r:id="rId25"/>
    <p:sldId id="275" r:id="rId26"/>
    <p:sldId id="276" r:id="rId27"/>
    <p:sldId id="288" r:id="rId28"/>
    <p:sldId id="289" r:id="rId29"/>
    <p:sldId id="277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/>
    <p:restoredTop sz="78610"/>
  </p:normalViewPr>
  <p:slideViewPr>
    <p:cSldViewPr snapToGrid="0">
      <p:cViewPr varScale="1">
        <p:scale>
          <a:sx n="122" d="100"/>
          <a:sy n="122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F8E28-D632-3E40-99D1-636B550B9EC0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05CC6-2368-E948-9486-DD06D34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1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F70D-1CAD-EB4A-7413-31EE2EE6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BDE5B-83C6-0965-F5E7-ED3B6AD13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8CEEF4-D7A6-3FBB-EC12-78BBD487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B5CE-EE33-5B3C-6F83-D8578CFDA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0C51F-5769-610F-D9A7-4980C11D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6B130-48E9-DF51-2D61-8EDCABC7E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9FA89-6744-6064-AB79-6F5D95D46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C111-3AAE-9CD7-0F4D-A6AF9617F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EDD-23DF-9FA8-D2A6-134F1C51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C1FF-57C7-D3F9-51F5-20EBD356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C2C2-2D9E-3B5A-C2EF-CB71C73C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2532-491A-7C01-1D2B-F01F32EC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DEB7-E2B3-7913-2627-E029B816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206C-3544-45DD-179F-4D0F9120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7743-95E2-B004-2EAE-FADCE470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0839-5B45-20CE-189D-7DC4BF6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979-7937-2718-1EDF-4BC9C111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1DCB-2900-8B0F-F98B-41DA793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46196-91E9-F177-0B31-862DDBEE3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7F96-7FAF-F422-4143-F4B84C41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DAEF-5BB2-9703-0DC5-1796247C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5152-2BAD-E48A-E5C5-F5417563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F6BE-5A25-777D-09EE-9CE15293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DF0A-C9A1-B445-094B-D0FF5807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4328-E240-9884-1F3A-B6F2D2C7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9DCC-144E-0B61-D8A3-0678C7DD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A96F-31D2-5CDB-3846-F8EB2B7F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04F8-CE02-C1BD-95BC-B946D042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3017-D0D7-083C-50CE-07EDD828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6231-6171-A464-B732-D89B4902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73D4-1337-ACB0-90CB-E9AA4E3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CA26-0635-DA91-C6B7-C6D5049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5128-AD4E-AB33-345B-6897D1B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A65D-18F5-5856-E3AF-32A4EE61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757-652E-074B-1EC8-C85FB6ED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6B2D1-72A9-51DB-E13F-EF22DE909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ECAC-32F3-5752-86B6-C4730C95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474F-BED0-E94F-B3B9-9A42E9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E297-C488-DFDD-0348-EA1BD74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8AE-F31E-DEE9-6651-3714F4C7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A76D-916F-1BEE-3084-1962C1A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03466-2B05-3149-EEE1-8ADFCB25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5ACB6-94F2-4A32-D6B5-6F482DDD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14FBD-EE51-169F-2606-AB92503A1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41B29-E692-4DBF-A46C-E1A34880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42EA8-D7AF-D292-30DB-C68AAAC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B23A8-1B58-E001-2A2D-6FE6062F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341C-3A20-1DEE-1842-2579AAB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CA55C-6427-535C-11B1-D70C0B75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45A1D-BC06-05E6-DC0B-C711EE3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0E608-7588-A100-B9E9-405D342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9249-5B6F-9817-2A8B-95B4B192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7ECA4-8D22-890C-3A70-3D4DCAA4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A80D-4995-288B-C635-EE505E63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CD4F-62E4-0EF6-E13B-C58376C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69E3-8766-A5D5-FED0-F755A73C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20F9-C520-603A-8557-7E34AB3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6C60-9C68-7A74-9D1B-0B21818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DB5E-D621-4FD0-8B22-513660C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1544-5A71-AE2B-DAA1-021CA582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CFE7-4B11-2B51-6010-B944DA90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271BD-E9A2-E9EC-FD97-A222ACA6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4D7C-352F-59B5-2F4E-CFB734DD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0C8F-1EC5-0075-FCCD-BBB48CD6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D5F6-2CDA-FA74-422E-26439029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A0C8-8721-8217-D6E5-84F36572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D46EB-5A79-12D6-B095-0CAD11FD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8A4E-52D8-A457-B5CE-2CB01568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7716-44E4-22E1-3428-B9FC63C1D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6CD2-1CC5-DAAF-37A9-92A632A4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CC6F-42D4-7EF7-FEF8-CB52665F4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dadepro/mkt-615/main/lectures/08-regression/08-regressions.html#1" TargetMode="External"/><Relationship Id="rId2" Type="http://schemas.openxmlformats.org/officeDocument/2006/relationships/hyperlink" Target="https://bookdown.org/content/6ef13ea6-4e86-4566-b665-ebcd19d45029/secondarydata.html#linear-regres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FEF-BFC2-68EB-63F4-B32C7B43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A39C-FC7A-D96F-250E-6719CE8F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0831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08E0-DA04-86B0-7619-53991A39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for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What we test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No effect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There is an effect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How we test</a:t>
                </a:r>
                <a:endParaRPr lang="ar-AE" dirty="0"/>
              </a:p>
              <a:p>
                <a:pPr lvl="1"/>
                <a:r>
                  <a:rPr lang="en-US" dirty="0"/>
                  <a:t>Compute the p-value</a:t>
                </a:r>
              </a:p>
              <a:p>
                <a:r>
                  <a:rPr lang="en-US" b="1" dirty="0"/>
                  <a:t>Decision rule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&lt; 0.05</a:t>
                </a:r>
                <a:r>
                  <a:rPr lang="en-US" dirty="0"/>
                  <a:t> →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evidence of effect)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≥ 0.05</a:t>
                </a:r>
                <a:r>
                  <a:rPr lang="en-US" dirty="0"/>
                  <a:t> →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no strong evidence)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9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0F4B-240B-F31B-909B-25280D5D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479-A593-ABF2-B8F8-4B931281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Quantities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Coefficients are estimates, therefore, they come with an error</a:t>
                </a:r>
              </a:p>
              <a:p>
                <a:pPr lvl="1"/>
                <a:r>
                  <a:rPr lang="en-US" b="1" dirty="0"/>
                  <a:t>Standard Error (SE) of coefficient: </a:t>
                </a:r>
                <a:r>
                  <a:rPr lang="en-US" dirty="0"/>
                  <a:t>“How precisely have I pinned down this slope or intercept?” Smaller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more confidence.</a:t>
                </a:r>
              </a:p>
              <a:p>
                <a:pPr lvl="1"/>
                <a:r>
                  <a:rPr lang="en-US" dirty="0"/>
                  <a:t>From SE we can get the </a:t>
                </a:r>
                <a:r>
                  <a:rPr lang="en-US" b="1" dirty="0"/>
                  <a:t>t-statistics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t-stat, we can get the </a:t>
                </a:r>
                <a:r>
                  <a:rPr lang="en-US" b="1" dirty="0"/>
                  <a:t>p-value</a:t>
                </a:r>
              </a:p>
              <a:p>
                <a:pPr lvl="2"/>
                <a:r>
                  <a:rPr lang="en-US" dirty="0"/>
                  <a:t>“If there really is no effect (the null is true), what’s the probability I’d see data this unusual (or more) just by random luck?”</a:t>
                </a:r>
              </a:p>
              <a:p>
                <a:pPr lvl="2"/>
                <a:r>
                  <a:rPr lang="en-US" b="1" dirty="0"/>
                  <a:t>Low p-value (e.g., 0.05):</a:t>
                </a:r>
                <a:r>
                  <a:rPr lang="en-US" dirty="0"/>
                  <a:t> Only 5 in 100 random datasets under “no effect” would look this extreme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so you start to doubt the “no effect” story.</a:t>
                </a:r>
              </a:p>
              <a:p>
                <a:pPr lvl="2"/>
                <a:r>
                  <a:rPr lang="en-US" dirty="0"/>
                  <a:t>Generally speaking, if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0.05, we say the coefficient is </a:t>
                </a:r>
                <a:r>
                  <a:rPr lang="en-US" b="1" dirty="0"/>
                  <a:t>statistically significant</a:t>
                </a:r>
                <a:r>
                  <a:rPr lang="en-US" dirty="0"/>
                  <a:t>, i.e., different from zero.</a:t>
                </a:r>
              </a:p>
              <a:p>
                <a:pPr lvl="1"/>
                <a:endParaRPr lang="en-US" b="1" dirty="0"/>
              </a:p>
              <a:p>
                <a:r>
                  <a:rPr lang="en-US" b="1" dirty="0"/>
                  <a:t>Smaller SE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 </a:t>
                </a:r>
                <a:r>
                  <a:rPr lang="en-US" b="1" dirty="0"/>
                  <a:t>larger t-stat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b="1" dirty="0"/>
                  <a:t>smaller p-value </a:t>
                </a:r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dirty="0"/>
                  <a:t> stronger evidence against the null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  <a:blipFill>
                <a:blip r:embed="rId2"/>
                <a:stretch>
                  <a:fillRect l="-1086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14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776B-93BF-13CA-1F34-622FAB47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little more technical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Coefficients</a:t>
                </a:r>
                <a:endParaRPr lang="en-US" dirty="0"/>
              </a:p>
              <a:p>
                <a:pPr lvl="1"/>
                <a:r>
                  <a:rPr lang="en-US" dirty="0"/>
                  <a:t>Estimated effects of predictors on the outcome</a:t>
                </a:r>
              </a:p>
              <a:p>
                <a:pPr lvl="1"/>
                <a:r>
                  <a:rPr lang="en-US" dirty="0"/>
                  <a:t>Always estimates → subject to sampling error</a:t>
                </a:r>
              </a:p>
              <a:p>
                <a:r>
                  <a:rPr lang="en-US" b="1" dirty="0"/>
                  <a:t>Standard Error (SE)</a:t>
                </a:r>
                <a:endParaRPr lang="en-US" dirty="0"/>
              </a:p>
              <a:p>
                <a:pPr lvl="1"/>
                <a:r>
                  <a:rPr lang="en-US" dirty="0"/>
                  <a:t>Precision of coefficient estimate</a:t>
                </a:r>
              </a:p>
              <a:p>
                <a:pPr lvl="1"/>
                <a:r>
                  <a:rPr lang="en-US" dirty="0"/>
                  <a:t>Smaller SE ⇒ more confidence in the estimate</a:t>
                </a:r>
              </a:p>
              <a:p>
                <a:r>
                  <a:rPr lang="en-US" b="1" dirty="0"/>
                  <a:t>t-statistic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ar-AE" i="1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Measures how many SEs away the coefficient is from zero</a:t>
                </a:r>
              </a:p>
              <a:p>
                <a:r>
                  <a:rPr lang="en-US" b="1" dirty="0"/>
                  <a:t>p-value</a:t>
                </a:r>
                <a:endParaRPr lang="en-US" dirty="0"/>
              </a:p>
              <a:p>
                <a:pPr lvl="1"/>
                <a:r>
                  <a:rPr lang="en-US" dirty="0"/>
                  <a:t>Probability of observing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 as extreme as this if the true effect is 0</a:t>
                </a:r>
              </a:p>
              <a:p>
                <a:pPr lvl="1"/>
                <a:r>
                  <a:rPr lang="en-US" dirty="0"/>
                  <a:t>Smaller p-value ⇒ stronger evidence against the null hypothesis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5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8AA-CD27-9551-F2D1-6E623EF5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96FC412-0133-310C-CF80-1E12EBEA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D11AB-16BE-0822-5D59-356C8D6A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A63B-2E7E-6128-F47A-F6807D9D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E2BF4-61A1-5152-C69A-A9D46E012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E753F6E-3CDA-1B37-982B-5D4D4843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5373C-DB5A-555B-97AE-29E167C614ED}"/>
              </a:ext>
            </a:extLst>
          </p:cNvPr>
          <p:cNvCxnSpPr>
            <a:cxnSpLocks/>
          </p:cNvCxnSpPr>
          <p:nvPr/>
        </p:nvCxnSpPr>
        <p:spPr>
          <a:xfrm>
            <a:off x="10325686" y="4951828"/>
            <a:ext cx="492491" cy="4234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125BAA-F0B3-9D2F-D0B2-75BC8B6BC2CD}"/>
              </a:ext>
            </a:extLst>
          </p:cNvPr>
          <p:cNvSpPr txBox="1"/>
          <p:nvPr/>
        </p:nvSpPr>
        <p:spPr>
          <a:xfrm>
            <a:off x="9584666" y="5375300"/>
            <a:ext cx="246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Error using the 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2618D-7088-7BC1-DE3A-CA1AAFEBC4E9}"/>
              </a:ext>
            </a:extLst>
          </p:cNvPr>
          <p:cNvSpPr txBox="1"/>
          <p:nvPr/>
        </p:nvSpPr>
        <p:spPr>
          <a:xfrm>
            <a:off x="10467484" y="3386474"/>
            <a:ext cx="145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206E82-B289-E2F1-9028-B63ED0AF8FAB}"/>
              </a:ext>
            </a:extLst>
          </p:cNvPr>
          <p:cNvCxnSpPr>
            <a:cxnSpLocks/>
          </p:cNvCxnSpPr>
          <p:nvPr/>
        </p:nvCxnSpPr>
        <p:spPr>
          <a:xfrm flipV="1">
            <a:off x="10467484" y="3786584"/>
            <a:ext cx="491248" cy="32118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tell us?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B1F4A-B5D0-C44F-694B-9E53B645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All else equal </a:t>
            </a:r>
            <a:r>
              <a:rPr lang="en-US" dirty="0"/>
              <a:t>(ceteris paribus), how much Y changes as a function of X</a:t>
            </a:r>
          </a:p>
          <a:p>
            <a:r>
              <a:rPr lang="en-US" dirty="0"/>
              <a:t>The interpretation depends on the regression functional form</a:t>
            </a:r>
          </a:p>
        </p:txBody>
      </p:sp>
      <p:pic>
        <p:nvPicPr>
          <p:cNvPr id="13" name="Picture 12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A02ACFD3-1410-A73E-A834-B0C1DADB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68" y="3180807"/>
            <a:ext cx="9422263" cy="3312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/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Note: for model 2-4, these approximations hold for small changes in X and/or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blipFill>
                <a:blip r:embed="rId4"/>
                <a:stretch>
                  <a:fillRect l="-539" t="-625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E264FA-7D51-975A-0485-8931FA6CA702}"/>
              </a:ext>
            </a:extLst>
          </p:cNvPr>
          <p:cNvSpPr txBox="1"/>
          <p:nvPr/>
        </p:nvSpPr>
        <p:spPr>
          <a:xfrm>
            <a:off x="1384868" y="363196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3C6F2-9B05-ABDE-A1F0-DA599D96C83D}"/>
              </a:ext>
            </a:extLst>
          </p:cNvPr>
          <p:cNvSpPr txBox="1"/>
          <p:nvPr/>
        </p:nvSpPr>
        <p:spPr>
          <a:xfrm>
            <a:off x="1384868" y="4136231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24D0B-EBF6-E192-1CE2-296252C90F4A}"/>
              </a:ext>
            </a:extLst>
          </p:cNvPr>
          <p:cNvSpPr txBox="1"/>
          <p:nvPr/>
        </p:nvSpPr>
        <p:spPr>
          <a:xfrm>
            <a:off x="1384868" y="488537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6C5EE-57CF-28C7-AE71-783D976AE5A2}"/>
              </a:ext>
            </a:extLst>
          </p:cNvPr>
          <p:cNvSpPr txBox="1"/>
          <p:nvPr/>
        </p:nvSpPr>
        <p:spPr>
          <a:xfrm>
            <a:off x="1384868" y="5723433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185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BA23-4884-1F94-0679-344299A3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558E-62FD-1CD3-5DA3-A00B8B01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Linearizes Nonlinear Relationships</a:t>
            </a:r>
          </a:p>
          <a:p>
            <a:pPr lvl="1"/>
            <a:r>
              <a:rPr lang="en-US" dirty="0"/>
              <a:t>Many relationships in economics and social science are </a:t>
            </a:r>
            <a:r>
              <a:rPr lang="en-US" b="1" dirty="0"/>
              <a:t>multiplicative or curved</a:t>
            </a:r>
            <a:r>
              <a:rPr lang="en-US" dirty="0"/>
              <a:t>, not straight lines.</a:t>
            </a:r>
          </a:p>
          <a:p>
            <a:pPr lvl="1"/>
            <a:r>
              <a:rPr lang="en-US" dirty="0"/>
              <a:t>Example: A $1 increase in price affects demand </a:t>
            </a:r>
            <a:r>
              <a:rPr lang="en-US" b="1" dirty="0"/>
              <a:t>very differently</a:t>
            </a:r>
            <a:r>
              <a:rPr lang="en-US" dirty="0"/>
              <a:t> when price goes from:</a:t>
            </a:r>
          </a:p>
          <a:p>
            <a:pPr lvl="2"/>
            <a:r>
              <a:rPr lang="en-US" dirty="0"/>
              <a:t>$5 → $6 vs.</a:t>
            </a:r>
          </a:p>
          <a:p>
            <a:pPr lvl="2"/>
            <a:r>
              <a:rPr lang="en-US" dirty="0"/>
              <a:t>$100 → $101</a:t>
            </a:r>
          </a:p>
          <a:p>
            <a:pPr lvl="1"/>
            <a:r>
              <a:rPr lang="en-US" dirty="0"/>
              <a:t>Taking the log of, say price, </a:t>
            </a:r>
            <a:r>
              <a:rPr lang="en-US" b="1" dirty="0"/>
              <a:t>linearizes</a:t>
            </a:r>
            <a:r>
              <a:rPr lang="en-US" dirty="0"/>
              <a:t> this relationship, making it easier for a linear model to 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995-2D09-00F6-A82D-50D4560B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47A0-01CB-04ED-9640-BEA6BAA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Skewness</a:t>
            </a:r>
          </a:p>
          <a:p>
            <a:pPr lvl="1"/>
            <a:r>
              <a:rPr lang="en-US" dirty="0"/>
              <a:t>Variables like price and income variables are often </a:t>
            </a:r>
            <a:r>
              <a:rPr lang="en-US" b="1" dirty="0"/>
              <a:t>right-skewed</a:t>
            </a:r>
            <a:r>
              <a:rPr lang="en-US" dirty="0"/>
              <a:t> (many small values, few large ones).</a:t>
            </a:r>
          </a:p>
          <a:p>
            <a:pPr lvl="1"/>
            <a:r>
              <a:rPr lang="en-US" dirty="0"/>
              <a:t>Taking the log:	</a:t>
            </a:r>
          </a:p>
          <a:p>
            <a:pPr lvl="2"/>
            <a:r>
              <a:rPr lang="en-US" dirty="0"/>
              <a:t>Compresses large values</a:t>
            </a:r>
          </a:p>
          <a:p>
            <a:pPr lvl="2"/>
            <a:r>
              <a:rPr lang="en-US" dirty="0"/>
              <a:t>Expands small differences among low values → Makes the distribution more symmetric and closer to normal</a:t>
            </a:r>
          </a:p>
          <a:p>
            <a:pPr lvl="1"/>
            <a:r>
              <a:rPr lang="en-US" dirty="0"/>
              <a:t>This can improve model performance and </a:t>
            </a:r>
            <a:r>
              <a:rPr lang="en-US" b="1" dirty="0"/>
              <a:t>make OLS assumptions (like normality of errors)</a:t>
            </a:r>
            <a:r>
              <a:rPr lang="en-US" dirty="0"/>
              <a:t> more realistic.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6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4057-22E8-7A3C-2489-DA0D99B1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EA90-6C63-CF7D-DED4-CD11674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the influence of outliers</a:t>
            </a:r>
          </a:p>
          <a:p>
            <a:pPr lvl="1"/>
            <a:r>
              <a:rPr lang="en-US" dirty="0"/>
              <a:t>Large numeric variables can </a:t>
            </a:r>
            <a:r>
              <a:rPr lang="en-US" b="1" dirty="0"/>
              <a:t>dominate the regression</a:t>
            </a:r>
            <a:r>
              <a:rPr lang="en-US" dirty="0"/>
              <a:t>, especially if they contain outliers.</a:t>
            </a:r>
          </a:p>
          <a:p>
            <a:pPr lvl="1"/>
            <a:r>
              <a:rPr lang="en-US" dirty="0"/>
              <a:t>Logging reduces their influence, which can help with:</a:t>
            </a:r>
          </a:p>
          <a:p>
            <a:pPr lvl="2"/>
            <a:r>
              <a:rPr lang="en-US" dirty="0"/>
              <a:t>Numerical stability</a:t>
            </a:r>
          </a:p>
          <a:p>
            <a:pPr lvl="2"/>
            <a:r>
              <a:rPr lang="en-US" dirty="0"/>
              <a:t>More robust coefficient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1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D56-50C7-C738-D740-37A14C5C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A0BE-C455-BD7E-2572-43884854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Interpretability: Elasticities</a:t>
            </a:r>
          </a:p>
          <a:p>
            <a:pPr lvl="1"/>
            <a:r>
              <a:rPr lang="en-US" dirty="0"/>
              <a:t>When you use log of, e.g., price, coefficients are easier to interpret: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log-log model</a:t>
            </a:r>
            <a:r>
              <a:rPr lang="en-US" dirty="0"/>
              <a:t>, the coefficient is an </a:t>
            </a:r>
            <a:r>
              <a:rPr lang="en-US" b="1" dirty="0"/>
              <a:t>elasticity</a:t>
            </a:r>
            <a:r>
              <a:rPr lang="en-US" dirty="0"/>
              <a:t>: "A 1% increase in price → X% change in demand"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log-level model</a:t>
            </a:r>
            <a:r>
              <a:rPr lang="en-US" dirty="0"/>
              <a:t>, the coefficient tells you the </a:t>
            </a:r>
            <a:r>
              <a:rPr lang="en-US" b="1" dirty="0"/>
              <a:t>percentage change in the outcome</a:t>
            </a:r>
            <a:r>
              <a:rPr lang="en-US" dirty="0"/>
              <a:t> from a one-unit change in price.</a:t>
            </a:r>
          </a:p>
          <a:p>
            <a:pPr lvl="1"/>
            <a:r>
              <a:rPr lang="en-US" dirty="0"/>
              <a:t>These interpretations are more intuitive, especially in economics or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C518-0F67-AFB8-B172-9E54DA79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8853-6A3D-2C08-CE12-ABF29E44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and the next homework</a:t>
            </a:r>
          </a:p>
          <a:p>
            <a:r>
              <a:rPr lang="en-US" dirty="0"/>
              <a:t>Groups</a:t>
            </a:r>
          </a:p>
          <a:p>
            <a:pPr lvl="1"/>
            <a:r>
              <a:rPr lang="en-US" dirty="0"/>
              <a:t> Section 16546 (1 student w/o group)</a:t>
            </a:r>
          </a:p>
          <a:p>
            <a:pPr lvl="1"/>
            <a:r>
              <a:rPr lang="en-US" dirty="0"/>
              <a:t>Section 16547 (2 students w/o group)</a:t>
            </a:r>
          </a:p>
          <a:p>
            <a:r>
              <a:rPr lang="en-US" dirty="0"/>
              <a:t>Guest speakers:</a:t>
            </a:r>
          </a:p>
          <a:p>
            <a:pPr lvl="1"/>
            <a:r>
              <a:rPr lang="en-US" dirty="0"/>
              <a:t>Jonathan Elliot, Director, Data Science at StubHub (Sept. 29)</a:t>
            </a:r>
          </a:p>
          <a:p>
            <a:pPr lvl="1"/>
            <a:r>
              <a:rPr lang="en-US" dirty="0"/>
              <a:t>Yang Wang, Principal Economist at Amazon (Nov. 5)</a:t>
            </a:r>
          </a:p>
          <a:p>
            <a:pPr lvl="1"/>
            <a:r>
              <a:rPr lang="en-US" dirty="0"/>
              <a:t>Giovanni Marano: Analytics Senior Director at FanDuel (Nov. 17/19)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B84D-C7EF-DB60-7A6A-1391FD6E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independent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Everything I just discussed applies!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2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911B-4856-B418-7FAC-470FEA8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linear models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8B8E-DF68-E70E-E1E2-5C142C69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linear model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model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 ~ x, data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yourdata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the results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summary(model)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 for creating pretty tables: </a:t>
            </a:r>
            <a:r>
              <a:rPr lang="en-US" b="1" dirty="0"/>
              <a:t>stargazer</a:t>
            </a:r>
          </a:p>
        </p:txBody>
      </p:sp>
    </p:spTree>
    <p:extLst>
      <p:ext uri="{BB962C8B-B14F-4D97-AF65-F5344CB8AC3E}">
        <p14:creationId xmlns:p14="http://schemas.microsoft.com/office/powerpoint/2010/main" val="264062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1CA-EA2D-E97A-1205-BC8917CA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739-2CA0-6D6C-A970-822FCCCC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cross-sectional dataset of about 50k Airbnb listings in the U,S with some variables describing the listing</a:t>
            </a:r>
          </a:p>
          <a:p>
            <a:pPr lvl="1"/>
            <a:r>
              <a:rPr lang="en-US" dirty="0"/>
              <a:t>Cities: Austin, Boston, Los Angeles, Miami, NYC</a:t>
            </a:r>
          </a:p>
        </p:txBody>
      </p:sp>
      <p:pic>
        <p:nvPicPr>
          <p:cNvPr id="6" name="Picture 5" descr="A list of apartments and property&#10;&#10;AI-generated content may be incorrect.">
            <a:extLst>
              <a:ext uri="{FF2B5EF4-FFF2-40B4-BE49-F238E27FC236}">
                <a16:creationId xmlns:a16="http://schemas.microsoft.com/office/drawing/2014/main" id="{9E1087D8-8032-85DE-CE8D-4C713884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2" y="3666362"/>
            <a:ext cx="11252116" cy="16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9104-0979-7D21-5E5A-AF7F0470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5193-6C4A-7394-87B0-074658CB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BA37-5E89-F108-A549-8A4B090C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predict price as a function of the number of reviews a listing has</a:t>
            </a:r>
          </a:p>
          <a:p>
            <a:r>
              <a:rPr lang="en-US" dirty="0"/>
              <a:t>What do you expect the relationship to be?</a:t>
            </a:r>
          </a:p>
        </p:txBody>
      </p:sp>
    </p:spTree>
    <p:extLst>
      <p:ext uri="{BB962C8B-B14F-4D97-AF65-F5344CB8AC3E}">
        <p14:creationId xmlns:p14="http://schemas.microsoft.com/office/powerpoint/2010/main" val="105884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7CDF-762A-8D8E-4BD4-1FE2C7FE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C1C39-300C-C6C6-DBA4-AAC7772E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11" y="1570920"/>
            <a:ext cx="7382933" cy="4921955"/>
          </a:xfrm>
        </p:spPr>
      </p:pic>
    </p:spTree>
    <p:extLst>
      <p:ext uri="{BB962C8B-B14F-4D97-AF65-F5344CB8AC3E}">
        <p14:creationId xmlns:p14="http://schemas.microsoft.com/office/powerpoint/2010/main" val="216134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DF5-18D4-64D3-8AAF-C036C52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3B29-A3CC-0DF5-D80B-766C2B62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A08BD205-4F15-84DA-4E47-527AC33A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E3530F-F167-5EBF-7D1C-6248EEEF4E99}"/>
              </a:ext>
            </a:extLst>
          </p:cNvPr>
          <p:cNvSpPr/>
          <p:nvPr/>
        </p:nvSpPr>
        <p:spPr>
          <a:xfrm>
            <a:off x="2994294" y="4324027"/>
            <a:ext cx="6924621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C4BBD-6E3C-BAD3-388B-185435E5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4179DCAA-5A1D-A95B-5E55-4024CA428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E6A20-05F2-0F62-43F4-F2B20324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E140-63C9-9AC9-068E-DFDFEBE1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518E0-9203-8CAA-9D2F-0AF230000565}"/>
              </a:ext>
            </a:extLst>
          </p:cNvPr>
          <p:cNvSpPr/>
          <p:nvPr/>
        </p:nvSpPr>
        <p:spPr>
          <a:xfrm>
            <a:off x="2906020" y="5773119"/>
            <a:ext cx="7226300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4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3DA2-C2C6-4A70-2963-0CB31C154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2FADD066-3DAE-E866-90C0-F8CA3423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E82FE-422D-CACB-9DDB-49B05F75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3B8C-C510-3DE2-BBB1-63DB6CA8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B6767-F95F-FD70-C0D5-D4B790BF3584}"/>
              </a:ext>
            </a:extLst>
          </p:cNvPr>
          <p:cNvSpPr/>
          <p:nvPr/>
        </p:nvSpPr>
        <p:spPr>
          <a:xfrm>
            <a:off x="2906020" y="5773119"/>
            <a:ext cx="7226300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C08B-82F0-E2AE-3B04-036C6E1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0DBA-E926-E20F-1DDD-B97FBEE7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Residual Standard Error: 165.9</a:t>
            </a:r>
            <a:endParaRPr lang="en-US" dirty="0"/>
          </a:p>
          <a:p>
            <a:pPr lvl="1"/>
            <a:r>
              <a:rPr lang="en-US" dirty="0"/>
              <a:t>On average, model predictions are about </a:t>
            </a:r>
            <a:r>
              <a:rPr lang="en-US" b="1" dirty="0"/>
              <a:t>$166 off</a:t>
            </a:r>
            <a:r>
              <a:rPr lang="en-US" dirty="0"/>
              <a:t> from the actual values</a:t>
            </a:r>
          </a:p>
          <a:p>
            <a:r>
              <a:rPr lang="en-US" b="1" dirty="0"/>
              <a:t>Multiple R-squared: 0.0023</a:t>
            </a:r>
            <a:endParaRPr lang="en-US" dirty="0"/>
          </a:p>
          <a:p>
            <a:pPr lvl="1"/>
            <a:r>
              <a:rPr lang="en-US" dirty="0"/>
              <a:t>The model explains </a:t>
            </a:r>
            <a:r>
              <a:rPr lang="en-US" b="1" dirty="0"/>
              <a:t>0.23% of the variation</a:t>
            </a:r>
            <a:r>
              <a:rPr lang="en-US" dirty="0"/>
              <a:t> in the outcome</a:t>
            </a:r>
          </a:p>
          <a:p>
            <a:pPr lvl="1"/>
            <a:r>
              <a:rPr lang="en-US" dirty="0"/>
              <a:t>Very low explanatory power</a:t>
            </a:r>
          </a:p>
          <a:p>
            <a:r>
              <a:rPr lang="en-US" b="1" dirty="0"/>
              <a:t>Adjusted R-squared: 0.0023</a:t>
            </a:r>
            <a:endParaRPr lang="en-US" dirty="0"/>
          </a:p>
          <a:p>
            <a:pPr lvl="1"/>
            <a:r>
              <a:rPr lang="en-US" dirty="0"/>
              <a:t>Same as R², but penalizes adding useless predictors</a:t>
            </a:r>
          </a:p>
          <a:p>
            <a:r>
              <a:rPr lang="en-US" b="1" dirty="0"/>
              <a:t>F-statistic: 117.8, p-value &lt; 2.2e-16</a:t>
            </a:r>
            <a:endParaRPr lang="en-US" dirty="0"/>
          </a:p>
          <a:p>
            <a:pPr lvl="1"/>
            <a:r>
              <a:rPr lang="en-US" dirty="0"/>
              <a:t>Tests whether the predictor(s) together explain anything at all</a:t>
            </a:r>
          </a:p>
          <a:p>
            <a:pPr lvl="1"/>
            <a:r>
              <a:rPr lang="en-US" dirty="0"/>
              <a:t>Large F and tiny p-value mean: </a:t>
            </a:r>
            <a:r>
              <a:rPr lang="en-US" b="1" dirty="0"/>
              <a:t>Yes, the predictor matters statistically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80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AEB2F-4119-9E2A-D03E-D2E35689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00B1-8284-117D-C525-D02F02EC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57FF-8F52-491B-068A-2E7971BE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6" y="1604307"/>
            <a:ext cx="9859617" cy="494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library(stargazer)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model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pretty table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type = "text",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title = "Regression of Price on Number of Reviews", 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"Number of Reviews",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"ser”,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”),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digits = 2)</a:t>
            </a:r>
          </a:p>
        </p:txBody>
      </p:sp>
      <p:pic>
        <p:nvPicPr>
          <p:cNvPr id="9" name="Picture 8" descr="A paper with numbers and a number of reviews&#10;&#10;AI-generated content may be incorrect.">
            <a:extLst>
              <a:ext uri="{FF2B5EF4-FFF2-40B4-BE49-F238E27FC236}">
                <a16:creationId xmlns:a16="http://schemas.microsoft.com/office/drawing/2014/main" id="{77AA86CD-8A57-5EB5-7BCF-6F68918E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19" y="1812659"/>
            <a:ext cx="4105281" cy="36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C44-50A9-8A2D-5224-400C238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1EE-C448-3138-165C-05A2497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to talk about </a:t>
            </a:r>
            <a:r>
              <a:rPr lang="en-US" b="1" dirty="0"/>
              <a:t>covariation</a:t>
            </a:r>
            <a:r>
              <a:rPr lang="en-US" dirty="0"/>
              <a:t> and learn how to model it using regressions</a:t>
            </a:r>
          </a:p>
          <a:p>
            <a:pPr lvl="1"/>
            <a:endParaRPr lang="en-US" dirty="0"/>
          </a:p>
          <a:p>
            <a:r>
              <a:rPr lang="en-US" dirty="0"/>
              <a:t>We are going to cover linear regressions and important concepts associated with them</a:t>
            </a:r>
          </a:p>
          <a:p>
            <a:endParaRPr lang="en-US" dirty="0"/>
          </a:p>
          <a:p>
            <a:r>
              <a:rPr lang="en-US" dirty="0"/>
              <a:t>Chapter </a:t>
            </a:r>
            <a:r>
              <a:rPr lang="en-US" dirty="0">
                <a:hlinkClick r:id="rId2"/>
              </a:rPr>
              <a:t>3.4</a:t>
            </a:r>
            <a:r>
              <a:rPr lang="en-US" dirty="0"/>
              <a:t> of R for Marketing Students</a:t>
            </a:r>
          </a:p>
          <a:p>
            <a:r>
              <a:rPr lang="en-US" dirty="0"/>
              <a:t>(Advanced &amp; optional) </a:t>
            </a:r>
            <a:r>
              <a:rPr lang="en-US" dirty="0">
                <a:hlinkClick r:id="rId3"/>
              </a:rPr>
              <a:t>Lecture 6 of Data Storytelling for Marketers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5FC-8781-88AD-50AE-977C0F88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3B92-B504-35E2-5338-8D662692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How does R deal with categorical variables? Using factors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factor</a:t>
            </a:r>
            <a:r>
              <a:rPr lang="en-US" dirty="0"/>
              <a:t> is R’s special way of storing </a:t>
            </a:r>
            <a:r>
              <a:rPr lang="en-US" b="1" dirty="0"/>
              <a:t>categorical variables</a:t>
            </a:r>
            <a:r>
              <a:rPr lang="en-US" dirty="0"/>
              <a:t> (things like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gender</a:t>
            </a:r>
            <a:r>
              <a:rPr lang="en-US" dirty="0"/>
              <a:t>, </a:t>
            </a:r>
            <a:r>
              <a:rPr lang="en-US" i="1" dirty="0"/>
              <a:t>yes/no</a:t>
            </a:r>
            <a:r>
              <a:rPr lang="en-US" dirty="0"/>
              <a:t>, etc.).</a:t>
            </a:r>
          </a:p>
          <a:p>
            <a:pPr lvl="1"/>
            <a:r>
              <a:rPr lang="en-US" dirty="0"/>
              <a:t>Under the hood, a factor is just </a:t>
            </a:r>
            <a:r>
              <a:rPr lang="en-US" b="1" dirty="0"/>
              <a:t>numbers with labels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Here, LA = 1, Miami = 2, NYC = 3 internally.</a:t>
            </a:r>
          </a:p>
          <a:p>
            <a:r>
              <a:rPr lang="en-US" dirty="0"/>
              <a:t>R stores numbers, but shows you labels.</a:t>
            </a:r>
          </a:p>
          <a:p>
            <a:endParaRPr lang="en-US" b="1" dirty="0"/>
          </a:p>
        </p:txBody>
      </p:sp>
      <p:pic>
        <p:nvPicPr>
          <p:cNvPr id="5" name="Picture 4" descr="A close up of a text&#10;&#10;AI-generated content may be incorrect.">
            <a:extLst>
              <a:ext uri="{FF2B5EF4-FFF2-40B4-BE49-F238E27FC236}">
                <a16:creationId xmlns:a16="http://schemas.microsoft.com/office/drawing/2014/main" id="{EAB43AF9-753D-9131-F85E-53CC9BE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41" y="3367066"/>
            <a:ext cx="6053482" cy="15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0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3075-95E7-6E9B-CD23-C7D3BF4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B74A922B-8F63-7114-2E11-E1744BF5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A76F3-D97D-8CA7-0DF7-5FBBB01A104B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222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86F0-62A6-0201-E5BE-DC11061A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8133D9-7804-1672-B0B0-3FBB1175F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75668"/>
              </p:ext>
            </p:extLst>
          </p:nvPr>
        </p:nvGraphicFramePr>
        <p:xfrm>
          <a:off x="1582390" y="3016251"/>
          <a:ext cx="9428400" cy="2743200"/>
        </p:xfrm>
        <a:graphic>
          <a:graphicData uri="http://schemas.openxmlformats.org/drawingml/2006/table">
            <a:tbl>
              <a:tblPr/>
              <a:tblGrid>
                <a:gridCol w="787718">
                  <a:extLst>
                    <a:ext uri="{9D8B030D-6E8A-4147-A177-3AD203B41FA5}">
                      <a16:colId xmlns:a16="http://schemas.microsoft.com/office/drawing/2014/main" val="428173904"/>
                    </a:ext>
                  </a:extLst>
                </a:gridCol>
                <a:gridCol w="2041742">
                  <a:extLst>
                    <a:ext uri="{9D8B030D-6E8A-4147-A177-3AD203B41FA5}">
                      <a16:colId xmlns:a16="http://schemas.microsoft.com/office/drawing/2014/main" val="2752450023"/>
                    </a:ext>
                  </a:extLst>
                </a:gridCol>
                <a:gridCol w="1341140">
                  <a:extLst>
                    <a:ext uri="{9D8B030D-6E8A-4147-A177-3AD203B41FA5}">
                      <a16:colId xmlns:a16="http://schemas.microsoft.com/office/drawing/2014/main" val="41085589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82507687"/>
                    </a:ext>
                  </a:extLst>
                </a:gridCol>
                <a:gridCol w="2029405">
                  <a:extLst>
                    <a:ext uri="{9D8B030D-6E8A-4147-A177-3AD203B41FA5}">
                      <a16:colId xmlns:a16="http://schemas.microsoft.com/office/drawing/2014/main" val="4251752348"/>
                    </a:ext>
                  </a:extLst>
                </a:gridCol>
                <a:gridCol w="1475795">
                  <a:extLst>
                    <a:ext uri="{9D8B030D-6E8A-4147-A177-3AD203B41FA5}">
                      <a16:colId xmlns:a16="http://schemas.microsoft.com/office/drawing/2014/main" val="673684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 err="1"/>
                        <a:t>Obs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3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40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79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4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1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New York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6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86B15B-E9E9-B09A-2208-9ACBB907D2ED}"/>
              </a:ext>
            </a:extLst>
          </p:cNvPr>
          <p:cNvSpPr txBox="1"/>
          <p:nvPr/>
        </p:nvSpPr>
        <p:spPr>
          <a:xfrm>
            <a:off x="3308752" y="1830249"/>
            <a:ext cx="597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do we see only four coefficients?</a:t>
            </a:r>
          </a:p>
        </p:txBody>
      </p:sp>
    </p:spTree>
    <p:extLst>
      <p:ext uri="{BB962C8B-B14F-4D97-AF65-F5344CB8AC3E}">
        <p14:creationId xmlns:p14="http://schemas.microsoft.com/office/powerpoint/2010/main" val="2225541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6251-D94F-C299-06F9-7A242263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3919-5694-04A5-CCC2-EEECFDE0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FD2E3C33-5F6F-E0E1-AE30-D9BA57CA8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9B9DB-7F60-897A-D9CA-D948EEA5E729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D0B496-535D-2474-D152-0F6A6F3A3F6F}"/>
              </a:ext>
            </a:extLst>
          </p:cNvPr>
          <p:cNvSpPr/>
          <p:nvPr/>
        </p:nvSpPr>
        <p:spPr>
          <a:xfrm>
            <a:off x="9507255" y="4985359"/>
            <a:ext cx="1277655" cy="62630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CBDA92-A804-4ED4-BFF5-8B0A24C98B2E}"/>
              </a:ext>
            </a:extLst>
          </p:cNvPr>
          <p:cNvCxnSpPr>
            <a:cxnSpLocks/>
          </p:cNvCxnSpPr>
          <p:nvPr/>
        </p:nvCxnSpPr>
        <p:spPr>
          <a:xfrm flipV="1">
            <a:off x="10757240" y="4642134"/>
            <a:ext cx="278704" cy="34322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4ECDF-E3B2-BE53-E26E-5FB360416803}"/>
              </a:ext>
            </a:extLst>
          </p:cNvPr>
          <p:cNvSpPr txBox="1"/>
          <p:nvPr/>
        </p:nvSpPr>
        <p:spPr>
          <a:xfrm>
            <a:off x="10758549" y="3995803"/>
            <a:ext cx="113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Austin </a:t>
            </a:r>
          </a:p>
          <a:p>
            <a:pPr algn="ctr"/>
            <a:r>
              <a:rPr lang="en-US" dirty="0"/>
              <a:t>avg. price</a:t>
            </a:r>
          </a:p>
        </p:txBody>
      </p:sp>
    </p:spTree>
    <p:extLst>
      <p:ext uri="{BB962C8B-B14F-4D97-AF65-F5344CB8AC3E}">
        <p14:creationId xmlns:p14="http://schemas.microsoft.com/office/powerpoint/2010/main" val="202182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35D-CDF6-662B-04BC-89A5815B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FFC4-96E2-2D40-9479-3891E872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79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base level city: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convert city to factor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a different level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relevel(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ref = "New York City")</a:t>
            </a:r>
          </a:p>
        </p:txBody>
      </p:sp>
      <p:pic>
        <p:nvPicPr>
          <p:cNvPr id="5" name="Picture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CC4B5F44-CDCB-7053-1427-C67D79C2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581591"/>
            <a:ext cx="44831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6499-0D8E-2730-BF89-F54BEDA1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simple terms, a regression allows us to predict a variable Y using one or a set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refer to </a:t>
                </a:r>
                <a:r>
                  <a:rPr lang="en-US" b="1" dirty="0"/>
                  <a:t>Y as outcome or dependent variable</a:t>
                </a:r>
              </a:p>
              <a:p>
                <a:r>
                  <a:rPr lang="en-US" dirty="0"/>
                  <a:t>We refer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as predictors or independent variables</a:t>
                </a:r>
              </a:p>
              <a:p>
                <a:endParaRPr lang="en-US" dirty="0"/>
              </a:p>
              <a:p>
                <a:r>
                  <a:rPr lang="en-US" dirty="0"/>
                  <a:t>For example:</a:t>
                </a:r>
              </a:p>
              <a:p>
                <a:pPr lvl="1"/>
                <a:r>
                  <a:rPr lang="en-US" dirty="0"/>
                  <a:t>Income (Y) as a function of education (X)</a:t>
                </a:r>
              </a:p>
              <a:p>
                <a:pPr lvl="1"/>
                <a:r>
                  <a:rPr lang="en-US" dirty="0"/>
                  <a:t>Sales (Y) as a function of ad spend (X)</a:t>
                </a:r>
              </a:p>
              <a:p>
                <a:pPr lvl="1"/>
                <a:r>
                  <a:rPr lang="en-US" dirty="0"/>
                  <a:t>Revenue (Y) as a function of review ratings (X)</a:t>
                </a:r>
              </a:p>
              <a:p>
                <a:pPr lvl="1"/>
                <a:r>
                  <a:rPr lang="en-US" dirty="0"/>
                  <a:t>House prices (Y) as a function of mortgage interest rates (X)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6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17C4-6882-0B90-05C4-1C65EBF9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r>
                  <a:rPr lang="en-US" dirty="0"/>
                  <a:t>Where Y is some function of X, i.e., Y depends on X in some way.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linear regression simply assumes that the relationship between X and Y is linear</a:t>
                </a:r>
              </a:p>
              <a:p>
                <a:endParaRPr lang="en-US" b="1" dirty="0"/>
              </a:p>
              <a:p>
                <a:r>
                  <a:rPr lang="en-US" dirty="0"/>
                  <a:t>Machine learning is just building methods to better approximate F(X)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3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F3E-8EA7-54F3-04D1-8AFCFCCA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1" dirty="0"/>
              </a:p>
              <a:p>
                <a:r>
                  <a:rPr lang="en-US" b="1" dirty="0"/>
                  <a:t>X</a:t>
                </a:r>
                <a:r>
                  <a:rPr lang="en-US" dirty="0"/>
                  <a:t> is the </a:t>
                </a:r>
                <a:r>
                  <a:rPr lang="en-US" b="1" dirty="0"/>
                  <a:t>independent </a:t>
                </a:r>
                <a:r>
                  <a:rPr lang="en-US" dirty="0"/>
                  <a:t>variable.</a:t>
                </a:r>
              </a:p>
              <a:p>
                <a:r>
                  <a:rPr lang="en-US" b="1" dirty="0"/>
                  <a:t>Y </a:t>
                </a:r>
                <a:r>
                  <a:rPr lang="en-US" dirty="0"/>
                  <a:t>is the </a:t>
                </a:r>
                <a:r>
                  <a:rPr lang="en-US" b="1" dirty="0"/>
                  <a:t>dependent </a:t>
                </a:r>
                <a:r>
                  <a:rPr lang="en-US" dirty="0"/>
                  <a:t>variable.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intercept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coefficient</a:t>
                </a:r>
                <a:r>
                  <a:rPr lang="en-US" dirty="0"/>
                  <a:t> for variable X.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error term.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CB623-F167-0AFB-F4D5-EED24EF3A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47281"/>
              </p:ext>
            </p:extLst>
          </p:nvPr>
        </p:nvGraphicFramePr>
        <p:xfrm>
          <a:off x="8482325" y="2012157"/>
          <a:ext cx="33577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878">
                  <a:extLst>
                    <a:ext uri="{9D8B030D-6E8A-4147-A177-3AD203B41FA5}">
                      <a16:colId xmlns:a16="http://schemas.microsoft.com/office/drawing/2014/main" val="2005719469"/>
                    </a:ext>
                  </a:extLst>
                </a:gridCol>
                <a:gridCol w="1678878">
                  <a:extLst>
                    <a:ext uri="{9D8B030D-6E8A-4147-A177-3AD203B41FA5}">
                      <a16:colId xmlns:a16="http://schemas.microsoft.com/office/drawing/2014/main" val="215682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7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4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4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3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0831CC-731C-D3FA-4662-D3F3111E90DB}"/>
              </a:ext>
            </a:extLst>
          </p:cNvPr>
          <p:cNvSpPr txBox="1"/>
          <p:nvPr/>
        </p:nvSpPr>
        <p:spPr>
          <a:xfrm>
            <a:off x="9021171" y="16428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1EF0-5889-444F-1440-77F827BD32BC}"/>
              </a:ext>
            </a:extLst>
          </p:cNvPr>
          <p:cNvSpPr txBox="1"/>
          <p:nvPr/>
        </p:nvSpPr>
        <p:spPr>
          <a:xfrm>
            <a:off x="8482325" y="4293493"/>
            <a:ext cx="351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 = 1:N are the rows of the data</a:t>
            </a:r>
          </a:p>
        </p:txBody>
      </p:sp>
    </p:spTree>
    <p:extLst>
      <p:ext uri="{BB962C8B-B14F-4D97-AF65-F5344CB8AC3E}">
        <p14:creationId xmlns:p14="http://schemas.microsoft.com/office/powerpoint/2010/main" val="117006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B556-6FAA-1D76-BB0C-94909C0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8B5848C-1C6E-9A6D-B425-F6E0A65B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33" y="1528123"/>
            <a:ext cx="7447128" cy="4964752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E70394-F1CA-533E-9E35-BFAEB077F844}"/>
              </a:ext>
            </a:extLst>
          </p:cNvPr>
          <p:cNvCxnSpPr/>
          <p:nvPr/>
        </p:nvCxnSpPr>
        <p:spPr>
          <a:xfrm>
            <a:off x="5568286" y="4226056"/>
            <a:ext cx="0" cy="655092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7FD6E0-43A3-AF46-9211-98B0B4B7DAF1}"/>
              </a:ext>
            </a:extLst>
          </p:cNvPr>
          <p:cNvCxnSpPr>
            <a:cxnSpLocks/>
          </p:cNvCxnSpPr>
          <p:nvPr/>
        </p:nvCxnSpPr>
        <p:spPr>
          <a:xfrm>
            <a:off x="7440304" y="3682953"/>
            <a:ext cx="0" cy="966183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/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 l="-6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41C9C-8AA3-0494-969B-4845B32AD00B}"/>
              </a:ext>
            </a:extLst>
          </p:cNvPr>
          <p:cNvCxnSpPr/>
          <p:nvPr/>
        </p:nvCxnSpPr>
        <p:spPr>
          <a:xfrm flipH="1">
            <a:off x="2470244" y="4881148"/>
            <a:ext cx="805218" cy="10372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/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(slope)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blipFill>
                <a:blip r:embed="rId4"/>
                <a:stretch>
                  <a:fillRect l="-5263" t="-11905" r="-67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4929AB-60D4-DC28-9ABD-6C93087D3F57}"/>
              </a:ext>
            </a:extLst>
          </p:cNvPr>
          <p:cNvCxnSpPr>
            <a:cxnSpLocks/>
          </p:cNvCxnSpPr>
          <p:nvPr/>
        </p:nvCxnSpPr>
        <p:spPr>
          <a:xfrm>
            <a:off x="7606563" y="3617521"/>
            <a:ext cx="174320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EC00003-03C3-B535-C57B-93FECCB512A6}"/>
              </a:ext>
            </a:extLst>
          </p:cNvPr>
          <p:cNvSpPr/>
          <p:nvPr/>
        </p:nvSpPr>
        <p:spPr>
          <a:xfrm>
            <a:off x="9449051" y="3094301"/>
            <a:ext cx="416005" cy="5232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85F195-7ADC-D55D-CB0E-396CAD851EAC}"/>
              </a:ext>
            </a:extLst>
          </p:cNvPr>
          <p:cNvCxnSpPr>
            <a:cxnSpLocks/>
          </p:cNvCxnSpPr>
          <p:nvPr/>
        </p:nvCxnSpPr>
        <p:spPr>
          <a:xfrm flipV="1">
            <a:off x="9336124" y="3094301"/>
            <a:ext cx="0" cy="5232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D3ECBC-AD82-BF10-7967-BA7BAE40F8A3}"/>
              </a:ext>
            </a:extLst>
          </p:cNvPr>
          <p:cNvCxnSpPr>
            <a:cxnSpLocks/>
          </p:cNvCxnSpPr>
          <p:nvPr/>
        </p:nvCxnSpPr>
        <p:spPr>
          <a:xfrm>
            <a:off x="7440304" y="4288436"/>
            <a:ext cx="2008747" cy="7557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F73C4-48BB-4B73-6EAB-832B84551396}"/>
              </a:ext>
            </a:extLst>
          </p:cNvPr>
          <p:cNvCxnSpPr>
            <a:cxnSpLocks/>
          </p:cNvCxnSpPr>
          <p:nvPr/>
        </p:nvCxnSpPr>
        <p:spPr>
          <a:xfrm>
            <a:off x="5611545" y="4714446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/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4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B968-5683-0BC3-F589-AC1067D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8784-DCC5-E68D-8F49-57267310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Ordinary least squares (OLS) </a:t>
            </a:r>
            <a:r>
              <a:rPr lang="en-US" dirty="0"/>
              <a:t>estimates the beta coefficients that produce the lowest sum of squared differences between actual and predicted values of the dependent variable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D067D20D-3F07-96B4-4A71-F103FCDD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34" y="3429000"/>
            <a:ext cx="4553803" cy="30358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DAA50-8353-C95F-30A1-C6DDFFEAD7E0}"/>
              </a:ext>
            </a:extLst>
          </p:cNvPr>
          <p:cNvCxnSpPr>
            <a:cxnSpLocks/>
          </p:cNvCxnSpPr>
          <p:nvPr/>
        </p:nvCxnSpPr>
        <p:spPr>
          <a:xfrm>
            <a:off x="5622877" y="5039812"/>
            <a:ext cx="0" cy="44023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2C4E7-6300-CCDF-B5E6-2C82F8345333}"/>
              </a:ext>
            </a:extLst>
          </p:cNvPr>
          <p:cNvCxnSpPr>
            <a:cxnSpLocks/>
          </p:cNvCxnSpPr>
          <p:nvPr/>
        </p:nvCxnSpPr>
        <p:spPr>
          <a:xfrm>
            <a:off x="7385713" y="4556720"/>
            <a:ext cx="0" cy="288235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6634AE-C7CB-1FD7-A5FF-E311202AC6DE}"/>
              </a:ext>
            </a:extLst>
          </p:cNvPr>
          <p:cNvCxnSpPr>
            <a:cxnSpLocks/>
          </p:cNvCxnSpPr>
          <p:nvPr/>
        </p:nvCxnSpPr>
        <p:spPr>
          <a:xfrm>
            <a:off x="7385713" y="4808728"/>
            <a:ext cx="2117929" cy="10491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438D77-D6BA-B8C8-5112-D834FB7D0EE5}"/>
              </a:ext>
            </a:extLst>
          </p:cNvPr>
          <p:cNvCxnSpPr>
            <a:cxnSpLocks/>
          </p:cNvCxnSpPr>
          <p:nvPr/>
        </p:nvCxnSpPr>
        <p:spPr>
          <a:xfrm>
            <a:off x="5666136" y="5528202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/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AD2D-C98A-AF8E-5026-C7276DFE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Hypothesis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A984-542D-6EEA-7B7A-18EF7428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Hypothesis testing is a way to use data to decide between two claims:</a:t>
            </a:r>
          </a:p>
          <a:p>
            <a:pPr lvl="1"/>
            <a:r>
              <a:rPr lang="en-US" b="1" dirty="0"/>
              <a:t>Null hypothesis H0</a:t>
            </a:r>
            <a:r>
              <a:rPr lang="en-US" dirty="0"/>
              <a:t>: the default assumption, such as no effect or no difference</a:t>
            </a:r>
          </a:p>
          <a:p>
            <a:pPr lvl="1"/>
            <a:r>
              <a:rPr lang="en-US" b="1" dirty="0"/>
              <a:t>Alternative hypothesis H1</a:t>
            </a:r>
            <a:r>
              <a:rPr lang="en-US" dirty="0"/>
              <a:t>: the claim we want to test, such as there is an effect or there is a difference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lvl="1"/>
            <a:r>
              <a:rPr lang="en-US" dirty="0"/>
              <a:t>Collect data and compute a test statistic, such as a t-value</a:t>
            </a:r>
          </a:p>
          <a:p>
            <a:pPr lvl="1"/>
            <a:r>
              <a:rPr lang="en-US" dirty="0"/>
              <a:t>Calculate a p-value, which tells us how likely our data is if H0 were true</a:t>
            </a:r>
          </a:p>
          <a:p>
            <a:pPr lvl="1"/>
            <a:r>
              <a:rPr lang="en-US" dirty="0"/>
              <a:t>Make a decision:</a:t>
            </a:r>
          </a:p>
          <a:p>
            <a:pPr lvl="2"/>
            <a:r>
              <a:rPr lang="en-US" dirty="0"/>
              <a:t>Small p-value → reject H0 and conclude there is evidence for H1</a:t>
            </a:r>
          </a:p>
          <a:p>
            <a:pPr lvl="2"/>
            <a:r>
              <a:rPr lang="en-US" dirty="0"/>
              <a:t>Large p-value → fail to reject H0 and conclude there is not enough evidence</a:t>
            </a:r>
          </a:p>
        </p:txBody>
      </p:sp>
    </p:spTree>
    <p:extLst>
      <p:ext uri="{BB962C8B-B14F-4D97-AF65-F5344CB8AC3E}">
        <p14:creationId xmlns:p14="http://schemas.microsoft.com/office/powerpoint/2010/main" val="98029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2021</Words>
  <Application>Microsoft Macintosh PowerPoint</Application>
  <PresentationFormat>Widescreen</PresentationFormat>
  <Paragraphs>283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Regressions</vt:lpstr>
      <vt:lpstr>A few things</vt:lpstr>
      <vt:lpstr>What we will learn</vt:lpstr>
      <vt:lpstr>What is a Linear Regression</vt:lpstr>
      <vt:lpstr>What is a Linear Regression</vt:lpstr>
      <vt:lpstr>Basic setup and quantities of interest</vt:lpstr>
      <vt:lpstr>Basic setup and quantities of interest</vt:lpstr>
      <vt:lpstr>Estimating the coefficient</vt:lpstr>
      <vt:lpstr>What is Hypothesis Testing? </vt:lpstr>
      <vt:lpstr>Hypothesis Testing for regressions</vt:lpstr>
      <vt:lpstr>Regression: Quantities of interest</vt:lpstr>
      <vt:lpstr>A little more technical summary</vt:lpstr>
      <vt:lpstr>Measure of fit</vt:lpstr>
      <vt:lpstr>Measure of fit</vt:lpstr>
      <vt:lpstr>What does β_1tell us?</vt:lpstr>
      <vt:lpstr>Why log numeric variables?</vt:lpstr>
      <vt:lpstr>Why log numeric variables?</vt:lpstr>
      <vt:lpstr>Why log numeric variables?</vt:lpstr>
      <vt:lpstr>Why log numeric variables?</vt:lpstr>
      <vt:lpstr>Multiple independent variables</vt:lpstr>
      <vt:lpstr>Estimating linear models in R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Understanding Regression Output</vt:lpstr>
      <vt:lpstr>Example: Airbnb dataset</vt:lpstr>
      <vt:lpstr>Including categorical variables</vt:lpstr>
      <vt:lpstr>Example: Airbnb dataset</vt:lpstr>
      <vt:lpstr>Example: Airbnb dataset</vt:lpstr>
      <vt:lpstr>Example: Airbnb dataset</vt:lpstr>
      <vt:lpstr>Example: Airbnb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196</cp:revision>
  <dcterms:created xsi:type="dcterms:W3CDTF">2025-07-11T20:39:21Z</dcterms:created>
  <dcterms:modified xsi:type="dcterms:W3CDTF">2025-09-15T17:40:43Z</dcterms:modified>
</cp:coreProperties>
</file>