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68" r:id="rId4"/>
    <p:sldId id="271" r:id="rId5"/>
    <p:sldId id="272" r:id="rId6"/>
    <p:sldId id="269" r:id="rId7"/>
    <p:sldId id="270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E6A-D5E4-E68B-3C2D-A30A9D1A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BBB3-DCDA-5A69-9952-62697287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AE03-A76C-106E-10E3-E2540CA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8DCA-B3BB-51D0-F316-2830280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9A40-CFE5-E6DB-0B80-E5E7576D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4BE-7262-F1C5-CE79-4C12B8D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BAF0-D834-5D0F-DE42-9BA6CE7D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A79F-60C0-50C6-96DA-D07BF0A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179C-5D83-1B72-76C8-B254EF6D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1818-150E-648E-60C1-02D38C3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EB53-92FE-70E3-892C-F12B1BF7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692B4-1AC7-0273-359F-B776E2C9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5EBA-3D8C-381C-4796-90538E3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3F30-6D61-6AC7-7E30-240B6572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E30D-26F7-59B3-EF46-2E01C04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C0BA-79F8-3844-DFAF-67B9A7A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CD9B-C7B3-EECA-B41A-9AE1581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9B3A-4701-0A3C-7127-9AB1F92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AC64-87F0-0177-BF8E-EB564AA0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8629-4D48-15FD-3B63-7FAB1E9C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0290-EFC4-4F5A-BCD7-38AB4B5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A4A8-5941-EBD0-044B-DD671AD8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096C-45E0-DC27-6B56-3401ADDC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FB20-CCF3-2B3C-26BB-FA2A5B1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128-5729-2377-9E2A-6EDC361A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B13-3B0D-6CC6-DA5B-2B95D86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CCA0-9362-1EDE-2E2B-239A66DC8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11C7-34AF-AF74-2C6A-644B3DC0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CEEB-794B-436F-B9BF-6420A58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C0C25-E36F-D310-53F7-0895B04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73C2-7708-F9BB-1B64-BC62A51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313A-4593-8CC1-4414-E7277E1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E137-6284-F2F5-2958-5CF0A13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8103-4E69-98F1-7C72-1FAE0237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7B8-D41E-F621-14F2-AB3902B72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84FA2-86E2-B925-1927-A9E3ECCC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CA9C2-BF1C-1491-551A-F9EDD4C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E335-6C97-6C76-C6D1-DD82E8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62761-1236-95B9-8615-F90F0B2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7F1F-7BCD-2899-FDCD-9CB974AF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EF0EE-B772-FBB4-E0F8-51C1007E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DF0B-1BF9-2229-1652-21813AD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7C71-111A-2849-2AAF-07C7FC4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46A5-F8C7-37EB-E3B9-EFDD989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0D77-EB0A-618B-3A6E-4672830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3E50-2087-E04F-3DFA-4B5CB5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985A-4BB5-66ED-46DD-A6AABAE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C2B-7A43-1B37-CA10-B32CCFA7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0BB9-CACA-2E8B-BFF1-EA51C817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B42E-08BD-5DDA-2857-F62C7660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AF8D-4412-A8F0-05BF-58A0567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7E57-0691-D810-28D4-7C564C3C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0C9-6F69-D4FF-F122-88BA7C05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D9DCF-B2DB-776E-8976-805BB2EA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B042-D106-D5AC-9776-3D54F515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5B0-390A-72C7-0CCB-1FFB3FD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FD90-19C4-8CA2-827E-1FE6D7B4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CFA-8FCB-94F0-7355-08B8B61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BC48A-BFD8-7D0B-8FD1-BCC1B9BC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4D9A-49E0-CCF7-526A-0BC42AE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0C41-14C3-9913-FDD9-7E946CCA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E926E-0429-6548-8C70-82D5B656A7C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0FBC-9CB1-1B83-66FF-490053D4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AA46-C6E8-A2DA-E133-3042CA0D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content/6ef13ea6-4e86-4566-b665-ebcd19d45029/secondarydata.html#logi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0B8B-0505-B04F-D149-C3D045F6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F823-6B47-C4BD-DA8B-682ED403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038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3D25-D36B-E559-5E5C-0248EC06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A12C-122E-D0E9-8957-33C9BFFF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8F8-6A39-D635-3D1A-51A55FE5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2CB0038-94A7-5F82-851A-66640ED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A09F-E577-11B5-D96F-EDF9B8EB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E85C-D12A-76F5-EE5B-BA06C1A8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ED7-2D2A-97A0-DF92-F809E054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89C4F32-CE6F-2ADC-1709-CFBAF068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791FA-8DD9-BD48-D78F-2E932A0794FC}"/>
              </a:ext>
            </a:extLst>
          </p:cNvPr>
          <p:cNvSpPr txBox="1"/>
          <p:nvPr/>
        </p:nvSpPr>
        <p:spPr>
          <a:xfrm>
            <a:off x="728031" y="5495085"/>
            <a:ext cx="6097836" cy="64633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coefficient of </a:t>
            </a:r>
            <a:r>
              <a:rPr lang="en-US" b="1" dirty="0"/>
              <a:t>–0.002</a:t>
            </a:r>
            <a:r>
              <a:rPr lang="en-US" dirty="0"/>
              <a:t> means each </a:t>
            </a:r>
            <a:r>
              <a:rPr lang="en-US" b="1" dirty="0"/>
              <a:t>$1 increase in price decreases the odds of being a gem by about 0.2%</a:t>
            </a:r>
            <a:r>
              <a:rPr lang="en-US" dirty="0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F8C61-32E8-540A-B8A2-57DADCBF4560}"/>
              </a:ext>
            </a:extLst>
          </p:cNvPr>
          <p:cNvSpPr/>
          <p:nvPr/>
        </p:nvSpPr>
        <p:spPr>
          <a:xfrm>
            <a:off x="9519781" y="789140"/>
            <a:ext cx="1052186" cy="73902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92CAB-F18B-DBBD-D742-949E17C141A8}"/>
              </a:ext>
            </a:extLst>
          </p:cNvPr>
          <p:cNvCxnSpPr/>
          <p:nvPr/>
        </p:nvCxnSpPr>
        <p:spPr>
          <a:xfrm flipH="1">
            <a:off x="6275540" y="1427967"/>
            <a:ext cx="3369501" cy="406711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regressions for binary outcomes, i.e., logistic regressions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3.6</a:t>
            </a:r>
            <a:r>
              <a:rPr lang="en-US" dirty="0"/>
              <a:t> of R for Marketing Students</a:t>
            </a:r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048-7402-CCCF-C9A5-F1CD4DFB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9649-4E3E-5EF5-26CD-14A66F6C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Y is binary, e.g.: 1 if consumer </a:t>
            </a:r>
            <a:r>
              <a:rPr lang="en-US" i="1" dirty="0" err="1"/>
              <a:t>i</a:t>
            </a:r>
            <a:r>
              <a:rPr lang="en-US" dirty="0"/>
              <a:t> buys a product, 0 otherwise</a:t>
            </a:r>
          </a:p>
          <a:p>
            <a:pPr lvl="1"/>
            <a:r>
              <a:rPr lang="en-US" dirty="0"/>
              <a:t>Linear regression can return predictions outside [0,1]</a:t>
            </a:r>
          </a:p>
        </p:txBody>
      </p:sp>
    </p:spTree>
    <p:extLst>
      <p:ext uri="{BB962C8B-B14F-4D97-AF65-F5344CB8AC3E}">
        <p14:creationId xmlns:p14="http://schemas.microsoft.com/office/powerpoint/2010/main" val="33873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A255-AC79-5501-8ED2-C2FCDE4F6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7D8B-8E45-79DF-8DE1-0504DCB0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4C9C1-D799-E6EB-2652-94D8A2E26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need a different functional form</a:t>
                </a:r>
              </a:p>
              <a:p>
                <a:pPr lvl="1"/>
                <a:r>
                  <a:rPr lang="en-US" b="1" dirty="0"/>
                  <a:t>Logistic</a:t>
                </a:r>
                <a:r>
                  <a:rPr lang="en-US" dirty="0"/>
                  <a:t> (sigmoid) </a:t>
                </a:r>
                <a:r>
                  <a:rPr lang="en-US" b="1" dirty="0"/>
                  <a:t>function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b="0" dirty="0"/>
                  <a:t>Probability of success </a:t>
                </a:r>
                <a:r>
                  <a:rPr lang="en-US" b="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Smoothly “squashes” any real number </a:t>
                </a:r>
                <a:r>
                  <a:rPr lang="en-US" i="1" dirty="0"/>
                  <a:t>z</a:t>
                </a:r>
                <a:r>
                  <a:rPr lang="en-US" dirty="0"/>
                  <a:t> into a number between 0 and 1</a:t>
                </a:r>
              </a:p>
              <a:p>
                <a:pPr lvl="2"/>
                <a:endParaRPr lang="en-US" dirty="0"/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So, given our linear predictor: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Odds of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𝑧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(The concept of “odds” comes originally from gambling, where it’s more natural to compare the chance of an event happening vs. not happening)</a:t>
                </a:r>
              </a:p>
              <a:p>
                <a:pPr lvl="2"/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C4C9C1-D799-E6EB-2652-94D8A2E26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istic Regression: Understanding odds ...">
            <a:extLst>
              <a:ext uri="{FF2B5EF4-FFF2-40B4-BE49-F238E27FC236}">
                <a16:creationId xmlns:a16="http://schemas.microsoft.com/office/drawing/2014/main" id="{38816591-D0F0-DDF5-40BB-44A6EE5ED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09" y="133497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F3A0-77E0-1452-B817-1B0C2220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36BB-32CA-C60E-C99E-725230E1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CF4F2-412E-C840-D722-641F058B6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need a different functional form</a:t>
                </a:r>
              </a:p>
              <a:p>
                <a:pPr lvl="1"/>
                <a:r>
                  <a:rPr lang="en-US" b="1" dirty="0"/>
                  <a:t>Logistic</a:t>
                </a:r>
                <a:r>
                  <a:rPr lang="en-US" dirty="0"/>
                  <a:t> (sigmoid) </a:t>
                </a:r>
                <a:r>
                  <a:rPr lang="en-US" b="1" dirty="0"/>
                  <a:t>function</a:t>
                </a:r>
                <a:r>
                  <a:rPr lang="en-US" dirty="0"/>
                  <a:t>: </a:t>
                </a:r>
              </a:p>
              <a:p>
                <a:pPr lvl="2"/>
                <a:r>
                  <a:rPr lang="en-US" b="0" dirty="0"/>
                  <a:t>Probability of success </a:t>
                </a:r>
                <a:r>
                  <a:rPr lang="en-US" b="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	</a:t>
                </a:r>
              </a:p>
              <a:p>
                <a:pPr lvl="2"/>
                <a:r>
                  <a:rPr lang="en-US" dirty="0"/>
                  <a:t>Smoothly “squashes” any real number </a:t>
                </a:r>
                <a:r>
                  <a:rPr lang="en-US" i="1" dirty="0"/>
                  <a:t>z</a:t>
                </a:r>
                <a:r>
                  <a:rPr lang="en-US" dirty="0"/>
                  <a:t> into a number between 0 and 1</a:t>
                </a:r>
              </a:p>
              <a:p>
                <a:pPr lvl="2"/>
                <a:endParaRPr lang="en-US" dirty="0"/>
              </a:p>
              <a:p>
                <a:r>
                  <a:rPr lang="en-US" dirty="0"/>
                  <a:t>So, given our linear predictor: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Odds of success: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𝑧</m:t>
                    </m:r>
                  </m:oMath>
                </a14:m>
                <a:r>
                  <a:rPr lang="en-US" dirty="0"/>
                  <a:t>     (</a:t>
                </a:r>
                <a:r>
                  <a:rPr lang="en-US" dirty="0">
                    <a:hlinkClick r:id="" action="ppaction://hlinkshowjump?jump=nextslide"/>
                  </a:rPr>
                  <a:t>proof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So log odds are modeled as a linear function of X</a:t>
                </a:r>
              </a:p>
              <a:p>
                <a:pPr lvl="1"/>
                <a:r>
                  <a:rPr lang="en-US" dirty="0"/>
                  <a:t>(The concept of “odds” comes originally from gambling, where it’s more natural to compare the chance of an event happening vs. not happening)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CF4F2-412E-C840-D722-641F058B6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Logistic Regression: Understanding odds ...">
            <a:extLst>
              <a:ext uri="{FF2B5EF4-FFF2-40B4-BE49-F238E27FC236}">
                <a16:creationId xmlns:a16="http://schemas.microsoft.com/office/drawing/2014/main" id="{5B8E0B61-4F72-CD34-CC13-BACEDD58A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09" y="1435333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0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B5-B7C4-892E-D098-1E618F7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87A3731-6490-7C95-DE2C-2A4BC2F1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3429000"/>
          </a:xfrm>
        </p:spPr>
      </p:pic>
    </p:spTree>
    <p:extLst>
      <p:ext uri="{BB962C8B-B14F-4D97-AF65-F5344CB8AC3E}">
        <p14:creationId xmlns:p14="http://schemas.microsoft.com/office/powerpoint/2010/main" val="12625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638-9AC9-1CCA-800B-392DB8BE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376277"/>
            <a:ext cx="11742234" cy="1325563"/>
          </a:xfrm>
        </p:spPr>
        <p:txBody>
          <a:bodyPr/>
          <a:lstStyle/>
          <a:p>
            <a:r>
              <a:rPr lang="en-US" dirty="0"/>
              <a:t>Binary outcomes: Logistic regression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estimates changes in probability (odds)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multiplies</a:t>
                </a:r>
                <a:r>
                  <a:rPr lang="en-US" dirty="0"/>
                  <a:t> the odds of Y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odds change by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−1)∗100%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(again,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we can approximate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*100%)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DF-CF30-8168-C5BE-6383EF5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D154-9B21-2158-74EF-6548AB65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linear regression (which minimizes squared errors), logistic regression </a:t>
            </a:r>
            <a:r>
              <a:rPr lang="en-US" b="1" dirty="0"/>
              <a:t>maximizes the likelihood</a:t>
            </a:r>
            <a:r>
              <a:rPr lang="en-US" dirty="0"/>
              <a:t> of observing the actual outcomes, given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6DD-A185-86A5-551D-5B6971D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does not work well with binary outcomes</a:t>
                </a:r>
              </a:p>
              <a:p>
                <a:r>
                  <a:rPr lang="en-US" dirty="0"/>
                  <a:t>Binary outcomes are about </a:t>
                </a:r>
                <a:r>
                  <a:rPr lang="en-US" b="1" dirty="0"/>
                  <a:t>yes/no decisions</a:t>
                </a:r>
                <a:r>
                  <a:rPr lang="en-US" dirty="0"/>
                  <a:t>, not “how much”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the </a:t>
                </a:r>
                <a:r>
                  <a:rPr lang="en-US" b="1" dirty="0"/>
                  <a:t>usual R² just doesn’t work well</a:t>
                </a:r>
              </a:p>
              <a:p>
                <a:endParaRPr lang="en-US" b="1" dirty="0"/>
              </a:p>
              <a:p>
                <a:r>
                  <a:rPr lang="en-US" dirty="0"/>
                  <a:t>There are alternative measures of fit, e.g.,</a:t>
                </a:r>
              </a:p>
              <a:p>
                <a:pPr lvl="1"/>
                <a:r>
                  <a:rPr lang="en-US" b="1" dirty="0"/>
                  <a:t>Pseudo-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: How much better is this model at predicting 0s and 1s compared to guessing the average?</a:t>
                </a:r>
              </a:p>
              <a:p>
                <a:pPr lvl="2"/>
                <a:r>
                  <a:rPr lang="en-US" dirty="0"/>
                  <a:t>It's useful for checking if your logistic model is doing better than chance.</a:t>
                </a:r>
              </a:p>
              <a:p>
                <a:pPr lvl="1"/>
                <a:r>
                  <a:rPr lang="en-US" b="1" dirty="0"/>
                  <a:t>Log Likelihood</a:t>
                </a:r>
                <a:r>
                  <a:rPr lang="en-US" dirty="0"/>
                  <a:t>: is a measure of how well the model’s predicted probabilities match the actual 0/1 outcomes.</a:t>
                </a:r>
              </a:p>
              <a:p>
                <a:pPr lvl="2"/>
                <a:r>
                  <a:rPr lang="en-US" dirty="0"/>
                  <a:t>The higher the better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817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What we will learn</vt:lpstr>
      <vt:lpstr>Binary outcomes: Logistic regression</vt:lpstr>
      <vt:lpstr>Binary outcomes: Logistic regression</vt:lpstr>
      <vt:lpstr>Binary outcomes: Logistic regression</vt:lpstr>
      <vt:lpstr>Proof</vt:lpstr>
      <vt:lpstr>Binary outcomes: Logistic regression interpretation</vt:lpstr>
      <vt:lpstr>Estimation</vt:lpstr>
      <vt:lpstr>Model fit</vt:lpstr>
      <vt:lpstr>Logistic regression in R</vt:lpstr>
      <vt:lpstr>Logistic regression in R</vt:lpstr>
      <vt:lpstr>Logistic regression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26</cp:revision>
  <dcterms:created xsi:type="dcterms:W3CDTF">2025-07-14T17:14:01Z</dcterms:created>
  <dcterms:modified xsi:type="dcterms:W3CDTF">2025-09-15T16:51:41Z</dcterms:modified>
</cp:coreProperties>
</file>