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1" r:id="rId10"/>
    <p:sldId id="32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A276-5B12-44F9-BE99-EC9933712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733AA-B295-4DA0-B498-529872FB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CCB4A-5283-40D4-BAE9-EA7FE2B4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B2EAE-0D57-48D8-903B-721DDBD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70C0A-3E62-4F8C-972F-12B992F1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0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0D0E5-937C-478F-AE29-6D41C15A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55893-0553-45F7-9D16-F15D633E3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F9EA8-4A0D-43BA-AC38-F1B7EC6D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3A25F-6253-4397-B949-FE7834D5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54D5C-5A90-4ED5-BDCB-FAD0A980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7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6A5973-C92F-4928-9347-07E43375E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E59C5-4017-40F0-A527-CE287909C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5664FA-6622-49FE-8370-247587DB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48CA4-CE4F-4044-8492-4AA12C62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3F1A1-261A-49EE-8142-D6F8863A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02054-5411-49FE-B5D6-09B8B0EB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22601-E8C3-4E5A-B851-BB40C288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2F5B5-D009-4CC3-BA43-A983CC34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4CCBD-DEDC-4CC7-9B31-195A0465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90889-539C-46EC-BC13-F035F803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3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C599D-5E09-454E-AFAE-1B02B673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B3855-681E-4FCF-8833-0E9BF777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010EB-B179-4349-96D7-0FB56827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50595-10E4-42C3-89ED-61DBBA9C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FB77C-CF23-4238-A984-1613EB6D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0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CCF51-50CB-4B07-B6AA-13C060A1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0DA7B-578F-4686-B668-6AA600BB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8F46E3-474C-45C6-879A-30CD85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93B122-4A63-4DF0-81D3-40955B05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4FBC0-33A3-46DF-A409-77720355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345EC3-D031-4F7F-8DEC-67F9FA31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4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88D9F-6ECA-40D3-B98B-A6C1F84E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7947C6-CF75-4C1D-B895-DC3AAC89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00E15A-12D3-47DB-B818-956A663A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BB6737-6B40-4D65-9E1F-103EA387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B48B85-EF0E-4BE5-850E-D3735C95E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978E04-FB88-4298-840F-6A2C15FE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310134-F421-4842-8687-057443E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79E337-70FE-4D6C-B81B-67133CCE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6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17B4F-FEFA-4C4C-B715-763865A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775276-A220-428A-9740-8534961F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351310-14A6-4866-A46A-E2DF3592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FF0A56-4721-472C-868E-BC19CD2C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0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6202D9-AC26-40B6-A5B0-824DFDF9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95DE9-96AA-4A2A-A572-3BBC2221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5507AA-E3CF-41E1-B289-8B1C6121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1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F9F4C-AAE4-4F2C-AC44-24C3D6A7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73FB2-937E-4B58-9C1B-33099BA9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248DD8-D1C1-4B11-BB8B-DB06A9BDE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B4BA80-C19D-4789-927F-66C38D18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2B2222-838E-4BD7-8739-CD1DF4E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FE696-2B0B-410B-9CD1-8D4F09EC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8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116F0-6EED-4E6D-AFA2-5F2058DA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3AFBD-7ED0-410F-BF2A-841931045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8FA7-128D-4C91-8B9A-BCED37444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1A9A8-D7B5-402F-952F-6ABBA76F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427E8-CE05-4111-B655-46B872C1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8175A-0616-41B9-A361-9DB74383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E5BB40-8861-4901-90BE-ED2856FB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40E43D-3BE0-422B-A12F-CE9A6E2C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34273-C3D8-4E85-88DA-C3908E1C1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5D4-2F81-4BD8-832C-DA06E0F72B3A}" type="datetimeFigureOut">
              <a:rPr lang="de-DE" smtClean="0"/>
              <a:t>16.07.22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EC5F8-00D7-4BA7-9777-86DC6A567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9F2B7-81EB-4E94-804A-2E1A66C1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D25D-F717-43D9-B61F-5E872F5379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1D0A6A4-CBFE-41B6-929A-50914D73AC29}"/>
              </a:ext>
            </a:extLst>
          </p:cNvPr>
          <p:cNvSpPr txBox="1"/>
          <p:nvPr/>
        </p:nvSpPr>
        <p:spPr>
          <a:xfrm>
            <a:off x="886066" y="1023582"/>
            <a:ext cx="104405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Programmiersprachen und Compilerbau</a:t>
            </a:r>
          </a:p>
          <a:p>
            <a:r>
              <a:rPr lang="de-DE" sz="2800" dirty="0">
                <a:latin typeface="+mj-lt"/>
              </a:rPr>
              <a:t>Sommersemester 2022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Von Julian Gross und </a:t>
            </a:r>
            <a:r>
              <a:rPr lang="de-DE" sz="1800" dirty="0">
                <a:latin typeface="+mj-lt"/>
              </a:rPr>
              <a:t>Daniel Köllgen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0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4" name="Textfeld 16">
            <a:extLst>
              <a:ext uri="{FF2B5EF4-FFF2-40B4-BE49-F238E27FC236}">
                <a16:creationId xmlns:a16="http://schemas.microsoft.com/office/drawing/2014/main" id="{4616D6A6-2587-6C44-C79E-359BAE46F76C}"/>
              </a:ext>
            </a:extLst>
          </p:cNvPr>
          <p:cNvSpPr txBox="1"/>
          <p:nvPr/>
        </p:nvSpPr>
        <p:spPr>
          <a:xfrm>
            <a:off x="763283" y="567266"/>
            <a:ext cx="447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Exchange</a:t>
            </a:r>
            <a:endParaRPr lang="de-DE" sz="14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AC8E4-7E97-DDEC-F52A-8DC7EE39AE57}"/>
              </a:ext>
            </a:extLst>
          </p:cNvPr>
          <p:cNvSpPr txBox="1"/>
          <p:nvPr/>
        </p:nvSpPr>
        <p:spPr>
          <a:xfrm>
            <a:off x="1711881" y="3061900"/>
            <a:ext cx="798167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F0"/>
                </a:solidFill>
              </a:rPr>
              <a:t>Parent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BCEF-755F-0FB4-8468-498F7B281584}"/>
              </a:ext>
            </a:extLst>
          </p:cNvPr>
          <p:cNvSpPr txBox="1"/>
          <p:nvPr/>
        </p:nvSpPr>
        <p:spPr>
          <a:xfrm>
            <a:off x="5775689" y="3061900"/>
            <a:ext cx="657552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F0"/>
                </a:solidFill>
              </a:rPr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F2A422-AD21-6CE0-C50D-749E54E359CC}"/>
              </a:ext>
            </a:extLst>
          </p:cNvPr>
          <p:cNvSpPr txBox="1"/>
          <p:nvPr/>
        </p:nvSpPr>
        <p:spPr>
          <a:xfrm>
            <a:off x="9418376" y="3028046"/>
            <a:ext cx="1316707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F0"/>
                </a:solidFill>
              </a:rPr>
              <a:t>Child’s 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58E49-19C7-A83C-7288-59B89D434B67}"/>
              </a:ext>
            </a:extLst>
          </p:cNvPr>
          <p:cNvSpPr txBox="1"/>
          <p:nvPr/>
        </p:nvSpPr>
        <p:spPr>
          <a:xfrm>
            <a:off x="3239779" y="2281504"/>
            <a:ext cx="177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(LineMode) -&gt; Format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57CB7-679A-6AA1-E63E-C64E96C4BC68}"/>
              </a:ext>
            </a:extLst>
          </p:cNvPr>
          <p:cNvSpPr txBox="1"/>
          <p:nvPr/>
        </p:nvSpPr>
        <p:spPr>
          <a:xfrm>
            <a:off x="3044786" y="3984171"/>
            <a:ext cx="219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Pair&lt;LineMode, List&lt;Line&gt;&gt;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EA0F9B-B4CB-838A-3243-CC6BF56587DA}"/>
              </a:ext>
            </a:extLst>
          </p:cNvPr>
          <p:cNvCxnSpPr>
            <a:cxnSpLocks/>
          </p:cNvCxnSpPr>
          <p:nvPr/>
        </p:nvCxnSpPr>
        <p:spPr>
          <a:xfrm>
            <a:off x="2771232" y="2660470"/>
            <a:ext cx="271707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065167-9133-E9C8-B753-87117F2E58FF}"/>
              </a:ext>
            </a:extLst>
          </p:cNvPr>
          <p:cNvCxnSpPr>
            <a:cxnSpLocks/>
          </p:cNvCxnSpPr>
          <p:nvPr/>
        </p:nvCxnSpPr>
        <p:spPr>
          <a:xfrm>
            <a:off x="6523080" y="2660470"/>
            <a:ext cx="271707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87C058-1907-FDEB-3343-F07E90DCD5B8}"/>
              </a:ext>
            </a:extLst>
          </p:cNvPr>
          <p:cNvSpPr txBox="1"/>
          <p:nvPr/>
        </p:nvSpPr>
        <p:spPr>
          <a:xfrm>
            <a:off x="6993039" y="2267967"/>
            <a:ext cx="177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(LineMode) -&gt; Format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56C547-C082-75CA-2C5A-7BD257CCDF93}"/>
              </a:ext>
            </a:extLst>
          </p:cNvPr>
          <p:cNvCxnSpPr>
            <a:cxnSpLocks/>
          </p:cNvCxnSpPr>
          <p:nvPr/>
        </p:nvCxnSpPr>
        <p:spPr>
          <a:xfrm flipH="1">
            <a:off x="2769819" y="3897086"/>
            <a:ext cx="271707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1703E1-110E-0C91-5819-34BCA6A6C702}"/>
              </a:ext>
            </a:extLst>
          </p:cNvPr>
          <p:cNvCxnSpPr>
            <a:cxnSpLocks/>
          </p:cNvCxnSpPr>
          <p:nvPr/>
        </p:nvCxnSpPr>
        <p:spPr>
          <a:xfrm flipH="1">
            <a:off x="6523079" y="3897086"/>
            <a:ext cx="2717075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CD0330-1429-651C-CEE6-3E9CDF2BBB16}"/>
              </a:ext>
            </a:extLst>
          </p:cNvPr>
          <p:cNvSpPr txBox="1"/>
          <p:nvPr/>
        </p:nvSpPr>
        <p:spPr>
          <a:xfrm>
            <a:off x="6864693" y="3984171"/>
            <a:ext cx="219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Pair&lt;LineMode, List&lt;Line&gt;&gt;</a:t>
            </a:r>
          </a:p>
        </p:txBody>
      </p:sp>
    </p:spTree>
    <p:extLst>
      <p:ext uri="{BB962C8B-B14F-4D97-AF65-F5344CB8AC3E}">
        <p14:creationId xmlns:p14="http://schemas.microsoft.com/office/powerpoint/2010/main" val="37150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Gerader Verbinder 6">
            <a:extLst>
              <a:ext uri="{FF2B5EF4-FFF2-40B4-BE49-F238E27FC236}">
                <a16:creationId xmlns:a16="http://schemas.microsoft.com/office/drawing/2014/main" id="{0968A38C-2372-4040-A81B-AE0A6AF02BA5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77120" y="557327"/>
            <a:ext cx="10634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Was wurde umgesetzt:</a:t>
            </a:r>
          </a:p>
          <a:p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sz="1600" dirty="0">
                <a:latin typeface="+mj-lt"/>
              </a:rPr>
              <a:t>Erweiter</a:t>
            </a:r>
            <a:r>
              <a:rPr lang="de-DE" dirty="0">
                <a:latin typeface="+mj-lt"/>
              </a:rPr>
              <a:t>ung des Compilers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Operatoren: </a:t>
            </a:r>
            <a:r>
              <a:rPr lang="de-DE" b="0" i="0" dirty="0">
                <a:effectLst/>
                <a:latin typeface="+mj-lt"/>
              </a:rPr>
              <a:t> &amp;&amp; || != &lt; &lt;= &gt; &gt;= </a:t>
            </a:r>
            <a:r>
              <a:rPr lang="de-DE" b="0" i="0" dirty="0" err="1">
                <a:effectLst/>
                <a:latin typeface="+mj-lt"/>
              </a:rPr>
              <a:t>Pow</a:t>
            </a:r>
            <a:r>
              <a:rPr lang="de-DE" b="0" i="0" dirty="0">
                <a:effectLst/>
                <a:latin typeface="+mj-lt"/>
              </a:rPr>
              <a:t> Modulo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Switch Statement 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Read Statement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Print Statement</a:t>
            </a:r>
          </a:p>
          <a:p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+mj-lt"/>
              </a:rPr>
              <a:t>Pretty Printer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Formatierung des Quellcodes</a:t>
            </a:r>
          </a:p>
          <a:p>
            <a:pPr marL="742950" lvl="1" indent="-285750">
              <a:buFontTx/>
              <a:buChar char="-"/>
            </a:pPr>
            <a:r>
              <a:rPr lang="de-DE" dirty="0" err="1">
                <a:latin typeface="+mj-lt"/>
              </a:rPr>
              <a:t>Highlighting</a:t>
            </a:r>
            <a:r>
              <a:rPr lang="de-DE" dirty="0">
                <a:latin typeface="+mj-lt"/>
              </a:rPr>
              <a:t> des Quellcodes</a:t>
            </a:r>
          </a:p>
          <a:p>
            <a:pPr marL="742950" lvl="1" indent="-285750">
              <a:buFontTx/>
              <a:buChar char="-"/>
            </a:pPr>
            <a:endParaRPr lang="de-DE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+mj-lt"/>
              </a:rPr>
              <a:t>Ein kleines Demonstrationsprogramm 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latin typeface="+mj-lt"/>
              </a:rPr>
              <a:t>The Insane Fortune Teller</a:t>
            </a:r>
          </a:p>
          <a:p>
            <a:pPr lvl="1"/>
            <a:endParaRPr lang="de-DE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9541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afik Parser">
            <a:extLst>
              <a:ext uri="{FF2B5EF4-FFF2-40B4-BE49-F238E27FC236}">
                <a16:creationId xmlns:a16="http://schemas.microsoft.com/office/drawing/2014/main" id="{3D92181D-7E4C-461D-8FDF-C1AB0AC1B0CF}"/>
              </a:ext>
            </a:extLst>
          </p:cNvPr>
          <p:cNvGrpSpPr/>
          <p:nvPr/>
        </p:nvGrpSpPr>
        <p:grpSpPr>
          <a:xfrm>
            <a:off x="4481425" y="1656993"/>
            <a:ext cx="7452152" cy="5012199"/>
            <a:chOff x="4481425" y="1656993"/>
            <a:chExt cx="7452152" cy="501219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0E039F2-C93D-43C9-A5C0-A3E47680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425" y="1656993"/>
              <a:ext cx="6977415" cy="5012199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D848822-7B22-42BB-8AD0-C7F83E5A44BA}"/>
                </a:ext>
              </a:extLst>
            </p:cNvPr>
            <p:cNvSpPr/>
            <p:nvPr/>
          </p:nvSpPr>
          <p:spPr>
            <a:xfrm>
              <a:off x="4550754" y="1867431"/>
              <a:ext cx="6877961" cy="140086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23C233B-CF71-4187-A6A1-1F479F8DC457}"/>
                </a:ext>
              </a:extLst>
            </p:cNvPr>
            <p:cNvSpPr/>
            <p:nvPr/>
          </p:nvSpPr>
          <p:spPr>
            <a:xfrm>
              <a:off x="4550754" y="3438016"/>
              <a:ext cx="6877961" cy="142085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22237-3801-4C90-BE2A-B59DEEDBDC87}"/>
                </a:ext>
              </a:extLst>
            </p:cNvPr>
            <p:cNvSpPr/>
            <p:nvPr/>
          </p:nvSpPr>
          <p:spPr>
            <a:xfrm>
              <a:off x="4550754" y="5028592"/>
              <a:ext cx="6877961" cy="98530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C49823-F660-419D-AA80-BBC6C59EA48F}"/>
                </a:ext>
              </a:extLst>
            </p:cNvPr>
            <p:cNvSpPr txBox="1"/>
            <p:nvPr/>
          </p:nvSpPr>
          <p:spPr>
            <a:xfrm>
              <a:off x="11370746" y="1812679"/>
              <a:ext cx="562831" cy="39703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de-DE" b="1" dirty="0"/>
            </a:p>
            <a:p>
              <a:endParaRPr lang="de-DE" b="1" dirty="0"/>
            </a:p>
            <a:p>
              <a:r>
                <a:rPr lang="de-DE" b="1" dirty="0"/>
                <a:t>①</a:t>
              </a:r>
            </a:p>
            <a:p>
              <a:endParaRPr lang="de-DE" b="1" dirty="0"/>
            </a:p>
            <a:p>
              <a:endParaRPr lang="de-DE" b="1" dirty="0"/>
            </a:p>
            <a:p>
              <a:endParaRPr lang="de-DE" b="1" dirty="0"/>
            </a:p>
            <a:p>
              <a:r>
                <a:rPr lang="de-DE" b="1" dirty="0"/>
                <a:t> </a:t>
              </a:r>
            </a:p>
            <a:p>
              <a:endParaRPr lang="de-DE" b="1" dirty="0">
                <a:effectLst/>
              </a:endParaRPr>
            </a:p>
            <a:p>
              <a:r>
                <a:rPr lang="de-DE" b="1" dirty="0">
                  <a:effectLst/>
                </a:rPr>
                <a:t>② </a:t>
              </a:r>
              <a:r>
                <a:rPr lang="de-DE" b="1" dirty="0"/>
                <a:t>  </a:t>
              </a:r>
            </a:p>
            <a:p>
              <a:endParaRPr lang="de-DE" b="1" dirty="0">
                <a:effectLst/>
              </a:endParaRPr>
            </a:p>
            <a:p>
              <a:endParaRPr lang="de-DE" b="1" dirty="0"/>
            </a:p>
            <a:p>
              <a:endParaRPr lang="de-DE" b="1" dirty="0"/>
            </a:p>
            <a:p>
              <a:endParaRPr lang="de-DE" b="1" dirty="0">
                <a:effectLst/>
              </a:endParaRPr>
            </a:p>
            <a:p>
              <a:r>
                <a:rPr lang="de-DE" b="1" dirty="0">
                  <a:effectLst/>
                </a:rPr>
                <a:t>③</a:t>
              </a:r>
              <a:endParaRPr lang="de-DE" b="1" dirty="0"/>
            </a:p>
          </p:txBody>
        </p:sp>
      </p:grpSp>
      <p:sp>
        <p:nvSpPr>
          <p:cNvPr id="8" name="Title Parser">
            <a:extLst>
              <a:ext uri="{FF2B5EF4-FFF2-40B4-BE49-F238E27FC236}">
                <a16:creationId xmlns:a16="http://schemas.microsoft.com/office/drawing/2014/main" id="{2605E8FA-3ECA-4AF3-B468-4DE15A274FFC}"/>
              </a:ext>
            </a:extLst>
          </p:cNvPr>
          <p:cNvSpPr txBox="1"/>
          <p:nvPr/>
        </p:nvSpPr>
        <p:spPr>
          <a:xfrm>
            <a:off x="4440607" y="1217580"/>
            <a:ext cx="686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Parser</a:t>
            </a:r>
            <a:endParaRPr lang="de-DE" dirty="0">
              <a:latin typeface="Inter"/>
            </a:endParaRPr>
          </a:p>
        </p:txBody>
      </p:sp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Expression">
            <a:extLst>
              <a:ext uri="{FF2B5EF4-FFF2-40B4-BE49-F238E27FC236}">
                <a16:creationId xmlns:a16="http://schemas.microsoft.com/office/drawing/2014/main" id="{7DA32799-8753-47A3-9A9F-529BFB999388}"/>
              </a:ext>
            </a:extLst>
          </p:cNvPr>
          <p:cNvSpPr txBox="1"/>
          <p:nvPr/>
        </p:nvSpPr>
        <p:spPr>
          <a:xfrm>
            <a:off x="763948" y="3750045"/>
            <a:ext cx="38755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Expression</a:t>
            </a:r>
          </a:p>
          <a:p>
            <a:endParaRPr lang="de-DE" sz="1400" b="1" dirty="0">
              <a:latin typeface="+mj-lt"/>
            </a:endParaRPr>
          </a:p>
          <a:p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de-DE" sz="1400" dirty="0">
                <a:latin typeface="+mj-lt"/>
              </a:rPr>
              <a:t> (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== 1) </a:t>
            </a:r>
          </a:p>
          <a:p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then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+ 100</a:t>
            </a:r>
          </a:p>
          <a:p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else</a:t>
            </a:r>
            <a:r>
              <a:rPr lang="de-DE" sz="1400" dirty="0">
                <a:latin typeface="+mj-lt"/>
              </a:rPr>
              <a:t> </a:t>
            </a:r>
          </a:p>
          <a:p>
            <a:r>
              <a:rPr lang="de-DE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de-DE" sz="1400" dirty="0">
                <a:latin typeface="+mj-lt"/>
              </a:rPr>
              <a:t> (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&lt;=10) </a:t>
            </a:r>
          </a:p>
          <a:p>
            <a:r>
              <a:rPr lang="de-DE" sz="1400" dirty="0">
                <a:latin typeface="+mj-lt"/>
              </a:rPr>
              <a:t>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then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+ 30</a:t>
            </a:r>
          </a:p>
          <a:p>
            <a:r>
              <a:rPr lang="de-DE" sz="1400" dirty="0">
                <a:latin typeface="+mj-lt"/>
              </a:rPr>
              <a:t>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else</a:t>
            </a:r>
            <a:r>
              <a:rPr lang="de-DE" sz="1400" dirty="0">
                <a:latin typeface="+mj-lt"/>
              </a:rPr>
              <a:t> </a:t>
            </a:r>
          </a:p>
          <a:p>
            <a:r>
              <a:rPr lang="de-DE" sz="1400" dirty="0">
                <a:latin typeface="+mj-lt"/>
              </a:rPr>
              <a:t>     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de-DE" sz="1400" dirty="0">
                <a:latin typeface="+mj-lt"/>
              </a:rPr>
              <a:t> (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&lt;=20) </a:t>
            </a:r>
          </a:p>
          <a:p>
            <a:r>
              <a:rPr lang="de-DE" sz="1400" dirty="0">
                <a:latin typeface="+mj-lt"/>
              </a:rPr>
              <a:t>     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then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+ 20</a:t>
            </a:r>
          </a:p>
          <a:p>
            <a:r>
              <a:rPr lang="de-DE" sz="1400" dirty="0">
                <a:latin typeface="+mj-lt"/>
              </a:rPr>
              <a:t>          </a:t>
            </a:r>
            <a:r>
              <a:rPr lang="de-DE" sz="14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else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solidFill>
                  <a:srgbClr val="7030A0"/>
                </a:solidFill>
                <a:latin typeface="+mj-lt"/>
              </a:rPr>
              <a:t>age</a:t>
            </a:r>
            <a:r>
              <a:rPr lang="de-DE" sz="1400" dirty="0">
                <a:latin typeface="+mj-lt"/>
              </a:rPr>
              <a:t> +10</a:t>
            </a:r>
          </a:p>
        </p:txBody>
      </p:sp>
      <p:sp>
        <p:nvSpPr>
          <p:cNvPr id="9" name="Syntax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63285" y="567266"/>
            <a:ext cx="38755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Switch Statement</a:t>
            </a:r>
          </a:p>
          <a:p>
            <a:endParaRPr lang="de-DE" dirty="0">
              <a:latin typeface="+mj-lt"/>
            </a:endParaRPr>
          </a:p>
          <a:p>
            <a:r>
              <a:rPr lang="de-DE" b="1" dirty="0">
                <a:latin typeface="+mj-lt"/>
              </a:rPr>
              <a:t>Syntax</a:t>
            </a:r>
          </a:p>
          <a:p>
            <a:pPr lvl="1"/>
            <a:endParaRPr lang="de-DE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deathTime</a:t>
            </a:r>
            <a:r>
              <a:rPr lang="en-US" sz="1400" dirty="0">
                <a:latin typeface="+mj-lt"/>
              </a:rPr>
              <a:t> = </a:t>
            </a:r>
          </a:p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switch(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{</a:t>
            </a:r>
          </a:p>
          <a:p>
            <a:r>
              <a:rPr lang="en-US" sz="1400" dirty="0">
                <a:latin typeface="+mj-lt"/>
              </a:rPr>
              <a:t>        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case</a:t>
            </a:r>
            <a:r>
              <a:rPr lang="en-US" sz="1400" dirty="0">
                <a:latin typeface="+mj-lt"/>
              </a:rPr>
              <a:t> 1: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+ 100</a:t>
            </a:r>
          </a:p>
          <a:p>
            <a:r>
              <a:rPr lang="en-US" sz="1400" dirty="0">
                <a:latin typeface="+mj-lt"/>
              </a:rPr>
              <a:t>        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case</a:t>
            </a:r>
            <a:r>
              <a:rPr lang="en-US" sz="1400" dirty="0">
                <a:latin typeface="+mj-lt"/>
              </a:rPr>
              <a:t> &lt;=10: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+ 30</a:t>
            </a:r>
          </a:p>
          <a:p>
            <a:r>
              <a:rPr lang="en-US" sz="1400" dirty="0">
                <a:latin typeface="+mj-lt"/>
              </a:rPr>
              <a:t>        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case</a:t>
            </a:r>
            <a:r>
              <a:rPr lang="en-US" sz="1400" dirty="0">
                <a:latin typeface="+mj-lt"/>
              </a:rPr>
              <a:t> &lt;=20: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+ 20</a:t>
            </a:r>
          </a:p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         default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+ 10</a:t>
            </a:r>
          </a:p>
          <a:p>
            <a:r>
              <a:rPr lang="en-US" sz="1400" dirty="0">
                <a:latin typeface="+mj-lt"/>
              </a:rPr>
              <a:t>      }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" name="Grafik Interpreter">
            <a:extLst>
              <a:ext uri="{FF2B5EF4-FFF2-40B4-BE49-F238E27FC236}">
                <a16:creationId xmlns:a16="http://schemas.microsoft.com/office/drawing/2014/main" id="{163B8A3A-EB48-4F26-84DE-08431EFE0569}"/>
              </a:ext>
            </a:extLst>
          </p:cNvPr>
          <p:cNvGrpSpPr/>
          <p:nvPr/>
        </p:nvGrpSpPr>
        <p:grpSpPr>
          <a:xfrm>
            <a:off x="4963132" y="1696450"/>
            <a:ext cx="5496692" cy="3143689"/>
            <a:chOff x="4963132" y="1696450"/>
            <a:chExt cx="5496692" cy="3143689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84F10AB-BB1E-4E04-BB53-12894F0D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3132" y="1696450"/>
              <a:ext cx="5496692" cy="3143689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22237-3801-4C90-BE2A-B59DEEDBDC87}"/>
                </a:ext>
              </a:extLst>
            </p:cNvPr>
            <p:cNvSpPr/>
            <p:nvPr/>
          </p:nvSpPr>
          <p:spPr>
            <a:xfrm>
              <a:off x="5406108" y="2717320"/>
              <a:ext cx="5053716" cy="173680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Title Interpreter">
            <a:extLst>
              <a:ext uri="{FF2B5EF4-FFF2-40B4-BE49-F238E27FC236}">
                <a16:creationId xmlns:a16="http://schemas.microsoft.com/office/drawing/2014/main" id="{2605E8FA-3ECA-4AF3-B468-4DE15A274FFC}"/>
              </a:ext>
            </a:extLst>
          </p:cNvPr>
          <p:cNvSpPr txBox="1"/>
          <p:nvPr/>
        </p:nvSpPr>
        <p:spPr>
          <a:xfrm>
            <a:off x="4852985" y="1217580"/>
            <a:ext cx="686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Interpreter</a:t>
            </a:r>
          </a:p>
        </p:txBody>
      </p:sp>
      <p:grpSp>
        <p:nvGrpSpPr>
          <p:cNvPr id="12" name="Expression">
            <a:extLst>
              <a:ext uri="{FF2B5EF4-FFF2-40B4-BE49-F238E27FC236}">
                <a16:creationId xmlns:a16="http://schemas.microsoft.com/office/drawing/2014/main" id="{941F1316-BD3F-417B-80BA-301F6DAC7447}"/>
              </a:ext>
            </a:extLst>
          </p:cNvPr>
          <p:cNvGrpSpPr/>
          <p:nvPr/>
        </p:nvGrpSpPr>
        <p:grpSpPr>
          <a:xfrm>
            <a:off x="763284" y="2733971"/>
            <a:ext cx="3875563" cy="1767595"/>
            <a:chOff x="763284" y="2733971"/>
            <a:chExt cx="3875563" cy="176759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D9E79A8-E033-410B-9F42-49D69DCF2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814" y="3263067"/>
              <a:ext cx="3400900" cy="209579"/>
            </a:xfrm>
            <a:prstGeom prst="rect">
              <a:avLst/>
            </a:prstGeom>
          </p:spPr>
        </p:pic>
        <p:pic>
          <p:nvPicPr>
            <p:cNvPr id="16" name="Grafik Expression 2">
              <a:extLst>
                <a:ext uri="{FF2B5EF4-FFF2-40B4-BE49-F238E27FC236}">
                  <a16:creationId xmlns:a16="http://schemas.microsoft.com/office/drawing/2014/main" id="{6D6F0B34-F67E-44E4-BB13-3ED587F6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3814" y="3691828"/>
              <a:ext cx="1657581" cy="809738"/>
            </a:xfrm>
            <a:prstGeom prst="rect">
              <a:avLst/>
            </a:prstGeom>
          </p:spPr>
        </p:pic>
        <p:sp>
          <p:nvSpPr>
            <p:cNvPr id="13" name="Expression">
              <a:extLst>
                <a:ext uri="{FF2B5EF4-FFF2-40B4-BE49-F238E27FC236}">
                  <a16:creationId xmlns:a16="http://schemas.microsoft.com/office/drawing/2014/main" id="{74B18541-7A0F-48D4-A37A-3525DD50784C}"/>
                </a:ext>
              </a:extLst>
            </p:cNvPr>
            <p:cNvSpPr txBox="1"/>
            <p:nvPr/>
          </p:nvSpPr>
          <p:spPr>
            <a:xfrm>
              <a:off x="763284" y="2733971"/>
              <a:ext cx="387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j-lt"/>
                </a:rPr>
                <a:t>Expression</a:t>
              </a:r>
              <a:endParaRPr lang="de-DE" sz="1400" b="1" dirty="0">
                <a:latin typeface="+mj-lt"/>
              </a:endParaRPr>
            </a:p>
          </p:txBody>
        </p:sp>
      </p:grpSp>
      <p:sp>
        <p:nvSpPr>
          <p:cNvPr id="9" name="Syntax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63285" y="567266"/>
            <a:ext cx="38755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Read Statement</a:t>
            </a:r>
          </a:p>
          <a:p>
            <a:endParaRPr lang="de-DE" dirty="0">
              <a:latin typeface="+mj-lt"/>
            </a:endParaRPr>
          </a:p>
          <a:p>
            <a:r>
              <a:rPr lang="de-DE" b="1" dirty="0">
                <a:latin typeface="+mj-lt"/>
              </a:rPr>
              <a:t>Syntax</a:t>
            </a:r>
          </a:p>
          <a:p>
            <a:endParaRPr lang="de-DE" b="1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name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read(</a:t>
            </a:r>
            <a:r>
              <a:rPr lang="en-US" sz="1400" dirty="0">
                <a:latin typeface="+mj-lt"/>
              </a:rPr>
              <a:t>String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1400" dirty="0">
                <a:latin typeface="+mj-lt"/>
              </a:rPr>
              <a:t>…</a:t>
            </a:r>
            <a:endParaRPr lang="de-DE" sz="1400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deathTime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read(</a:t>
            </a:r>
            <a:r>
              <a:rPr lang="en-US" sz="1400" dirty="0"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14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1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C2E607C7-7FD9-4861-A4B7-4A848B953528}"/>
              </a:ext>
            </a:extLst>
          </p:cNvPr>
          <p:cNvSpPr txBox="1"/>
          <p:nvPr/>
        </p:nvSpPr>
        <p:spPr>
          <a:xfrm>
            <a:off x="763283" y="567266"/>
            <a:ext cx="4472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Print Statement</a:t>
            </a:r>
          </a:p>
          <a:p>
            <a:endParaRPr lang="de-DE" sz="1400" b="1" dirty="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" name="Print Statement v1" hidden="1">
            <a:extLst>
              <a:ext uri="{FF2B5EF4-FFF2-40B4-BE49-F238E27FC236}">
                <a16:creationId xmlns:a16="http://schemas.microsoft.com/office/drawing/2014/main" id="{BE97F9C2-7AE2-4BA6-A803-EFBF020E82EA}"/>
              </a:ext>
            </a:extLst>
          </p:cNvPr>
          <p:cNvSpPr txBox="1"/>
          <p:nvPr/>
        </p:nvSpPr>
        <p:spPr>
          <a:xfrm>
            <a:off x="763282" y="1158076"/>
            <a:ext cx="37634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Syntax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name</a:t>
            </a:r>
            <a:r>
              <a:rPr lang="en-US" sz="1400" dirty="0">
                <a:latin typeface="+mj-lt"/>
              </a:rPr>
              <a:t> = “Sam”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= 30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</a:p>
          <a:p>
            <a:endParaRPr lang="de-DE" sz="1400" dirty="0">
              <a:latin typeface="+mj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_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print(</a:t>
            </a:r>
            <a:r>
              <a:rPr lang="en-US" sz="1400" dirty="0">
                <a:latin typeface="+mj-lt"/>
              </a:rPr>
              <a:t>“§ </a:t>
            </a:r>
            <a:r>
              <a:rPr lang="en-US" sz="1400" dirty="0" err="1">
                <a:latin typeface="+mj-lt"/>
              </a:rPr>
              <a:t>ist</a:t>
            </a:r>
            <a:r>
              <a:rPr lang="en-US" sz="1400" dirty="0">
                <a:latin typeface="+mj-lt"/>
              </a:rPr>
              <a:t> § Jahre alt.”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)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name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1400" dirty="0">
                <a:latin typeface="+mj-lt"/>
              </a:rPr>
              <a:t>…</a:t>
            </a:r>
            <a:endParaRPr lang="de-DE" sz="1400" dirty="0">
              <a:latin typeface="+mj-lt"/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de-DE" b="1" dirty="0">
                <a:latin typeface="+mj-lt"/>
              </a:rPr>
              <a:t>Expression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\a =&gt; \b =&gt;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print( </a:t>
            </a:r>
            <a:r>
              <a:rPr lang="en-US" sz="1400" dirty="0">
                <a:latin typeface="+mj-lt"/>
              </a:rPr>
              <a:t>“§ </a:t>
            </a:r>
            <a:r>
              <a:rPr lang="en-US" sz="1400" dirty="0" err="1">
                <a:latin typeface="+mj-lt"/>
              </a:rPr>
              <a:t>ist</a:t>
            </a:r>
            <a:r>
              <a:rPr lang="en-US" sz="1400" dirty="0">
                <a:latin typeface="+mj-lt"/>
              </a:rPr>
              <a:t> § Jahre alt.”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en-US" sz="1400" i="1" dirty="0">
              <a:latin typeface="+mj-lt"/>
            </a:endParaRPr>
          </a:p>
          <a:p>
            <a:r>
              <a:rPr lang="en-US" sz="1400" b="1" dirty="0" err="1">
                <a:latin typeface="+mj-lt"/>
              </a:rPr>
              <a:t>FunctionType</a:t>
            </a:r>
            <a:r>
              <a:rPr lang="en-US" sz="1400" b="1" dirty="0">
                <a:latin typeface="+mj-lt"/>
              </a:rPr>
              <a:t>: </a:t>
            </a:r>
            <a:r>
              <a:rPr lang="en-US" sz="1400" i="1" dirty="0">
                <a:latin typeface="+mj-lt"/>
              </a:rPr>
              <a:t>String -&gt; Int -&gt; 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en-US" sz="1400" b="1" dirty="0" err="1">
                <a:latin typeface="+mj-lt"/>
              </a:rPr>
              <a:t>ReturnValue</a:t>
            </a:r>
            <a:r>
              <a:rPr lang="en-US" sz="1400" b="1" dirty="0">
                <a:latin typeface="+mj-lt"/>
              </a:rPr>
              <a:t>: </a:t>
            </a:r>
            <a:r>
              <a:rPr lang="en-US" sz="1400" i="1" dirty="0">
                <a:latin typeface="+mj-lt"/>
              </a:rPr>
              <a:t>String in Bytes</a:t>
            </a:r>
            <a:endParaRPr lang="de-DE" dirty="0">
              <a:latin typeface="+mj-lt"/>
            </a:endParaRPr>
          </a:p>
          <a:p>
            <a:endParaRPr lang="de-DE" sz="1400" b="1" dirty="0">
              <a:latin typeface="+mj-lt"/>
            </a:endParaRPr>
          </a:p>
        </p:txBody>
      </p:sp>
      <p:grpSp>
        <p:nvGrpSpPr>
          <p:cNvPr id="38" name="Interpreter">
            <a:extLst>
              <a:ext uri="{FF2B5EF4-FFF2-40B4-BE49-F238E27FC236}">
                <a16:creationId xmlns:a16="http://schemas.microsoft.com/office/drawing/2014/main" id="{073F24AD-3624-47EB-A9A8-5D5215EB10D5}"/>
              </a:ext>
            </a:extLst>
          </p:cNvPr>
          <p:cNvGrpSpPr/>
          <p:nvPr/>
        </p:nvGrpSpPr>
        <p:grpSpPr>
          <a:xfrm>
            <a:off x="4382077" y="1164551"/>
            <a:ext cx="7605980" cy="4357371"/>
            <a:chOff x="4382077" y="1164551"/>
            <a:chExt cx="7605980" cy="4357371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5ACC93B4-51E6-4E42-B486-6EDEF905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1787" y="4468882"/>
              <a:ext cx="4409605" cy="105304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433806A4-04BF-4872-98E6-A94F1DC46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1787" y="1489968"/>
              <a:ext cx="7297236" cy="2920540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5C24806-F0A9-473B-83FD-AB742790D3FC}"/>
                </a:ext>
              </a:extLst>
            </p:cNvPr>
            <p:cNvSpPr/>
            <p:nvPr/>
          </p:nvSpPr>
          <p:spPr>
            <a:xfrm>
              <a:off x="4832069" y="2027932"/>
              <a:ext cx="7155988" cy="19917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2E475DF-16DE-4F6E-9742-3E4F955235A2}"/>
                </a:ext>
              </a:extLst>
            </p:cNvPr>
            <p:cNvSpPr/>
            <p:nvPr/>
          </p:nvSpPr>
          <p:spPr>
            <a:xfrm>
              <a:off x="4832069" y="4415200"/>
              <a:ext cx="7155988" cy="935191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80B44CB-2551-46E9-A4AB-056C6A2BF9A5}"/>
                </a:ext>
              </a:extLst>
            </p:cNvPr>
            <p:cNvSpPr/>
            <p:nvPr/>
          </p:nvSpPr>
          <p:spPr>
            <a:xfrm>
              <a:off x="4832069" y="2560635"/>
              <a:ext cx="7155988" cy="1313411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itle Interpreter">
              <a:extLst>
                <a:ext uri="{FF2B5EF4-FFF2-40B4-BE49-F238E27FC236}">
                  <a16:creationId xmlns:a16="http://schemas.microsoft.com/office/drawing/2014/main" id="{F991A134-C74A-49D4-B8CC-284C87C15B16}"/>
                </a:ext>
              </a:extLst>
            </p:cNvPr>
            <p:cNvSpPr txBox="1"/>
            <p:nvPr/>
          </p:nvSpPr>
          <p:spPr>
            <a:xfrm>
              <a:off x="4382077" y="1164551"/>
              <a:ext cx="6860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j-lt"/>
                </a:rPr>
                <a:t>Interpreter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ADC752-BED8-408C-A2D3-05493F2B8F40}"/>
              </a:ext>
            </a:extLst>
          </p:cNvPr>
          <p:cNvGrpSpPr/>
          <p:nvPr/>
        </p:nvGrpSpPr>
        <p:grpSpPr>
          <a:xfrm>
            <a:off x="763282" y="1158076"/>
            <a:ext cx="4580566" cy="3662541"/>
            <a:chOff x="763282" y="1158076"/>
            <a:chExt cx="4580566" cy="3662541"/>
          </a:xfrm>
        </p:grpSpPr>
        <p:sp>
          <p:nvSpPr>
            <p:cNvPr id="12" name="Print Statement v2">
              <a:extLst>
                <a:ext uri="{FF2B5EF4-FFF2-40B4-BE49-F238E27FC236}">
                  <a16:creationId xmlns:a16="http://schemas.microsoft.com/office/drawing/2014/main" id="{8B2B4CCC-85D8-4DDB-8645-EB90E512C481}"/>
                </a:ext>
              </a:extLst>
            </p:cNvPr>
            <p:cNvSpPr txBox="1"/>
            <p:nvPr/>
          </p:nvSpPr>
          <p:spPr>
            <a:xfrm>
              <a:off x="763282" y="1158076"/>
              <a:ext cx="4580566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+mj-lt"/>
                </a:rPr>
                <a:t>Syntax</a:t>
              </a: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let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name</a:t>
              </a:r>
              <a:r>
                <a:rPr lang="en-US" sz="1400" dirty="0">
                  <a:latin typeface="+mj-lt"/>
                </a:rPr>
                <a:t> = “Sam”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in </a:t>
              </a: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let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age</a:t>
              </a:r>
              <a:r>
                <a:rPr lang="en-US" sz="1400" dirty="0">
                  <a:latin typeface="+mj-lt"/>
                </a:rPr>
                <a:t> = 30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in </a:t>
              </a:r>
            </a:p>
            <a:p>
              <a:endParaRPr lang="de-DE" sz="1400" dirty="0">
                <a:latin typeface="+mj-lt"/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let</a:t>
              </a:r>
              <a:r>
                <a:rPr lang="en-US" sz="1400" dirty="0">
                  <a:latin typeface="+mj-lt"/>
                </a:rPr>
                <a:t> _ = 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print(</a:t>
              </a:r>
              <a:r>
                <a:rPr lang="en-US" sz="1400" dirty="0">
                  <a:latin typeface="+mj-lt"/>
                </a:rPr>
                <a:t>“§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name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ist</a:t>
              </a:r>
              <a:r>
                <a:rPr lang="en-US" sz="1400" dirty="0">
                  <a:latin typeface="+mj-lt"/>
                </a:rPr>
                <a:t> §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age</a:t>
              </a:r>
              <a:r>
                <a:rPr lang="en-US" sz="1400" dirty="0">
                  <a:latin typeface="+mj-lt"/>
                </a:rPr>
                <a:t> Jahre </a:t>
              </a:r>
              <a:r>
                <a:rPr lang="en-US" sz="1400" dirty="0" err="1">
                  <a:latin typeface="+mj-lt"/>
                </a:rPr>
                <a:t>alt.”:red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)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in </a:t>
              </a:r>
              <a:r>
                <a:rPr lang="en-US" sz="1400" b="1" dirty="0">
                  <a:latin typeface="+mj-lt"/>
                </a:rPr>
                <a:t>…</a:t>
              </a:r>
              <a:endParaRPr lang="de-DE" sz="1400" b="1" dirty="0">
                <a:latin typeface="+mj-lt"/>
              </a:endParaRP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r>
                <a:rPr lang="de-DE" b="1" dirty="0">
                  <a:latin typeface="+mj-lt"/>
                </a:rPr>
                <a:t>Expression</a:t>
              </a:r>
            </a:p>
            <a:p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print( </a:t>
              </a:r>
              <a:r>
                <a:rPr lang="en-US" sz="1400" dirty="0">
                  <a:latin typeface="+mj-lt"/>
                </a:rPr>
                <a:t>“§name </a:t>
              </a:r>
              <a:r>
                <a:rPr lang="en-US" sz="1400" dirty="0" err="1">
                  <a:latin typeface="+mj-lt"/>
                </a:rPr>
                <a:t>ist</a:t>
              </a:r>
              <a:r>
                <a:rPr lang="en-US" sz="1400" dirty="0">
                  <a:latin typeface="+mj-lt"/>
                </a:rPr>
                <a:t> §age Jahre alt.”, </a:t>
              </a:r>
              <a:r>
                <a:rPr lang="en-US" sz="1400" dirty="0" err="1">
                  <a:latin typeface="+mj-lt"/>
                </a:rPr>
                <a:t>Color.Red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 )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endParaRPr lang="en-US" sz="1400" i="1" dirty="0">
                <a:latin typeface="+mj-lt"/>
              </a:endParaRPr>
            </a:p>
            <a:p>
              <a:endParaRPr lang="en-US" sz="1400" b="1" dirty="0">
                <a:latin typeface="+mj-lt"/>
              </a:endParaRPr>
            </a:p>
            <a:p>
              <a:r>
                <a:rPr lang="en-US" sz="1400" b="1" dirty="0">
                  <a:latin typeface="+mj-lt"/>
                </a:rPr>
                <a:t>Type:  </a:t>
              </a:r>
              <a:r>
                <a:rPr lang="en-US" sz="1400" i="1" dirty="0">
                  <a:latin typeface="+mj-lt"/>
                </a:rPr>
                <a:t>Int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en-US" sz="1400" b="1" dirty="0" err="1">
                  <a:latin typeface="+mj-lt"/>
                </a:rPr>
                <a:t>ReturnValue</a:t>
              </a:r>
              <a:r>
                <a:rPr lang="en-US" sz="1400" b="1" dirty="0">
                  <a:latin typeface="+mj-lt"/>
                </a:rPr>
                <a:t>: </a:t>
              </a:r>
              <a:r>
                <a:rPr lang="en-US" sz="1400" i="1" dirty="0">
                  <a:latin typeface="+mj-lt"/>
                </a:rPr>
                <a:t>String in Bytes</a:t>
              </a:r>
              <a:endParaRPr lang="de-DE" dirty="0">
                <a:latin typeface="+mj-lt"/>
              </a:endParaRPr>
            </a:p>
            <a:p>
              <a:endParaRPr lang="de-DE" sz="1400" b="1" dirty="0">
                <a:latin typeface="+mj-lt"/>
              </a:endParaRP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2C0F1AA-B021-49F1-B0CD-7D1F91218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479" y="3701116"/>
              <a:ext cx="3842449" cy="191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5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C2E607C7-7FD9-4861-A4B7-4A848B953528}"/>
              </a:ext>
            </a:extLst>
          </p:cNvPr>
          <p:cNvSpPr txBox="1"/>
          <p:nvPr/>
        </p:nvSpPr>
        <p:spPr>
          <a:xfrm>
            <a:off x="763283" y="567266"/>
            <a:ext cx="4472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Demo Programm</a:t>
            </a:r>
          </a:p>
          <a:p>
            <a:endParaRPr lang="de-DE" sz="1400" b="1" dirty="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" name="Print Statement v2">
            <a:extLst>
              <a:ext uri="{FF2B5EF4-FFF2-40B4-BE49-F238E27FC236}">
                <a16:creationId xmlns:a16="http://schemas.microsoft.com/office/drawing/2014/main" id="{8B2B4CCC-85D8-4DDB-8645-EB90E512C481}"/>
              </a:ext>
            </a:extLst>
          </p:cNvPr>
          <p:cNvSpPr txBox="1"/>
          <p:nvPr/>
        </p:nvSpPr>
        <p:spPr>
          <a:xfrm>
            <a:off x="763281" y="1158076"/>
            <a:ext cx="9648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Funktion: Abfrage des Alters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 rec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readAge</a:t>
            </a:r>
            <a:r>
              <a:rPr lang="en-US" sz="1400" dirty="0">
                <a:latin typeface="+mj-lt"/>
              </a:rPr>
              <a:t> = \x =&gt;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_</a:t>
            </a:r>
            <a:r>
              <a:rPr lang="en-US" sz="1400" dirty="0">
                <a:latin typeface="+mj-lt"/>
              </a:rPr>
              <a:t> = print("Bitte </a:t>
            </a:r>
            <a:r>
              <a:rPr lang="en-US" sz="1400" dirty="0" err="1">
                <a:latin typeface="+mj-lt"/>
              </a:rPr>
              <a:t>geben</a:t>
            </a:r>
            <a:r>
              <a:rPr lang="en-US" sz="1400" dirty="0">
                <a:latin typeface="+mj-lt"/>
              </a:rPr>
              <a:t> Sie </a:t>
            </a:r>
            <a:r>
              <a:rPr lang="en-US" sz="1400" dirty="0" err="1">
                <a:latin typeface="+mj-lt"/>
              </a:rPr>
              <a:t>Ihr</a:t>
            </a:r>
            <a:r>
              <a:rPr lang="en-US" sz="1400" dirty="0">
                <a:latin typeface="+mj-lt"/>
              </a:rPr>
              <a:t> Alter </a:t>
            </a:r>
            <a:r>
              <a:rPr lang="en-US" sz="1400" dirty="0" err="1">
                <a:latin typeface="+mj-lt"/>
              </a:rPr>
              <a:t>ein</a:t>
            </a:r>
            <a:r>
              <a:rPr lang="en-US" sz="1400" dirty="0">
                <a:latin typeface="+mj-lt"/>
              </a:rPr>
              <a:t>: ":blue)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in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= read(Int)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in</a:t>
            </a:r>
          </a:p>
          <a:p>
            <a:pPr defTabSz="360000"/>
            <a:r>
              <a:rPr lang="en-US" sz="1400" dirty="0">
                <a:latin typeface="+mj-lt"/>
              </a:rPr>
              <a:t>      	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if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== 0-2147483647 ||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&lt;= 0 ||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&gt; 120  </a:t>
            </a:r>
          </a:p>
          <a:p>
            <a:pPr defTabSz="360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	then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_</a:t>
            </a:r>
            <a:r>
              <a:rPr lang="en-US" sz="1400" dirty="0">
                <a:latin typeface="+mj-lt"/>
              </a:rPr>
              <a:t> = print("</a:t>
            </a:r>
            <a:r>
              <a:rPr lang="en-US" sz="1400" dirty="0" err="1">
                <a:latin typeface="+mj-lt"/>
              </a:rPr>
              <a:t>Kein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gültiges</a:t>
            </a:r>
            <a:r>
              <a:rPr lang="en-US" sz="1400" dirty="0">
                <a:latin typeface="+mj-lt"/>
              </a:rPr>
              <a:t> Alter!!!":red)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	in</a:t>
            </a:r>
            <a:r>
              <a:rPr lang="en-US" sz="1400" dirty="0">
                <a:latin typeface="+mj-lt"/>
              </a:rPr>
              <a:t> </a:t>
            </a:r>
          </a:p>
          <a:p>
            <a:pPr defTabSz="360000"/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readAge</a:t>
            </a:r>
            <a:r>
              <a:rPr lang="en-US" sz="1400" dirty="0">
                <a:latin typeface="+mj-lt"/>
              </a:rPr>
              <a:t> 0 </a:t>
            </a:r>
          </a:p>
          <a:p>
            <a:pPr defTabSz="360000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	else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input</a:t>
            </a:r>
            <a:r>
              <a:rPr lang="en-US" sz="1400" dirty="0">
                <a:latin typeface="+mj-lt"/>
              </a:rPr>
              <a:t>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</a:t>
            </a:r>
          </a:p>
          <a:p>
            <a:pPr defTabSz="360000"/>
            <a:r>
              <a:rPr lang="en-US" sz="1400" dirty="0">
                <a:latin typeface="+mj-lt"/>
              </a:rPr>
              <a:t>…</a:t>
            </a:r>
          </a:p>
          <a:p>
            <a:pPr defTabSz="360000"/>
            <a:endParaRPr lang="en-US" sz="1400" dirty="0">
              <a:latin typeface="+mj-lt"/>
            </a:endParaRPr>
          </a:p>
          <a:p>
            <a:r>
              <a:rPr lang="de-DE" b="1" dirty="0">
                <a:latin typeface="+mj-lt"/>
              </a:rPr>
              <a:t>Aufruf: Abfrage des Alters</a:t>
            </a:r>
          </a:p>
          <a:p>
            <a:pPr defTabSz="360000"/>
            <a:endParaRPr lang="en-US" sz="1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let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age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readAge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defTabSz="36000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</a:t>
            </a:r>
          </a:p>
          <a:p>
            <a:pPr defTabSz="360000"/>
            <a:r>
              <a:rPr lang="en-US" sz="14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487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44860C-F627-92B1-05B7-CC046FBC38AB}"/>
              </a:ext>
            </a:extLst>
          </p:cNvPr>
          <p:cNvSpPr txBox="1"/>
          <p:nvPr/>
        </p:nvSpPr>
        <p:spPr>
          <a:xfrm>
            <a:off x="6758152" y="1606521"/>
            <a:ext cx="369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B0F0"/>
                </a:solidFill>
              </a:rPr>
              <a:t>IF</a:t>
            </a:r>
            <a:r>
              <a:rPr lang="en-DE" sz="1400" dirty="0"/>
              <a:t> {cond} </a:t>
            </a:r>
            <a:r>
              <a:rPr lang="en-DE" sz="1400" dirty="0">
                <a:solidFill>
                  <a:srgbClr val="00B0F0"/>
                </a:solidFill>
              </a:rPr>
              <a:t>THEN</a:t>
            </a:r>
            <a:r>
              <a:rPr lang="en-DE" sz="1400" dirty="0"/>
              <a:t> {then-branch} </a:t>
            </a:r>
            <a:r>
              <a:rPr lang="en-DE" sz="1400" dirty="0">
                <a:solidFill>
                  <a:srgbClr val="00B0F0"/>
                </a:solidFill>
              </a:rPr>
              <a:t>ELSE</a:t>
            </a:r>
            <a:r>
              <a:rPr lang="en-DE" sz="1400" dirty="0"/>
              <a:t> {else-branch}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0265D-6EF7-491B-19A8-D246B5BBE598}"/>
              </a:ext>
            </a:extLst>
          </p:cNvPr>
          <p:cNvSpPr txBox="1"/>
          <p:nvPr/>
        </p:nvSpPr>
        <p:spPr>
          <a:xfrm>
            <a:off x="6758152" y="2777185"/>
            <a:ext cx="1516313" cy="1109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DE" sz="1400" dirty="0">
                <a:solidFill>
                  <a:srgbClr val="00B0F0"/>
                </a:solidFill>
              </a:rPr>
              <a:t>IF</a:t>
            </a:r>
            <a:r>
              <a:rPr lang="en-DE" sz="1400" dirty="0"/>
              <a:t> {cond} </a:t>
            </a:r>
            <a:r>
              <a:rPr lang="en-DE" sz="1400" dirty="0">
                <a:solidFill>
                  <a:srgbClr val="00B0F0"/>
                </a:solidFill>
              </a:rPr>
              <a:t>THEN</a:t>
            </a:r>
            <a:br>
              <a:rPr lang="en-DE" sz="1400" dirty="0"/>
            </a:br>
            <a:r>
              <a:rPr lang="en-DE" sz="1400" dirty="0"/>
              <a:t>        {then-branch}</a:t>
            </a:r>
            <a:br>
              <a:rPr lang="en-DE" sz="1400" dirty="0"/>
            </a:br>
            <a:r>
              <a:rPr lang="en-DE" sz="1400" dirty="0">
                <a:solidFill>
                  <a:srgbClr val="00B0F0"/>
                </a:solidFill>
              </a:rPr>
              <a:t>ELSE</a:t>
            </a:r>
            <a:br>
              <a:rPr lang="en-DE" sz="1400" dirty="0"/>
            </a:br>
            <a:r>
              <a:rPr lang="en-DE" sz="1400" dirty="0"/>
              <a:t>        {else-branch}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82C70529-C216-AC87-E655-691CB2D899BF}"/>
              </a:ext>
            </a:extLst>
          </p:cNvPr>
          <p:cNvSpPr txBox="1"/>
          <p:nvPr/>
        </p:nvSpPr>
        <p:spPr>
          <a:xfrm>
            <a:off x="763283" y="567266"/>
            <a:ext cx="447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Pretty Printer</a:t>
            </a:r>
            <a:endParaRPr lang="de-DE" sz="14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43164-0D08-E541-0D48-FC5D6BE08C41}"/>
              </a:ext>
            </a:extLst>
          </p:cNvPr>
          <p:cNvSpPr txBox="1"/>
          <p:nvPr/>
        </p:nvSpPr>
        <p:spPr>
          <a:xfrm>
            <a:off x="6758152" y="4128965"/>
            <a:ext cx="1380634" cy="1367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DE" sz="1400" dirty="0">
                <a:solidFill>
                  <a:srgbClr val="00B0F0"/>
                </a:solidFill>
              </a:rPr>
              <a:t>IF</a:t>
            </a:r>
            <a:r>
              <a:rPr lang="en-DE" sz="1400" dirty="0"/>
              <a:t> {looong-cond}</a:t>
            </a:r>
            <a:br>
              <a:rPr lang="en-DE" sz="1400" dirty="0"/>
            </a:br>
            <a:r>
              <a:rPr lang="en-DE" sz="1400" dirty="0">
                <a:solidFill>
                  <a:srgbClr val="00B0F0"/>
                </a:solidFill>
              </a:rPr>
              <a:t>THEN</a:t>
            </a:r>
            <a:br>
              <a:rPr lang="en-DE" sz="1400" dirty="0"/>
            </a:br>
            <a:r>
              <a:rPr lang="en-DE" sz="1400" dirty="0"/>
              <a:t>        {then-cond}</a:t>
            </a:r>
            <a:br>
              <a:rPr lang="en-DE" sz="1400" dirty="0"/>
            </a:br>
            <a:r>
              <a:rPr lang="en-DE" sz="1400" dirty="0">
                <a:solidFill>
                  <a:srgbClr val="00B0F0"/>
                </a:solidFill>
              </a:rPr>
              <a:t>ELSE</a:t>
            </a:r>
            <a:br>
              <a:rPr lang="en-DE" sz="1400" dirty="0"/>
            </a:br>
            <a:r>
              <a:rPr lang="en-DE" sz="1400" dirty="0"/>
              <a:t>        {else-cond}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06E29-E311-79C8-101E-67718EDC50FE}"/>
              </a:ext>
            </a:extLst>
          </p:cNvPr>
          <p:cNvSpPr txBox="1"/>
          <p:nvPr/>
        </p:nvSpPr>
        <p:spPr>
          <a:xfrm>
            <a:off x="6375515" y="121802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Single-Line: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5CB826-3BBA-B5B4-FE3A-EE6B5EBE6783}"/>
              </a:ext>
            </a:extLst>
          </p:cNvPr>
          <p:cNvSpPr txBox="1"/>
          <p:nvPr/>
        </p:nvSpPr>
        <p:spPr>
          <a:xfrm>
            <a:off x="6375515" y="23886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Multi-Line: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29D201-3DF2-BB57-369B-EE062A6AAA3E}"/>
              </a:ext>
            </a:extLst>
          </p:cNvPr>
          <p:cNvCxnSpPr>
            <a:cxnSpLocks/>
          </p:cNvCxnSpPr>
          <p:nvPr/>
        </p:nvCxnSpPr>
        <p:spPr>
          <a:xfrm>
            <a:off x="6096000" y="1341120"/>
            <a:ext cx="8465" cy="40930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1C4A9A0-74F8-693F-0A67-B198B6A83E60}"/>
              </a:ext>
            </a:extLst>
          </p:cNvPr>
          <p:cNvSpPr/>
          <p:nvPr/>
        </p:nvSpPr>
        <p:spPr>
          <a:xfrm>
            <a:off x="1740978" y="3538600"/>
            <a:ext cx="722812" cy="7228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cond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E31320-CC00-3FC0-F515-A451F9B0C4C0}"/>
              </a:ext>
            </a:extLst>
          </p:cNvPr>
          <p:cNvSpPr/>
          <p:nvPr/>
        </p:nvSpPr>
        <p:spPr>
          <a:xfrm>
            <a:off x="2644493" y="3538600"/>
            <a:ext cx="722812" cy="7228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then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EEEC3F-F59C-6844-43C7-06A93FB377C1}"/>
              </a:ext>
            </a:extLst>
          </p:cNvPr>
          <p:cNvSpPr/>
          <p:nvPr/>
        </p:nvSpPr>
        <p:spPr>
          <a:xfrm>
            <a:off x="3548008" y="3538600"/>
            <a:ext cx="722812" cy="7228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else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98A2D9-18EB-F25D-1181-F208A919403F}"/>
              </a:ext>
            </a:extLst>
          </p:cNvPr>
          <p:cNvSpPr/>
          <p:nvPr/>
        </p:nvSpPr>
        <p:spPr>
          <a:xfrm>
            <a:off x="2644493" y="2436671"/>
            <a:ext cx="722812" cy="7228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IF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6F6BC-1FA4-5680-5EA1-2DAF9FDB2FFA}"/>
              </a:ext>
            </a:extLst>
          </p:cNvPr>
          <p:cNvSpPr/>
          <p:nvPr/>
        </p:nvSpPr>
        <p:spPr>
          <a:xfrm>
            <a:off x="3005899" y="1334742"/>
            <a:ext cx="722812" cy="722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...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BCF2F7-A36C-02EF-1D0F-FD9422CA7ABC}"/>
              </a:ext>
            </a:extLst>
          </p:cNvPr>
          <p:cNvSpPr/>
          <p:nvPr/>
        </p:nvSpPr>
        <p:spPr>
          <a:xfrm>
            <a:off x="2283087" y="4640529"/>
            <a:ext cx="722812" cy="722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/>
              <a:t>IF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C105E8-BCAC-74DE-25B9-63DD5D63E9FD}"/>
              </a:ext>
            </a:extLst>
          </p:cNvPr>
          <p:cNvSpPr txBox="1"/>
          <p:nvPr/>
        </p:nvSpPr>
        <p:spPr>
          <a:xfrm>
            <a:off x="3659586" y="48446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...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73386-2360-C1BB-4EFE-E7AD8477668B}"/>
              </a:ext>
            </a:extLst>
          </p:cNvPr>
          <p:cNvCxnSpPr>
            <a:cxnSpLocks/>
          </p:cNvCxnSpPr>
          <p:nvPr/>
        </p:nvCxnSpPr>
        <p:spPr>
          <a:xfrm flipH="1">
            <a:off x="3108960" y="2057554"/>
            <a:ext cx="139337" cy="3982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93C42E-6837-2287-2417-40B6BBEFB1C7}"/>
              </a:ext>
            </a:extLst>
          </p:cNvPr>
          <p:cNvCxnSpPr>
            <a:cxnSpLocks/>
          </p:cNvCxnSpPr>
          <p:nvPr/>
        </p:nvCxnSpPr>
        <p:spPr>
          <a:xfrm flipH="1">
            <a:off x="2342606" y="3063042"/>
            <a:ext cx="428703" cy="5510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37FFE3-8262-C1C2-F18A-CFADF8AB1BAF}"/>
              </a:ext>
            </a:extLst>
          </p:cNvPr>
          <p:cNvCxnSpPr>
            <a:cxnSpLocks/>
            <a:stCxn id="30" idx="4"/>
            <a:endCxn id="28" idx="0"/>
          </p:cNvCxnSpPr>
          <p:nvPr/>
        </p:nvCxnSpPr>
        <p:spPr>
          <a:xfrm>
            <a:off x="3005899" y="3159483"/>
            <a:ext cx="0" cy="379117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9A142-5E8A-F1B7-82CE-AED517D77198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3261452" y="3053630"/>
            <a:ext cx="448399" cy="5517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1B75F5-2865-E69B-A73F-0C8A1D76BF1D}"/>
              </a:ext>
            </a:extLst>
          </p:cNvPr>
          <p:cNvSpPr txBox="1"/>
          <p:nvPr/>
        </p:nvSpPr>
        <p:spPr>
          <a:xfrm>
            <a:off x="1377106" y="48502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...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A48DB9-336C-0A75-76F2-8BDB0C44D9D5}"/>
              </a:ext>
            </a:extLst>
          </p:cNvPr>
          <p:cNvSpPr/>
          <p:nvPr/>
        </p:nvSpPr>
        <p:spPr>
          <a:xfrm>
            <a:off x="1921681" y="5742458"/>
            <a:ext cx="722812" cy="722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...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EA42CD-BB7A-0503-A11D-5042F832DE2C}"/>
              </a:ext>
            </a:extLst>
          </p:cNvPr>
          <p:cNvCxnSpPr>
            <a:cxnSpLocks/>
          </p:cNvCxnSpPr>
          <p:nvPr/>
        </p:nvCxnSpPr>
        <p:spPr>
          <a:xfrm flipH="1">
            <a:off x="2394121" y="5353768"/>
            <a:ext cx="139337" cy="3982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FC5A30-584D-C670-6B2B-5110653113E4}"/>
              </a:ext>
            </a:extLst>
          </p:cNvPr>
          <p:cNvCxnSpPr>
            <a:cxnSpLocks/>
          </p:cNvCxnSpPr>
          <p:nvPr/>
        </p:nvCxnSpPr>
        <p:spPr>
          <a:xfrm flipH="1">
            <a:off x="2754984" y="4251839"/>
            <a:ext cx="139337" cy="3982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6E68E9-E7F6-B559-42D1-6C00237B0827}"/>
              </a:ext>
            </a:extLst>
          </p:cNvPr>
          <p:cNvSpPr txBox="1"/>
          <p:nvPr/>
        </p:nvSpPr>
        <p:spPr>
          <a:xfrm>
            <a:off x="2165970" y="2216088"/>
            <a:ext cx="816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[indentations] </a:t>
            </a:r>
            <a:r>
              <a:rPr lang="en-DE" dirty="0">
                <a:solidFill>
                  <a:srgbClr val="00B0F0"/>
                </a:solidFill>
              </a:rPr>
              <a:t>IF</a:t>
            </a:r>
            <a:r>
              <a:rPr lang="en-DE" dirty="0"/>
              <a:t> {cond} </a:t>
            </a:r>
            <a:r>
              <a:rPr lang="en-DE" dirty="0">
                <a:solidFill>
                  <a:srgbClr val="00B0F0"/>
                </a:solidFill>
              </a:rPr>
              <a:t>THEN</a:t>
            </a:r>
            <a:r>
              <a:rPr lang="en-DE" dirty="0"/>
              <a:t> {then-branch} </a:t>
            </a:r>
            <a:r>
              <a:rPr lang="en-DE" dirty="0">
                <a:solidFill>
                  <a:srgbClr val="00B0F0"/>
                </a:solidFill>
              </a:rPr>
              <a:t>ELSE</a:t>
            </a:r>
            <a:r>
              <a:rPr lang="en-DE" dirty="0"/>
              <a:t> {else-branch}  [...]	      | Line-wrap</a:t>
            </a: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467DE63A-99E1-1DFF-3D16-20AF4B952C7F}"/>
              </a:ext>
            </a:extLst>
          </p:cNvPr>
          <p:cNvSpPr txBox="1"/>
          <p:nvPr/>
        </p:nvSpPr>
        <p:spPr>
          <a:xfrm>
            <a:off x="763283" y="567266"/>
            <a:ext cx="447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Parent</a:t>
            </a:r>
            <a:endParaRPr lang="de-DE" sz="14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6DF84-32E6-1F51-55F2-98D5D5998AB1}"/>
              </a:ext>
            </a:extLst>
          </p:cNvPr>
          <p:cNvSpPr txBox="1"/>
          <p:nvPr/>
        </p:nvSpPr>
        <p:spPr>
          <a:xfrm>
            <a:off x="3841087" y="286402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91300-E808-D3C3-C74C-F90C335399C1}"/>
              </a:ext>
            </a:extLst>
          </p:cNvPr>
          <p:cNvSpPr txBox="1"/>
          <p:nvPr/>
        </p:nvSpPr>
        <p:spPr>
          <a:xfrm>
            <a:off x="5386858" y="2864025"/>
            <a:ext cx="60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eval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AF418-FA08-705C-6F2C-FB545DEA0371}"/>
              </a:ext>
            </a:extLst>
          </p:cNvPr>
          <p:cNvSpPr txBox="1"/>
          <p:nvPr/>
        </p:nvSpPr>
        <p:spPr>
          <a:xfrm>
            <a:off x="6826007" y="2866516"/>
            <a:ext cx="1624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let c = switch(a) {</a:t>
            </a:r>
          </a:p>
          <a:p>
            <a:r>
              <a:rPr lang="en-DE" sz="1400" dirty="0"/>
              <a:t>        case &lt;18: false</a:t>
            </a:r>
            <a:br>
              <a:rPr lang="en-DE" sz="1400" dirty="0"/>
            </a:br>
            <a:r>
              <a:rPr lang="en-DE" sz="1400" dirty="0"/>
              <a:t>        case &gt;=18: true</a:t>
            </a:r>
          </a:p>
          <a:p>
            <a:r>
              <a:rPr lang="en-DE" sz="1400" dirty="0"/>
              <a:t>    }</a:t>
            </a:r>
          </a:p>
          <a:p>
            <a:r>
              <a:rPr lang="en-DE" sz="1400" dirty="0"/>
              <a:t>in</a:t>
            </a:r>
          </a:p>
          <a:p>
            <a:r>
              <a:rPr lang="en-DE" sz="1400" dirty="0"/>
              <a:t>c 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9F143-CBD5-68B4-F8BB-04577B391AF0}"/>
              </a:ext>
            </a:extLst>
          </p:cNvPr>
          <p:cNvCxnSpPr>
            <a:cxnSpLocks/>
          </p:cNvCxnSpPr>
          <p:nvPr/>
        </p:nvCxnSpPr>
        <p:spPr>
          <a:xfrm>
            <a:off x="8674344" y="2864025"/>
            <a:ext cx="0" cy="1387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8A9BC4-EAFA-8FB5-3A36-03553A401487}"/>
              </a:ext>
            </a:extLst>
          </p:cNvPr>
          <p:cNvSpPr txBox="1"/>
          <p:nvPr/>
        </p:nvSpPr>
        <p:spPr>
          <a:xfrm>
            <a:off x="8792062" y="3403879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Line-Count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9738FA-3D20-5537-7934-E3F3A1C77003}"/>
              </a:ext>
            </a:extLst>
          </p:cNvPr>
          <p:cNvCxnSpPr/>
          <p:nvPr/>
        </p:nvCxnSpPr>
        <p:spPr>
          <a:xfrm>
            <a:off x="2165970" y="4572001"/>
            <a:ext cx="65083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E47362-1C1C-0796-3B59-F9D12CAED54C}"/>
              </a:ext>
            </a:extLst>
          </p:cNvPr>
          <p:cNvSpPr txBox="1"/>
          <p:nvPr/>
        </p:nvSpPr>
        <p:spPr>
          <a:xfrm>
            <a:off x="4804634" y="4692071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Line-Total-Size</a:t>
            </a:r>
          </a:p>
        </p:txBody>
      </p:sp>
    </p:spTree>
    <p:extLst>
      <p:ext uri="{BB962C8B-B14F-4D97-AF65-F5344CB8AC3E}">
        <p14:creationId xmlns:p14="http://schemas.microsoft.com/office/powerpoint/2010/main" val="195370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8D693A1-A2D3-48B5-963C-17B0816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8"/>
            <a:ext cx="12212671" cy="3031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56AB1C-BAA1-44C1-B796-ACF5F5B9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03" y="6014356"/>
            <a:ext cx="1211790" cy="65437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9" name="Gerader Verbinder 6">
            <a:extLst>
              <a:ext uri="{FF2B5EF4-FFF2-40B4-BE49-F238E27FC236}">
                <a16:creationId xmlns:a16="http://schemas.microsoft.com/office/drawing/2014/main" id="{20FB757D-E284-4E8D-A78D-0C59EC6F9F9F}"/>
              </a:ext>
            </a:extLst>
          </p:cNvPr>
          <p:cNvCxnSpPr/>
          <p:nvPr/>
        </p:nvCxnSpPr>
        <p:spPr>
          <a:xfrm>
            <a:off x="592668" y="5833533"/>
            <a:ext cx="11023595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6E68E9-E7F6-B559-42D1-6C00237B0827}"/>
              </a:ext>
            </a:extLst>
          </p:cNvPr>
          <p:cNvSpPr txBox="1"/>
          <p:nvPr/>
        </p:nvSpPr>
        <p:spPr>
          <a:xfrm>
            <a:off x="3576886" y="3296908"/>
            <a:ext cx="5891421" cy="206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DE" dirty="0">
                <a:solidFill>
                  <a:srgbClr val="00B0F0"/>
                </a:solidFill>
              </a:rPr>
              <a:t>let x = IF</a:t>
            </a:r>
            <a:r>
              <a:rPr lang="en-DE" dirty="0"/>
              <a:t> {loooooong-cond } 			| Line-wrap</a:t>
            </a:r>
          </a:p>
          <a:p>
            <a:pPr>
              <a:lnSpc>
                <a:spcPct val="120000"/>
              </a:lnSpc>
            </a:pPr>
            <a:r>
              <a:rPr lang="en-DE" dirty="0">
                <a:solidFill>
                  <a:srgbClr val="00B0F0"/>
                </a:solidFill>
              </a:rPr>
              <a:t>        THEN</a:t>
            </a:r>
            <a:r>
              <a:rPr lang="en-DE" dirty="0"/>
              <a:t> 	 	</a:t>
            </a:r>
          </a:p>
          <a:p>
            <a:pPr>
              <a:lnSpc>
                <a:spcPct val="120000"/>
              </a:lnSpc>
            </a:pPr>
            <a:r>
              <a:rPr lang="en-DE" dirty="0"/>
              <a:t>                {then-branch} </a:t>
            </a:r>
          </a:p>
          <a:p>
            <a:pPr>
              <a:lnSpc>
                <a:spcPct val="120000"/>
              </a:lnSpc>
            </a:pPr>
            <a:r>
              <a:rPr lang="en-DE" dirty="0">
                <a:solidFill>
                  <a:srgbClr val="00B0F0"/>
                </a:solidFill>
              </a:rPr>
              <a:t>        ELSE</a:t>
            </a:r>
            <a:r>
              <a:rPr lang="en-DE" dirty="0"/>
              <a:t> </a:t>
            </a:r>
          </a:p>
          <a:p>
            <a:pPr>
              <a:lnSpc>
                <a:spcPct val="120000"/>
              </a:lnSpc>
            </a:pPr>
            <a:r>
              <a:rPr lang="en-DE" dirty="0"/>
              <a:t>                {else-branch}  [...]</a:t>
            </a:r>
          </a:p>
          <a:p>
            <a:pPr>
              <a:lnSpc>
                <a:spcPct val="120000"/>
              </a:lnSpc>
            </a:pPr>
            <a:r>
              <a:rPr lang="en-DE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467DE63A-99E1-1DFF-3D16-20AF4B952C7F}"/>
              </a:ext>
            </a:extLst>
          </p:cNvPr>
          <p:cNvSpPr txBox="1"/>
          <p:nvPr/>
        </p:nvSpPr>
        <p:spPr>
          <a:xfrm>
            <a:off x="763283" y="567266"/>
            <a:ext cx="447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Child</a:t>
            </a:r>
            <a:endParaRPr lang="de-DE" sz="1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1C232-057E-955C-A891-653662900772}"/>
              </a:ext>
            </a:extLst>
          </p:cNvPr>
          <p:cNvSpPr txBox="1"/>
          <p:nvPr/>
        </p:nvSpPr>
        <p:spPr>
          <a:xfrm>
            <a:off x="3576886" y="1501016"/>
            <a:ext cx="673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F0"/>
                </a:solidFill>
              </a:rPr>
              <a:t>let x = IF</a:t>
            </a:r>
            <a:r>
              <a:rPr lang="en-DE" dirty="0"/>
              <a:t> {loooooong-cond} </a:t>
            </a:r>
            <a:r>
              <a:rPr lang="en-DE" dirty="0">
                <a:solidFill>
                  <a:srgbClr val="00B0F0"/>
                </a:solidFill>
              </a:rPr>
              <a:t>THEN </a:t>
            </a:r>
            <a:r>
              <a:rPr lang="en-DE" dirty="0"/>
              <a:t>{then-branch} </a:t>
            </a:r>
            <a:r>
              <a:rPr lang="en-DE" dirty="0">
                <a:solidFill>
                  <a:srgbClr val="00B0F0"/>
                </a:solidFill>
              </a:rPr>
              <a:t>ELSE</a:t>
            </a:r>
            <a:r>
              <a:rPr lang="en-DE" dirty="0"/>
              <a:t> {else-branch}  </a:t>
            </a:r>
            <a:r>
              <a:rPr lang="en-DE" dirty="0">
                <a:solidFill>
                  <a:srgbClr val="00B0F0"/>
                </a:solidFill>
              </a:rPr>
              <a:t>in</a:t>
            </a:r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D42B97-5590-46FC-47BC-5A8C07496B60}"/>
              </a:ext>
            </a:extLst>
          </p:cNvPr>
          <p:cNvCxnSpPr/>
          <p:nvPr/>
        </p:nvCxnSpPr>
        <p:spPr>
          <a:xfrm>
            <a:off x="3676473" y="199755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F0565-44B4-4D87-C4E7-C4C48DF60F50}"/>
              </a:ext>
            </a:extLst>
          </p:cNvPr>
          <p:cNvCxnSpPr>
            <a:cxnSpLocks/>
          </p:cNvCxnSpPr>
          <p:nvPr/>
        </p:nvCxnSpPr>
        <p:spPr>
          <a:xfrm>
            <a:off x="9855798" y="2010109"/>
            <a:ext cx="310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64E23A-A999-E461-820E-FCA71F072265}"/>
              </a:ext>
            </a:extLst>
          </p:cNvPr>
          <p:cNvSpPr txBox="1"/>
          <p:nvPr/>
        </p:nvSpPr>
        <p:spPr>
          <a:xfrm>
            <a:off x="2593016" y="184367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400" dirty="0"/>
              <a:t>Reserved: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A1EBB-D8E2-F4A4-D9F6-E9990BD8F823}"/>
              </a:ext>
            </a:extLst>
          </p:cNvPr>
          <p:cNvSpPr txBox="1"/>
          <p:nvPr/>
        </p:nvSpPr>
        <p:spPr>
          <a:xfrm>
            <a:off x="1844575" y="3358077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400" dirty="0"/>
              <a:t>Reserved (first line):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2F5427-1E47-036E-10CE-115BFD6DCE2A}"/>
              </a:ext>
            </a:extLst>
          </p:cNvPr>
          <p:cNvSpPr txBox="1"/>
          <p:nvPr/>
        </p:nvSpPr>
        <p:spPr>
          <a:xfrm>
            <a:off x="2337146" y="4366095"/>
            <a:ext cx="1155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400" dirty="0"/>
              <a:t>Indentations: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B01215-0628-0B74-B4F3-28F8A72BB71E}"/>
              </a:ext>
            </a:extLst>
          </p:cNvPr>
          <p:cNvCxnSpPr>
            <a:cxnSpLocks/>
          </p:cNvCxnSpPr>
          <p:nvPr/>
        </p:nvCxnSpPr>
        <p:spPr>
          <a:xfrm>
            <a:off x="3576886" y="4515847"/>
            <a:ext cx="423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43E5A4-9EF5-C020-5185-02CA9D63E388}"/>
              </a:ext>
            </a:extLst>
          </p:cNvPr>
          <p:cNvSpPr txBox="1"/>
          <p:nvPr/>
        </p:nvSpPr>
        <p:spPr>
          <a:xfrm>
            <a:off x="2988662" y="2180368"/>
            <a:ext cx="12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DE" sz="1200" dirty="0"/>
              <a:t>Indentations</a:t>
            </a:r>
          </a:p>
          <a:p>
            <a:pPr marL="228600" indent="-228600">
              <a:buAutoNum type="arabicPeriod"/>
            </a:pPr>
            <a:r>
              <a:rPr lang="en-DE" sz="1200" dirty="0"/>
              <a:t>Characters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2DD3C6-259E-329F-1B28-A329DA9F4434}"/>
              </a:ext>
            </a:extLst>
          </p:cNvPr>
          <p:cNvCxnSpPr>
            <a:cxnSpLocks/>
          </p:cNvCxnSpPr>
          <p:nvPr/>
        </p:nvCxnSpPr>
        <p:spPr>
          <a:xfrm>
            <a:off x="4290427" y="3221114"/>
            <a:ext cx="3991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FB5697-3A87-E2D6-D7BA-D9AED850CEDF}"/>
              </a:ext>
            </a:extLst>
          </p:cNvPr>
          <p:cNvSpPr txBox="1"/>
          <p:nvPr/>
        </p:nvSpPr>
        <p:spPr>
          <a:xfrm>
            <a:off x="4976780" y="2865592"/>
            <a:ext cx="2767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dirty="0"/>
              <a:t>LineLength – Reserved = Remaining</a:t>
            </a:r>
          </a:p>
        </p:txBody>
      </p:sp>
    </p:spTree>
    <p:extLst>
      <p:ext uri="{BB962C8B-B14F-4D97-AF65-F5344CB8AC3E}">
        <p14:creationId xmlns:p14="http://schemas.microsoft.com/office/powerpoint/2010/main" val="227383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575</Words>
  <Application>Microsoft Macintosh PowerPoint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Gross (jgross2)</dc:creator>
  <cp:lastModifiedBy>Daniel Köllgen (dkoellge)</cp:lastModifiedBy>
  <cp:revision>45</cp:revision>
  <dcterms:created xsi:type="dcterms:W3CDTF">2022-06-30T14:08:47Z</dcterms:created>
  <dcterms:modified xsi:type="dcterms:W3CDTF">2022-07-16T07:03:46Z</dcterms:modified>
</cp:coreProperties>
</file>