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9" r:id="rId4"/>
    <p:sldId id="258" r:id="rId5"/>
    <p:sldId id="261" r:id="rId6"/>
    <p:sldId id="262" r:id="rId7"/>
    <p:sldId id="274" r:id="rId8"/>
    <p:sldId id="260" r:id="rId9"/>
    <p:sldId id="263" r:id="rId10"/>
    <p:sldId id="264" r:id="rId11"/>
    <p:sldId id="265" r:id="rId12"/>
    <p:sldId id="266" r:id="rId13"/>
    <p:sldId id="267" r:id="rId14"/>
    <p:sldId id="268" r:id="rId15"/>
    <p:sldId id="273" r:id="rId16"/>
    <p:sldId id="270" r:id="rId17"/>
    <p:sldId id="275" r:id="rId18"/>
    <p:sldId id="269"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26" autoAdjust="0"/>
  </p:normalViewPr>
  <p:slideViewPr>
    <p:cSldViewPr snapToGrid="0" showGuides="1">
      <p:cViewPr varScale="1">
        <p:scale>
          <a:sx n="92" d="100"/>
          <a:sy n="92" d="100"/>
        </p:scale>
        <p:origin x="307" y="62"/>
      </p:cViewPr>
      <p:guideLst>
        <p:guide orient="horz" pos="2160"/>
        <p:guide pos="3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 Sai" userId="9a5b7fb63badc139" providerId="LiveId" clId="{BC7A6F38-1A79-4D41-89E0-78784DCFE66D}"/>
    <pc:docChg chg="modSld">
      <pc:chgData name="Sathwik Sai" userId="9a5b7fb63badc139" providerId="LiveId" clId="{BC7A6F38-1A79-4D41-89E0-78784DCFE66D}" dt="2019-04-07T15:00:30.607" v="27" actId="20577"/>
      <pc:docMkLst>
        <pc:docMk/>
      </pc:docMkLst>
      <pc:sldChg chg="modSp">
        <pc:chgData name="Sathwik Sai" userId="9a5b7fb63badc139" providerId="LiveId" clId="{BC7A6F38-1A79-4D41-89E0-78784DCFE66D}" dt="2019-04-07T15:00:30.607" v="27" actId="20577"/>
        <pc:sldMkLst>
          <pc:docMk/>
          <pc:sldMk cId="1650861466" sldId="273"/>
        </pc:sldMkLst>
        <pc:graphicFrameChg chg="modGraphic">
          <ac:chgData name="Sathwik Sai" userId="9a5b7fb63badc139" providerId="LiveId" clId="{BC7A6F38-1A79-4D41-89E0-78784DCFE66D}" dt="2019-04-07T15:00:30.607" v="27" actId="20577"/>
          <ac:graphicFrameMkLst>
            <pc:docMk/>
            <pc:sldMk cId="1650861466" sldId="273"/>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36622422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B45E27-2D48-48D0-A39E-50D7CFACBD08}"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94390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120316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887689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87767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1745940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379301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333078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37784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41410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B45E27-2D48-48D0-A39E-50D7CFACBD08}"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369607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45E27-2D48-48D0-A39E-50D7CFACBD08}"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99074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45E27-2D48-48D0-A39E-50D7CFACBD08}" type="datetimeFigureOut">
              <a:rPr lang="en-IN" smtClean="0"/>
              <a:t>03-05-2019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95404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45E27-2D48-48D0-A39E-50D7CFACBD08}" type="datetimeFigureOut">
              <a:rPr lang="en-IN" smtClean="0"/>
              <a:t>03-05-2019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92599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B45E27-2D48-48D0-A39E-50D7CFACBD08}" type="datetimeFigureOut">
              <a:rPr lang="en-IN" smtClean="0"/>
              <a:t>03-05-2019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33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B45E27-2D48-48D0-A39E-50D7CFACBD08}"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131452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B45E27-2D48-48D0-A39E-50D7CFACBD08}"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5563-ECCD-4FDF-B141-A2E4038CDCBC}" type="slidenum">
              <a:rPr lang="en-IN" smtClean="0"/>
              <a:t>‹#›</a:t>
            </a:fld>
            <a:endParaRPr lang="en-IN"/>
          </a:p>
        </p:txBody>
      </p:sp>
    </p:spTree>
    <p:extLst>
      <p:ext uri="{BB962C8B-B14F-4D97-AF65-F5344CB8AC3E}">
        <p14:creationId xmlns:p14="http://schemas.microsoft.com/office/powerpoint/2010/main" val="2067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B45E27-2D48-48D0-A39E-50D7CFACBD08}" type="datetimeFigureOut">
              <a:rPr lang="en-IN" smtClean="0"/>
              <a:t>03-05-2019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FE5563-ECCD-4FDF-B141-A2E4038CDCBC}" type="slidenum">
              <a:rPr lang="en-IN" smtClean="0"/>
              <a:t>‹#›</a:t>
            </a:fld>
            <a:endParaRPr lang="en-IN"/>
          </a:p>
        </p:txBody>
      </p:sp>
    </p:spTree>
    <p:extLst>
      <p:ext uri="{BB962C8B-B14F-4D97-AF65-F5344CB8AC3E}">
        <p14:creationId xmlns:p14="http://schemas.microsoft.com/office/powerpoint/2010/main" val="151436480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6931" y="1223625"/>
            <a:ext cx="8791575" cy="1588884"/>
          </a:xfrm>
        </p:spPr>
        <p:txBody>
          <a:bodyPr>
            <a:normAutofit fontScale="90000"/>
          </a:bodyPr>
          <a:lstStyle/>
          <a:p>
            <a:pPr algn="ctr">
              <a:lnSpc>
                <a:spcPct val="150000"/>
              </a:lnSpc>
            </a:pPr>
            <a:r>
              <a:rPr lang="en-IN" b="1" dirty="0"/>
              <a:t>ASSISTIVE EXOSKELTON FOR ELDERLY</a:t>
            </a:r>
            <a:br>
              <a:rPr lang="en-IN" b="1" dirty="0"/>
            </a:br>
            <a:r>
              <a:rPr lang="en-IN" b="1" dirty="0"/>
              <a:t>Final review</a:t>
            </a:r>
          </a:p>
        </p:txBody>
      </p:sp>
      <p:sp>
        <p:nvSpPr>
          <p:cNvPr id="3" name="Subtitle 2"/>
          <p:cNvSpPr>
            <a:spLocks noGrp="1"/>
          </p:cNvSpPr>
          <p:nvPr>
            <p:ph type="subTitle" idx="1"/>
          </p:nvPr>
        </p:nvSpPr>
        <p:spPr>
          <a:xfrm>
            <a:off x="8380730" y="2975610"/>
            <a:ext cx="3481705" cy="3803015"/>
          </a:xfrm>
        </p:spPr>
        <p:txBody>
          <a:bodyPr>
            <a:normAutofit/>
          </a:bodyPr>
          <a:lstStyle/>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Guide: Dr. MM </a:t>
            </a:r>
            <a:r>
              <a:rPr lang="en-US" sz="2100" cap="none" dirty="0" err="1">
                <a:solidFill>
                  <a:schemeClr val="tx1"/>
                </a:solidFill>
                <a:latin typeface="Times New Roman" panose="02020603050405020304" pitchFamily="18" charset="0"/>
                <a:cs typeface="Times New Roman" panose="02020603050405020304" pitchFamily="18" charset="0"/>
              </a:rPr>
              <a:t>Ramya</a:t>
            </a:r>
            <a:endParaRPr lang="en-US" sz="2100" cap="none" dirty="0">
              <a:solidFill>
                <a:schemeClr val="tx1"/>
              </a:solidFill>
              <a:latin typeface="Times New Roman" panose="02020603050405020304" pitchFamily="18" charset="0"/>
              <a:cs typeface="Times New Roman" panose="02020603050405020304" pitchFamily="18" charset="0"/>
            </a:endParaRPr>
          </a:p>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Batch:(Mech-8A)</a:t>
            </a:r>
          </a:p>
          <a:p>
            <a:pPr lvl="0" algn="r" defTabSz="457200">
              <a:lnSpc>
                <a:spcPct val="100000"/>
              </a:lnSpc>
              <a:spcBef>
                <a:spcPct val="20000"/>
              </a:spcBef>
              <a:spcAft>
                <a:spcPts val="600"/>
              </a:spcAft>
              <a:buClr>
                <a:srgbClr val="30ACEC">
                  <a:lumMod val="75000"/>
                </a:srgbClr>
              </a:buClr>
              <a:buSzPct val="145000"/>
            </a:pPr>
            <a:endParaRPr lang="en-US" sz="2100" cap="none" dirty="0">
              <a:solidFill>
                <a:schemeClr val="tx1"/>
              </a:solidFill>
              <a:latin typeface="Times New Roman" panose="02020603050405020304" pitchFamily="18" charset="0"/>
              <a:cs typeface="Times New Roman" panose="02020603050405020304" pitchFamily="18" charset="0"/>
            </a:endParaRPr>
          </a:p>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PVNS Sathwik-15127001</a:t>
            </a:r>
          </a:p>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D Jaswanth-15127032</a:t>
            </a:r>
          </a:p>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D Mahesh-15127064</a:t>
            </a:r>
          </a:p>
          <a:p>
            <a:pPr lvl="0" algn="r" defTabSz="457200">
              <a:lnSpc>
                <a:spcPct val="100000"/>
              </a:lnSpc>
              <a:spcBef>
                <a:spcPct val="20000"/>
              </a:spcBef>
              <a:spcAft>
                <a:spcPts val="600"/>
              </a:spcAft>
              <a:buClr>
                <a:srgbClr val="30ACEC">
                  <a:lumMod val="75000"/>
                </a:srgbClr>
              </a:buClr>
              <a:buSzPct val="145000"/>
            </a:pPr>
            <a:r>
              <a:rPr lang="en-US" sz="2100" cap="none" dirty="0">
                <a:solidFill>
                  <a:schemeClr val="tx1"/>
                </a:solidFill>
                <a:latin typeface="Times New Roman" panose="02020603050405020304" pitchFamily="18" charset="0"/>
                <a:cs typeface="Times New Roman" panose="02020603050405020304" pitchFamily="18" charset="0"/>
              </a:rPr>
              <a:t>D Vishnu Vardhan-15127066</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45" y="241585"/>
            <a:ext cx="8612812" cy="3970020"/>
          </a:xfrm>
          <a:prstGeom prst="rect">
            <a:avLst/>
          </a:prstGeom>
        </p:spPr>
      </p:pic>
      <p:sp>
        <p:nvSpPr>
          <p:cNvPr id="6" name="TextBox 5"/>
          <p:cNvSpPr txBox="1"/>
          <p:nvPr/>
        </p:nvSpPr>
        <p:spPr>
          <a:xfrm>
            <a:off x="1258349" y="4915949"/>
            <a:ext cx="10125512" cy="923330"/>
          </a:xfrm>
          <a:prstGeom prst="rect">
            <a:avLst/>
          </a:prstGeom>
          <a:noFill/>
        </p:spPr>
        <p:txBody>
          <a:bodyPr wrap="square" rtlCol="0">
            <a:spAutoFit/>
          </a:bodyPr>
          <a:lstStyle/>
          <a:p>
            <a:pPr marL="285750" indent="-285750">
              <a:buFont typeface="Arial" panose="020B0604020202020204" pitchFamily="34" charset="0"/>
              <a:buChar char="•"/>
            </a:pPr>
            <a:r>
              <a:rPr lang="en-IN" dirty="0"/>
              <a:t>A force of </a:t>
            </a:r>
            <a:r>
              <a:rPr lang="en-IN" dirty="0">
                <a:solidFill>
                  <a:srgbClr val="FFC000"/>
                </a:solidFill>
              </a:rPr>
              <a:t>981N</a:t>
            </a:r>
            <a:r>
              <a:rPr lang="en-IN" dirty="0"/>
              <a:t> (100kg) is applied in negative y-direction on the hip frame of the Exoskeleton[9].</a:t>
            </a:r>
          </a:p>
          <a:p>
            <a:pPr marL="285750" indent="-285750">
              <a:buFont typeface="Arial" panose="020B0604020202020204" pitchFamily="34" charset="0"/>
              <a:buChar char="•"/>
            </a:pPr>
            <a:r>
              <a:rPr lang="en-IN" dirty="0"/>
              <a:t>The fixed supports and the standard earth gravity are also defined before solving the problem, see figure (I).</a:t>
            </a:r>
          </a:p>
        </p:txBody>
      </p:sp>
      <p:sp>
        <p:nvSpPr>
          <p:cNvPr id="7" name="TextBox 6"/>
          <p:cNvSpPr txBox="1"/>
          <p:nvPr/>
        </p:nvSpPr>
        <p:spPr>
          <a:xfrm>
            <a:off x="5494789" y="4266191"/>
            <a:ext cx="2516697" cy="369332"/>
          </a:xfrm>
          <a:prstGeom prst="rect">
            <a:avLst/>
          </a:prstGeom>
          <a:noFill/>
        </p:spPr>
        <p:txBody>
          <a:bodyPr wrap="square" rtlCol="0">
            <a:spAutoFit/>
          </a:bodyPr>
          <a:lstStyle/>
          <a:p>
            <a:r>
              <a:rPr lang="en-IN" dirty="0"/>
              <a:t>Figure(I)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9765" y="849821"/>
            <a:ext cx="4740618" cy="4745636"/>
          </a:xfrm>
          <a:prstGeom prst="rect">
            <a:avLst/>
          </a:prstGeom>
        </p:spPr>
      </p:pic>
      <p:pic>
        <p:nvPicPr>
          <p:cNvPr id="5" name="Picture 4"/>
          <p:cNvPicPr>
            <a:picLocks noChangeAspect="1"/>
          </p:cNvPicPr>
          <p:nvPr/>
        </p:nvPicPr>
        <p:blipFill>
          <a:blip r:embed="rId3"/>
          <a:stretch>
            <a:fillRect/>
          </a:stretch>
        </p:blipFill>
        <p:spPr>
          <a:xfrm>
            <a:off x="6620898" y="849821"/>
            <a:ext cx="4913964" cy="4745635"/>
          </a:xfrm>
          <a:prstGeom prst="rect">
            <a:avLst/>
          </a:prstGeom>
        </p:spPr>
      </p:pic>
      <p:sp>
        <p:nvSpPr>
          <p:cNvPr id="6" name="TextBox 5"/>
          <p:cNvSpPr txBox="1"/>
          <p:nvPr/>
        </p:nvSpPr>
        <p:spPr>
          <a:xfrm>
            <a:off x="1778466" y="5931017"/>
            <a:ext cx="2994870" cy="369332"/>
          </a:xfrm>
          <a:prstGeom prst="rect">
            <a:avLst/>
          </a:prstGeom>
          <a:noFill/>
        </p:spPr>
        <p:txBody>
          <a:bodyPr wrap="square" rtlCol="0">
            <a:spAutoFit/>
          </a:bodyPr>
          <a:lstStyle/>
          <a:p>
            <a:r>
              <a:rPr lang="en-IN" dirty="0"/>
              <a:t>Figure(II). Deformation Results</a:t>
            </a:r>
          </a:p>
        </p:txBody>
      </p:sp>
      <p:sp>
        <p:nvSpPr>
          <p:cNvPr id="7" name="TextBox 6"/>
          <p:cNvSpPr txBox="1"/>
          <p:nvPr/>
        </p:nvSpPr>
        <p:spPr>
          <a:xfrm>
            <a:off x="7172586" y="5855516"/>
            <a:ext cx="3951215" cy="369332"/>
          </a:xfrm>
          <a:prstGeom prst="rect">
            <a:avLst/>
          </a:prstGeom>
          <a:noFill/>
        </p:spPr>
        <p:txBody>
          <a:bodyPr wrap="square" rtlCol="0">
            <a:spAutoFit/>
          </a:bodyPr>
          <a:lstStyle/>
          <a:p>
            <a:r>
              <a:rPr lang="en-IN" dirty="0"/>
              <a:t>Figure(III). Stress Distribution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808" y="609055"/>
            <a:ext cx="9384485" cy="2585323"/>
          </a:xfrm>
          <a:prstGeom prst="rect">
            <a:avLst/>
          </a:prstGeom>
        </p:spPr>
        <p:txBody>
          <a:bodyPr wrap="square">
            <a:spAutoFit/>
          </a:bodyPr>
          <a:lstStyle/>
          <a:p>
            <a:pPr algn="just"/>
            <a:r>
              <a:rPr lang="en-IN" dirty="0"/>
              <a:t>B. Hip Frame: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Hip frame </a:t>
            </a:r>
            <a:r>
              <a:rPr lang="en-IN" dirty="0" err="1"/>
              <a:t>Solidworks</a:t>
            </a:r>
            <a:r>
              <a:rPr lang="en-IN" dirty="0"/>
              <a:t> part is imported into </a:t>
            </a:r>
            <a:r>
              <a:rPr lang="en-IN" dirty="0" err="1"/>
              <a:t>Ansys</a:t>
            </a:r>
            <a:r>
              <a:rPr lang="en-IN" dirty="0"/>
              <a:t> workbench in </a:t>
            </a:r>
            <a:r>
              <a:rPr lang="en-IN" dirty="0">
                <a:solidFill>
                  <a:srgbClr val="FFC000"/>
                </a:solidFill>
              </a:rPr>
              <a:t>STEP</a:t>
            </a:r>
            <a:r>
              <a:rPr lang="en-IN" dirty="0"/>
              <a:t> file format.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t>
            </a:r>
            <a:r>
              <a:rPr lang="en-IN" dirty="0">
                <a:solidFill>
                  <a:srgbClr val="FFC000"/>
                </a:solidFill>
              </a:rPr>
              <a:t>Aluminium 7075 </a:t>
            </a:r>
            <a:r>
              <a:rPr lang="en-IN" dirty="0"/>
              <a:t>– is the material used for defining the hip frame.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load of </a:t>
            </a:r>
            <a:r>
              <a:rPr lang="en-IN" dirty="0">
                <a:solidFill>
                  <a:srgbClr val="FFC000"/>
                </a:solidFill>
              </a:rPr>
              <a:t>981N </a:t>
            </a:r>
            <a:r>
              <a:rPr lang="en-IN" dirty="0"/>
              <a:t>(100 kg) is applied on the hip frame and the ends of the hip frame are made as fixed support.</a:t>
            </a:r>
          </a:p>
          <a:p>
            <a:pPr marL="285750" indent="-285750" algn="just">
              <a:buFont typeface="Arial" panose="020B0604020202020204" pitchFamily="34" charset="0"/>
              <a:buChar char="•"/>
            </a:pPr>
            <a:r>
              <a:rPr lang="en-IN" dirty="0"/>
              <a:t>Standard Earth gravity is also added on the Hip frame, see figure I(a).</a:t>
            </a:r>
          </a:p>
        </p:txBody>
      </p:sp>
      <p:pic>
        <p:nvPicPr>
          <p:cNvPr id="5" name="Picture 4"/>
          <p:cNvPicPr>
            <a:picLocks noChangeAspect="1"/>
          </p:cNvPicPr>
          <p:nvPr/>
        </p:nvPicPr>
        <p:blipFill>
          <a:blip r:embed="rId2"/>
          <a:stretch>
            <a:fillRect/>
          </a:stretch>
        </p:blipFill>
        <p:spPr>
          <a:xfrm>
            <a:off x="3178881" y="3565322"/>
            <a:ext cx="5834238" cy="2692184"/>
          </a:xfrm>
          <a:prstGeom prst="rect">
            <a:avLst/>
          </a:prstGeom>
        </p:spPr>
      </p:pic>
      <p:sp>
        <p:nvSpPr>
          <p:cNvPr id="6" name="TextBox 5"/>
          <p:cNvSpPr txBox="1"/>
          <p:nvPr/>
        </p:nvSpPr>
        <p:spPr>
          <a:xfrm>
            <a:off x="5352176" y="6351451"/>
            <a:ext cx="3263318" cy="369332"/>
          </a:xfrm>
          <a:prstGeom prst="rect">
            <a:avLst/>
          </a:prstGeom>
          <a:noFill/>
        </p:spPr>
        <p:txBody>
          <a:bodyPr wrap="square" rtlCol="0">
            <a:spAutoFit/>
          </a:bodyPr>
          <a:lstStyle/>
          <a:p>
            <a:r>
              <a:rPr lang="en-IN" dirty="0"/>
              <a:t>Figure I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031" y="563321"/>
            <a:ext cx="7647745" cy="646331"/>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FFC000"/>
                </a:solidFill>
              </a:rPr>
              <a:t>Equivalent von-</a:t>
            </a:r>
            <a:r>
              <a:rPr lang="en-IN" dirty="0" err="1">
                <a:solidFill>
                  <a:srgbClr val="FFC000"/>
                </a:solidFill>
              </a:rPr>
              <a:t>Mieses</a:t>
            </a:r>
            <a:r>
              <a:rPr lang="en-IN" dirty="0">
                <a:solidFill>
                  <a:srgbClr val="FFC000"/>
                </a:solidFill>
              </a:rPr>
              <a:t> stress </a:t>
            </a:r>
            <a:r>
              <a:rPr lang="en-IN" dirty="0"/>
              <a:t>and the </a:t>
            </a:r>
            <a:r>
              <a:rPr lang="en-IN" dirty="0">
                <a:solidFill>
                  <a:srgbClr val="FFC000"/>
                </a:solidFill>
              </a:rPr>
              <a:t>Total deformation solutions </a:t>
            </a:r>
            <a:r>
              <a:rPr lang="en-IN" dirty="0"/>
              <a:t>are found using the </a:t>
            </a:r>
            <a:r>
              <a:rPr lang="en-IN" dirty="0" err="1"/>
              <a:t>Ansys</a:t>
            </a:r>
            <a:r>
              <a:rPr lang="en-IN" dirty="0"/>
              <a:t> workbench.</a:t>
            </a:r>
          </a:p>
        </p:txBody>
      </p:sp>
      <p:pic>
        <p:nvPicPr>
          <p:cNvPr id="5" name="Picture 4"/>
          <p:cNvPicPr>
            <a:picLocks noChangeAspect="1"/>
          </p:cNvPicPr>
          <p:nvPr/>
        </p:nvPicPr>
        <p:blipFill>
          <a:blip r:embed="rId2"/>
          <a:stretch>
            <a:fillRect/>
          </a:stretch>
        </p:blipFill>
        <p:spPr>
          <a:xfrm>
            <a:off x="1441892" y="2622215"/>
            <a:ext cx="3750892" cy="3114580"/>
          </a:xfrm>
          <a:prstGeom prst="rect">
            <a:avLst/>
          </a:prstGeom>
        </p:spPr>
      </p:pic>
      <p:pic>
        <p:nvPicPr>
          <p:cNvPr id="6" name="Picture 5"/>
          <p:cNvPicPr>
            <a:picLocks noChangeAspect="1"/>
          </p:cNvPicPr>
          <p:nvPr/>
        </p:nvPicPr>
        <p:blipFill>
          <a:blip r:embed="rId3"/>
          <a:stretch>
            <a:fillRect/>
          </a:stretch>
        </p:blipFill>
        <p:spPr>
          <a:xfrm>
            <a:off x="6716276" y="2622215"/>
            <a:ext cx="3862242" cy="3114580"/>
          </a:xfrm>
          <a:prstGeom prst="rect">
            <a:avLst/>
          </a:prstGeom>
        </p:spPr>
      </p:pic>
      <p:sp>
        <p:nvSpPr>
          <p:cNvPr id="7" name="TextBox 6"/>
          <p:cNvSpPr txBox="1"/>
          <p:nvPr/>
        </p:nvSpPr>
        <p:spPr>
          <a:xfrm>
            <a:off x="1644242" y="6090407"/>
            <a:ext cx="3372375" cy="369332"/>
          </a:xfrm>
          <a:prstGeom prst="rect">
            <a:avLst/>
          </a:prstGeom>
          <a:noFill/>
        </p:spPr>
        <p:txBody>
          <a:bodyPr wrap="square" rtlCol="0">
            <a:spAutoFit/>
          </a:bodyPr>
          <a:lstStyle/>
          <a:p>
            <a:r>
              <a:rPr lang="en-IN" dirty="0"/>
              <a:t>Figure.II(b) Deformation Result </a:t>
            </a:r>
          </a:p>
        </p:txBody>
      </p:sp>
      <p:sp>
        <p:nvSpPr>
          <p:cNvPr id="8" name="TextBox 7"/>
          <p:cNvSpPr txBox="1"/>
          <p:nvPr/>
        </p:nvSpPr>
        <p:spPr>
          <a:xfrm>
            <a:off x="6837028" y="6090407"/>
            <a:ext cx="3741490" cy="369332"/>
          </a:xfrm>
          <a:prstGeom prst="rect">
            <a:avLst/>
          </a:prstGeom>
          <a:noFill/>
        </p:spPr>
        <p:txBody>
          <a:bodyPr wrap="square" rtlCol="0">
            <a:spAutoFit/>
          </a:bodyPr>
          <a:lstStyle/>
          <a:p>
            <a:r>
              <a:rPr lang="en-IN" dirty="0" err="1"/>
              <a:t>Figure.III</a:t>
            </a:r>
            <a:r>
              <a:rPr lang="en-IN" dirty="0"/>
              <a:t>(c) Stress Distribution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7957" y="604007"/>
            <a:ext cx="2919368" cy="461665"/>
          </a:xfrm>
          <a:prstGeom prst="rect">
            <a:avLst/>
          </a:prstGeom>
          <a:noFill/>
        </p:spPr>
        <p:txBody>
          <a:bodyPr wrap="square" rtlCol="0">
            <a:spAutoFit/>
          </a:bodyPr>
          <a:lstStyle/>
          <a:p>
            <a:r>
              <a:rPr lang="en-IN" sz="2400" dirty="0"/>
              <a:t>Result and Conclusion</a:t>
            </a:r>
          </a:p>
        </p:txBody>
      </p:sp>
      <p:graphicFrame>
        <p:nvGraphicFramePr>
          <p:cNvPr id="5" name="Table 4"/>
          <p:cNvGraphicFramePr>
            <a:graphicFrameLocks noGrp="1"/>
          </p:cNvGraphicFramePr>
          <p:nvPr/>
        </p:nvGraphicFramePr>
        <p:xfrm>
          <a:off x="2044117" y="1459685"/>
          <a:ext cx="8103766" cy="2441968"/>
        </p:xfrm>
        <a:graphic>
          <a:graphicData uri="http://schemas.openxmlformats.org/drawingml/2006/table">
            <a:tbl>
              <a:tblPr firstRow="1" firstCol="1" bandRow="1">
                <a:tableStyleId>{5C22544A-7EE6-4342-B048-85BDC9FD1C3A}</a:tableStyleId>
              </a:tblPr>
              <a:tblGrid>
                <a:gridCol w="1266556">
                  <a:extLst>
                    <a:ext uri="{9D8B030D-6E8A-4147-A177-3AD203B41FA5}">
                      <a16:colId xmlns:a16="http://schemas.microsoft.com/office/drawing/2014/main" val="20000"/>
                    </a:ext>
                  </a:extLst>
                </a:gridCol>
                <a:gridCol w="2067416">
                  <a:extLst>
                    <a:ext uri="{9D8B030D-6E8A-4147-A177-3AD203B41FA5}">
                      <a16:colId xmlns:a16="http://schemas.microsoft.com/office/drawing/2014/main" val="20001"/>
                    </a:ext>
                  </a:extLst>
                </a:gridCol>
                <a:gridCol w="1431612">
                  <a:extLst>
                    <a:ext uri="{9D8B030D-6E8A-4147-A177-3AD203B41FA5}">
                      <a16:colId xmlns:a16="http://schemas.microsoft.com/office/drawing/2014/main" val="20002"/>
                    </a:ext>
                  </a:extLst>
                </a:gridCol>
                <a:gridCol w="1429928">
                  <a:extLst>
                    <a:ext uri="{9D8B030D-6E8A-4147-A177-3AD203B41FA5}">
                      <a16:colId xmlns:a16="http://schemas.microsoft.com/office/drawing/2014/main" val="20003"/>
                    </a:ext>
                  </a:extLst>
                </a:gridCol>
                <a:gridCol w="1114131">
                  <a:extLst>
                    <a:ext uri="{9D8B030D-6E8A-4147-A177-3AD203B41FA5}">
                      <a16:colId xmlns:a16="http://schemas.microsoft.com/office/drawing/2014/main" val="20004"/>
                    </a:ext>
                  </a:extLst>
                </a:gridCol>
                <a:gridCol w="794123">
                  <a:extLst>
                    <a:ext uri="{9D8B030D-6E8A-4147-A177-3AD203B41FA5}">
                      <a16:colId xmlns:a16="http://schemas.microsoft.com/office/drawing/2014/main" val="20005"/>
                    </a:ext>
                  </a:extLst>
                </a:gridCol>
              </a:tblGrid>
              <a:tr h="770330">
                <a:tc>
                  <a:txBody>
                    <a:bodyPr/>
                    <a:lstStyle/>
                    <a:p>
                      <a:pPr algn="just">
                        <a:lnSpc>
                          <a:spcPct val="107000"/>
                        </a:lnSpc>
                        <a:spcAft>
                          <a:spcPts val="0"/>
                        </a:spcAft>
                      </a:pPr>
                      <a:r>
                        <a:rPr lang="en-IN" sz="2000" dirty="0">
                          <a:effectLst/>
                        </a:rPr>
                        <a:t>Structure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Max.Deformation(mm)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Max.Stress</a:t>
                      </a:r>
                    </a:p>
                    <a:p>
                      <a:pPr algn="ctr">
                        <a:lnSpc>
                          <a:spcPct val="107000"/>
                        </a:lnSpc>
                        <a:spcAft>
                          <a:spcPts val="0"/>
                        </a:spcAft>
                      </a:pPr>
                      <a:r>
                        <a:rPr lang="en-IN" sz="2000">
                          <a:effectLst/>
                        </a:rPr>
                        <a:t>(MPa)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dirty="0" err="1">
                          <a:effectLst/>
                        </a:rPr>
                        <a:t>Min.Stress</a:t>
                      </a:r>
                      <a:endParaRPr lang="en-IN" sz="2000" dirty="0">
                        <a:effectLst/>
                      </a:endParaRPr>
                    </a:p>
                    <a:p>
                      <a:pPr algn="ctr">
                        <a:lnSpc>
                          <a:spcPct val="107000"/>
                        </a:lnSpc>
                        <a:spcAft>
                          <a:spcPts val="0"/>
                        </a:spcAft>
                      </a:pPr>
                      <a:r>
                        <a:rPr lang="en-IN" sz="2000" dirty="0">
                          <a:effectLst/>
                        </a:rPr>
                        <a:t>(MPa)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Yield strength</a:t>
                      </a:r>
                    </a:p>
                    <a:p>
                      <a:pPr algn="ctr">
                        <a:lnSpc>
                          <a:spcPct val="107000"/>
                        </a:lnSpc>
                        <a:spcAft>
                          <a:spcPts val="0"/>
                        </a:spcAft>
                      </a:pPr>
                      <a:r>
                        <a:rPr lang="en-IN" sz="2000">
                          <a:effectLst/>
                        </a:rPr>
                        <a:t>(MPa)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just">
                        <a:lnSpc>
                          <a:spcPct val="107000"/>
                        </a:lnSpc>
                        <a:spcAft>
                          <a:spcPts val="0"/>
                        </a:spcAft>
                      </a:pPr>
                      <a:r>
                        <a:rPr lang="en-IN" sz="2000">
                          <a:effectLst/>
                        </a:rPr>
                        <a:t>Result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extLst>
                  <a:ext uri="{0D108BD9-81ED-4DB2-BD59-A6C34878D82A}">
                    <a16:rowId xmlns:a16="http://schemas.microsoft.com/office/drawing/2014/main" val="10000"/>
                  </a:ext>
                </a:extLst>
              </a:tr>
              <a:tr h="754086">
                <a:tc>
                  <a:txBody>
                    <a:bodyPr/>
                    <a:lstStyle/>
                    <a:p>
                      <a:pPr algn="ctr">
                        <a:lnSpc>
                          <a:spcPct val="107000"/>
                        </a:lnSpc>
                        <a:spcAft>
                          <a:spcPts val="0"/>
                        </a:spcAft>
                      </a:pPr>
                      <a:r>
                        <a:rPr lang="en-IN" sz="2000">
                          <a:effectLst/>
                        </a:rPr>
                        <a:t>Full Exoskeleton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0.44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382.15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9.11e-16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503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safe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extLst>
                  <a:ext uri="{0D108BD9-81ED-4DB2-BD59-A6C34878D82A}">
                    <a16:rowId xmlns:a16="http://schemas.microsoft.com/office/drawing/2014/main" val="10001"/>
                  </a:ext>
                </a:extLst>
              </a:tr>
              <a:tr h="514108">
                <a:tc>
                  <a:txBody>
                    <a:bodyPr/>
                    <a:lstStyle/>
                    <a:p>
                      <a:pPr algn="ctr">
                        <a:lnSpc>
                          <a:spcPct val="107000"/>
                        </a:lnSpc>
                        <a:spcAft>
                          <a:spcPts val="0"/>
                        </a:spcAft>
                      </a:pPr>
                      <a:r>
                        <a:rPr lang="en-IN" sz="2000">
                          <a:effectLst/>
                        </a:rPr>
                        <a:t>HIP Frame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0.23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27.12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1.22e-6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a:effectLst/>
                        </a:rPr>
                        <a:t>503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tc>
                  <a:txBody>
                    <a:bodyPr/>
                    <a:lstStyle/>
                    <a:p>
                      <a:pPr algn="ctr">
                        <a:lnSpc>
                          <a:spcPct val="107000"/>
                        </a:lnSpc>
                        <a:spcAft>
                          <a:spcPts val="0"/>
                        </a:spcAft>
                      </a:pPr>
                      <a:r>
                        <a:rPr lang="en-IN" sz="2000" dirty="0">
                          <a:effectLst/>
                        </a:rPr>
                        <a:t>safe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schemeClr>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1303089" y="4430971"/>
            <a:ext cx="9443207" cy="1200329"/>
          </a:xfrm>
          <a:prstGeom prst="rect">
            <a:avLst/>
          </a:prstGeom>
        </p:spPr>
        <p:txBody>
          <a:bodyPr wrap="square">
            <a:spAutoFit/>
          </a:bodyPr>
          <a:lstStyle/>
          <a:p>
            <a:pPr algn="just"/>
            <a:r>
              <a:rPr lang="en-IN" dirty="0"/>
              <a:t>The Static Structural Analysis results shows that on using Aluminium 7075 T6 as the primary material for the Exoskeleton, the design is under safe loading conditions. The results show that Hip frame alone can withstand a load of 100kg. So the design is suitable for withstanding the loads that act on the exoskeleton under static conditions.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575" y="283596"/>
            <a:ext cx="10131425" cy="1456267"/>
          </a:xfrm>
        </p:spPr>
        <p:txBody>
          <a:bodyPr>
            <a:normAutofit/>
          </a:bodyPr>
          <a:lstStyle/>
          <a:p>
            <a:pPr algn="ctr"/>
            <a:r>
              <a:rPr lang="en-US" b="1" dirty="0"/>
              <a:t>Cost estimation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2293510"/>
              </p:ext>
            </p:extLst>
          </p:nvPr>
        </p:nvGraphicFramePr>
        <p:xfrm>
          <a:off x="1617785" y="2910178"/>
          <a:ext cx="8377007" cy="2902225"/>
        </p:xfrm>
        <a:graphic>
          <a:graphicData uri="http://schemas.openxmlformats.org/drawingml/2006/table">
            <a:tbl>
              <a:tblPr firstRow="1" firstCol="1" bandRow="1">
                <a:tableStyleId>{5C22544A-7EE6-4342-B048-85BDC9FD1C3A}</a:tableStyleId>
              </a:tblPr>
              <a:tblGrid>
                <a:gridCol w="1675228">
                  <a:extLst>
                    <a:ext uri="{9D8B030D-6E8A-4147-A177-3AD203B41FA5}">
                      <a16:colId xmlns:a16="http://schemas.microsoft.com/office/drawing/2014/main" val="2810089737"/>
                    </a:ext>
                  </a:extLst>
                </a:gridCol>
                <a:gridCol w="1675228">
                  <a:extLst>
                    <a:ext uri="{9D8B030D-6E8A-4147-A177-3AD203B41FA5}">
                      <a16:colId xmlns:a16="http://schemas.microsoft.com/office/drawing/2014/main" val="1335532784"/>
                    </a:ext>
                  </a:extLst>
                </a:gridCol>
                <a:gridCol w="1675228">
                  <a:extLst>
                    <a:ext uri="{9D8B030D-6E8A-4147-A177-3AD203B41FA5}">
                      <a16:colId xmlns:a16="http://schemas.microsoft.com/office/drawing/2014/main" val="1064135684"/>
                    </a:ext>
                  </a:extLst>
                </a:gridCol>
                <a:gridCol w="1675228">
                  <a:extLst>
                    <a:ext uri="{9D8B030D-6E8A-4147-A177-3AD203B41FA5}">
                      <a16:colId xmlns:a16="http://schemas.microsoft.com/office/drawing/2014/main" val="15454739"/>
                    </a:ext>
                  </a:extLst>
                </a:gridCol>
                <a:gridCol w="1676095">
                  <a:extLst>
                    <a:ext uri="{9D8B030D-6E8A-4147-A177-3AD203B41FA5}">
                      <a16:colId xmlns:a16="http://schemas.microsoft.com/office/drawing/2014/main" val="378725071"/>
                    </a:ext>
                  </a:extLst>
                </a:gridCol>
              </a:tblGrid>
              <a:tr h="419353">
                <a:tc>
                  <a:txBody>
                    <a:bodyPr/>
                    <a:lstStyle/>
                    <a:p>
                      <a:pPr marL="0" marR="0" algn="ctr">
                        <a:lnSpc>
                          <a:spcPct val="150000"/>
                        </a:lnSpc>
                        <a:spcBef>
                          <a:spcPts val="0"/>
                        </a:spcBef>
                        <a:spcAft>
                          <a:spcPts val="0"/>
                        </a:spcAft>
                      </a:pPr>
                      <a:r>
                        <a:rPr lang="en-IN" sz="1300" b="1" dirty="0">
                          <a:effectLst/>
                        </a:rPr>
                        <a:t>S.no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Components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dirty="0">
                          <a:effectLst/>
                        </a:rPr>
                        <a:t>Cost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1300" b="1">
                          <a:effectLst/>
                        </a:rPr>
                        <a:t>Quantity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1300" b="1" dirty="0">
                          <a:effectLst/>
                        </a:rPr>
                        <a:t>Total Cost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091433"/>
                  </a:ext>
                </a:extLst>
              </a:tr>
              <a:tr h="412630">
                <a:tc>
                  <a:txBody>
                    <a:bodyPr/>
                    <a:lstStyle/>
                    <a:p>
                      <a:pPr marL="0" marR="0" algn="ctr">
                        <a:lnSpc>
                          <a:spcPct val="150000"/>
                        </a:lnSpc>
                        <a:spcBef>
                          <a:spcPts val="0"/>
                        </a:spcBef>
                        <a:spcAft>
                          <a:spcPts val="0"/>
                        </a:spcAft>
                      </a:pPr>
                      <a:r>
                        <a:rPr lang="en-IN" sz="13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Motors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18000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72,000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7636260"/>
                  </a:ext>
                </a:extLst>
              </a:tr>
              <a:tr h="414403">
                <a:tc>
                  <a:txBody>
                    <a:bodyPr/>
                    <a:lstStyle/>
                    <a:p>
                      <a:pPr marL="0" marR="0" algn="ctr">
                        <a:lnSpc>
                          <a:spcPct val="150000"/>
                        </a:lnSpc>
                        <a:spcBef>
                          <a:spcPts val="0"/>
                        </a:spcBef>
                        <a:spcAft>
                          <a:spcPts val="0"/>
                        </a:spcAft>
                      </a:pPr>
                      <a:r>
                        <a:rPr lang="en-IN"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Gear Drive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40,000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160,000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0064122"/>
                  </a:ext>
                </a:extLst>
              </a:tr>
              <a:tr h="412630">
                <a:tc>
                  <a:txBody>
                    <a:bodyPr/>
                    <a:lstStyle/>
                    <a:p>
                      <a:pPr marL="0" marR="0" algn="ctr">
                        <a:lnSpc>
                          <a:spcPct val="150000"/>
                        </a:lnSpc>
                        <a:spcBef>
                          <a:spcPts val="0"/>
                        </a:spcBef>
                        <a:spcAft>
                          <a:spcPts val="0"/>
                        </a:spcAft>
                      </a:pPr>
                      <a:r>
                        <a:rPr lang="en-IN"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Material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800/kg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dirty="0">
                          <a:effectLst/>
                        </a:rPr>
                        <a:t>2400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493896"/>
                  </a:ext>
                </a:extLst>
              </a:tr>
              <a:tr h="414403">
                <a:tc>
                  <a:txBody>
                    <a:bodyPr/>
                    <a:lstStyle/>
                    <a:p>
                      <a:pPr marL="0" marR="0" algn="ctr">
                        <a:lnSpc>
                          <a:spcPct val="150000"/>
                        </a:lnSpc>
                        <a:spcBef>
                          <a:spcPts val="0"/>
                        </a:spcBef>
                        <a:spcAft>
                          <a:spcPts val="0"/>
                        </a:spcAft>
                      </a:pPr>
                      <a:r>
                        <a:rPr lang="en-IN"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Battery(Li-Po)</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3000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3000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6590017"/>
                  </a:ext>
                </a:extLst>
              </a:tr>
              <a:tr h="414403">
                <a:tc>
                  <a:txBody>
                    <a:bodyPr/>
                    <a:lstStyle/>
                    <a:p>
                      <a:pPr marL="0" marR="0" algn="ctr">
                        <a:lnSpc>
                          <a:spcPct val="150000"/>
                        </a:lnSpc>
                        <a:spcBef>
                          <a:spcPts val="0"/>
                        </a:spcBef>
                        <a:spcAft>
                          <a:spcPts val="0"/>
                        </a:spcAft>
                      </a:pPr>
                      <a:r>
                        <a:rPr lang="en-IN" sz="13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a:effectLst/>
                        </a:rPr>
                        <a:t>Machining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5</a:t>
                      </a:r>
                      <a:r>
                        <a:rPr lang="en-IN" sz="1300" dirty="0">
                          <a:effectLst/>
                          <a:latin typeface="Calibri" panose="020F0502020204030204" pitchFamily="34" charset="0"/>
                          <a:ea typeface="Calibri" panose="020F0502020204030204" pitchFamily="34" charset="0"/>
                          <a:cs typeface="Times New Roman" panose="02020603050405020304" pitchFamily="18" charset="0"/>
                        </a:rPr>
                        <a:t>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5</a:t>
                      </a:r>
                      <a:r>
                        <a:rPr lang="en-IN" sz="1300" dirty="0">
                          <a:effectLst/>
                          <a:latin typeface="Calibri" panose="020F0502020204030204" pitchFamily="34" charset="0"/>
                          <a:ea typeface="Calibri" panose="020F0502020204030204" pitchFamily="34" charset="0"/>
                          <a:cs typeface="Times New Roman" panose="02020603050405020304" pitchFamily="18" charset="0"/>
                        </a:rPr>
                        <a:t>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3118"/>
                  </a:ext>
                </a:extLst>
              </a:tr>
              <a:tr h="414403">
                <a:tc>
                  <a:txBody>
                    <a:bodyPr/>
                    <a:lstStyle/>
                    <a:p>
                      <a:pPr marL="0" marR="0" algn="ctr">
                        <a:lnSpc>
                          <a:spcPct val="150000"/>
                        </a:lnSpc>
                        <a:spcBef>
                          <a:spcPts val="0"/>
                        </a:spcBef>
                        <a:spcAft>
                          <a:spcPts val="0"/>
                        </a:spcAft>
                      </a:pPr>
                      <a:r>
                        <a:rPr lang="en-IN" sz="13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b="1" dirty="0">
                          <a:effectLst/>
                        </a:rPr>
                        <a:t>TOTAL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300" dirty="0">
                          <a:effectLst/>
                        </a:rPr>
                        <a:t>2,42,400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967921"/>
                  </a:ext>
                </a:extLst>
              </a:tr>
            </a:tbl>
          </a:graphicData>
        </a:graphic>
      </p:graphicFrame>
      <p:sp>
        <p:nvSpPr>
          <p:cNvPr id="5" name="TextBox 4"/>
          <p:cNvSpPr txBox="1"/>
          <p:nvPr/>
        </p:nvSpPr>
        <p:spPr>
          <a:xfrm>
            <a:off x="1617785" y="1867877"/>
            <a:ext cx="9323210" cy="646331"/>
          </a:xfrm>
          <a:prstGeom prst="rect">
            <a:avLst/>
          </a:prstGeom>
          <a:noFill/>
        </p:spPr>
        <p:txBody>
          <a:bodyPr wrap="square" rtlCol="0">
            <a:spAutoFit/>
          </a:bodyPr>
          <a:lstStyle/>
          <a:p>
            <a:r>
              <a:rPr lang="en-US" dirty="0"/>
              <a:t>The cost estimation for this project based on the selected components and material is shown in the table below</a:t>
            </a:r>
          </a:p>
        </p:txBody>
      </p:sp>
    </p:spTree>
    <p:extLst>
      <p:ext uri="{BB962C8B-B14F-4D97-AF65-F5344CB8AC3E}">
        <p14:creationId xmlns:p14="http://schemas.microsoft.com/office/powerpoint/2010/main" val="165086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267" y="221550"/>
            <a:ext cx="7668632" cy="668996"/>
          </a:xfrm>
        </p:spPr>
        <p:txBody>
          <a:bodyPr>
            <a:normAutofit/>
          </a:bodyPr>
          <a:lstStyle/>
          <a:p>
            <a:pPr algn="ctr"/>
            <a:r>
              <a:rPr lang="en-US" b="1" dirty="0"/>
              <a:t>Fabricated design of Exoskeleton</a:t>
            </a:r>
            <a:endParaRPr lang="en-US" sz="5400" dirty="0"/>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15164" t="1907" r="16931" b="3773"/>
          <a:stretch/>
        </p:blipFill>
        <p:spPr bwMode="auto">
          <a:xfrm>
            <a:off x="6238199" y="1567154"/>
            <a:ext cx="5107388" cy="4245249"/>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13468" y="1002612"/>
            <a:ext cx="5502301" cy="56323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To develop a proper </a:t>
            </a:r>
            <a:r>
              <a:rPr lang="en-US" sz="2000" dirty="0">
                <a:solidFill>
                  <a:srgbClr val="FFC000"/>
                </a:solidFill>
                <a:latin typeface="Times New Roman" panose="02020603050405020304" pitchFamily="18" charset="0"/>
                <a:ea typeface="Times New Roman" panose="02020603050405020304" pitchFamily="18" charset="0"/>
              </a:rPr>
              <a:t>control system</a:t>
            </a:r>
            <a:r>
              <a:rPr lang="en-US" sz="2000" dirty="0">
                <a:latin typeface="Times New Roman" panose="02020603050405020304" pitchFamily="18" charset="0"/>
                <a:ea typeface="Times New Roman" panose="02020603050405020304" pitchFamily="18" charset="0"/>
              </a:rPr>
              <a:t> a test exoskeleton is designed to perform a series of control algorithms on it.</a:t>
            </a:r>
          </a:p>
          <a:p>
            <a:pPr marL="285750" indent="-285750" algn="just">
              <a:lnSpc>
                <a:spcPct val="150000"/>
              </a:lnSpc>
              <a:buFont typeface="Arial" panose="020B0604020202020204" pitchFamily="34" charset="0"/>
              <a:buChar char="•"/>
            </a:pPr>
            <a:r>
              <a:rPr lang="en-US" sz="2000" dirty="0">
                <a:solidFill>
                  <a:srgbClr val="FFC000"/>
                </a:solidFill>
              </a:rPr>
              <a:t>Height of the exoskeleton </a:t>
            </a:r>
            <a:r>
              <a:rPr lang="en-US" sz="2000" dirty="0"/>
              <a:t>can be adjusted between ---81cm to 106 cm.</a:t>
            </a:r>
          </a:p>
          <a:p>
            <a:pPr marL="285750" indent="-285750" algn="just">
              <a:lnSpc>
                <a:spcPct val="150000"/>
              </a:lnSpc>
              <a:buFont typeface="Arial" panose="020B0604020202020204" pitchFamily="34" charset="0"/>
              <a:buChar char="•"/>
            </a:pPr>
            <a:r>
              <a:rPr lang="en-US" sz="2000" dirty="0"/>
              <a:t>The </a:t>
            </a:r>
            <a:r>
              <a:rPr lang="en-US" sz="2000" dirty="0">
                <a:solidFill>
                  <a:srgbClr val="FFC000"/>
                </a:solidFill>
              </a:rPr>
              <a:t>waist circumference </a:t>
            </a:r>
            <a:r>
              <a:rPr lang="en-US" sz="2000" dirty="0"/>
              <a:t>can be adjusted varying between ---  80 to 106 cm.</a:t>
            </a:r>
          </a:p>
          <a:p>
            <a:pPr marL="285750" indent="-285750" algn="just">
              <a:lnSpc>
                <a:spcPct val="150000"/>
              </a:lnSpc>
              <a:buFont typeface="Arial" panose="020B0604020202020204" pitchFamily="34" charset="0"/>
              <a:buChar char="•"/>
            </a:pPr>
            <a:r>
              <a:rPr lang="en-US" sz="2000" dirty="0">
                <a:solidFill>
                  <a:srgbClr val="FFC000"/>
                </a:solidFill>
              </a:rPr>
              <a:t>Dc servo motors </a:t>
            </a:r>
            <a:r>
              <a:rPr lang="en-US" sz="2000" dirty="0"/>
              <a:t>with </a:t>
            </a:r>
            <a:r>
              <a:rPr lang="en-US" sz="2000" dirty="0">
                <a:solidFill>
                  <a:srgbClr val="FFC000"/>
                </a:solidFill>
              </a:rPr>
              <a:t>incremental </a:t>
            </a:r>
            <a:r>
              <a:rPr lang="en-US" sz="2000" dirty="0" err="1">
                <a:solidFill>
                  <a:srgbClr val="FFC000"/>
                </a:solidFill>
              </a:rPr>
              <a:t>rotory</a:t>
            </a:r>
            <a:r>
              <a:rPr lang="en-US" sz="2000" dirty="0">
                <a:solidFill>
                  <a:srgbClr val="FFC000"/>
                </a:solidFill>
              </a:rPr>
              <a:t> encoders</a:t>
            </a:r>
            <a:r>
              <a:rPr lang="en-US" sz="2000" dirty="0"/>
              <a:t> are used for the fabrication.</a:t>
            </a:r>
          </a:p>
          <a:p>
            <a:pPr marL="285750" indent="-285750" algn="just">
              <a:lnSpc>
                <a:spcPct val="150000"/>
              </a:lnSpc>
              <a:buFont typeface="Arial" panose="020B0604020202020204" pitchFamily="34" charset="0"/>
              <a:buChar char="•"/>
            </a:pPr>
            <a:r>
              <a:rPr lang="en-US" sz="2000" dirty="0">
                <a:solidFill>
                  <a:srgbClr val="FFC000"/>
                </a:solidFill>
              </a:rPr>
              <a:t>Microcontroller</a:t>
            </a:r>
            <a:r>
              <a:rPr lang="en-US" sz="2000" dirty="0"/>
              <a:t> – Arduino UNO + Motor Driver</a:t>
            </a:r>
          </a:p>
          <a:p>
            <a:pPr marL="285750" indent="-285750" algn="just">
              <a:lnSpc>
                <a:spcPct val="150000"/>
              </a:lnSpc>
              <a:buFont typeface="Arial" panose="020B0604020202020204" pitchFamily="34" charset="0"/>
              <a:buChar char="•"/>
            </a:pPr>
            <a:r>
              <a:rPr lang="en-US" sz="2000" dirty="0">
                <a:solidFill>
                  <a:srgbClr val="FFC000"/>
                </a:solidFill>
              </a:rPr>
              <a:t>Power</a:t>
            </a:r>
            <a:r>
              <a:rPr lang="en-US" sz="2000" dirty="0"/>
              <a:t>- Dc power supply source 12V.</a:t>
            </a:r>
          </a:p>
          <a:p>
            <a:pPr marL="285750" indent="-285750" algn="just">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77852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5951125"/>
              </p:ext>
            </p:extLst>
          </p:nvPr>
        </p:nvGraphicFramePr>
        <p:xfrm>
          <a:off x="1213016" y="2222462"/>
          <a:ext cx="9250902" cy="3337560"/>
        </p:xfrm>
        <a:graphic>
          <a:graphicData uri="http://schemas.openxmlformats.org/drawingml/2006/table">
            <a:tbl>
              <a:tblPr firstRow="1" bandRow="1">
                <a:tableStyleId>{5C22544A-7EE6-4342-B048-85BDC9FD1C3A}</a:tableStyleId>
              </a:tblPr>
              <a:tblGrid>
                <a:gridCol w="3083634">
                  <a:extLst>
                    <a:ext uri="{9D8B030D-6E8A-4147-A177-3AD203B41FA5}">
                      <a16:colId xmlns:a16="http://schemas.microsoft.com/office/drawing/2014/main" val="996356300"/>
                    </a:ext>
                  </a:extLst>
                </a:gridCol>
                <a:gridCol w="3083634">
                  <a:extLst>
                    <a:ext uri="{9D8B030D-6E8A-4147-A177-3AD203B41FA5}">
                      <a16:colId xmlns:a16="http://schemas.microsoft.com/office/drawing/2014/main" val="3960738751"/>
                    </a:ext>
                  </a:extLst>
                </a:gridCol>
                <a:gridCol w="3083634">
                  <a:extLst>
                    <a:ext uri="{9D8B030D-6E8A-4147-A177-3AD203B41FA5}">
                      <a16:colId xmlns:a16="http://schemas.microsoft.com/office/drawing/2014/main" val="658477649"/>
                    </a:ext>
                  </a:extLst>
                </a:gridCol>
              </a:tblGrid>
              <a:tr h="370840">
                <a:tc>
                  <a:txBody>
                    <a:bodyPr/>
                    <a:lstStyle/>
                    <a:p>
                      <a:pPr algn="ctr"/>
                      <a:r>
                        <a:rPr lang="en-IN" b="1" dirty="0"/>
                        <a:t>Component</a:t>
                      </a:r>
                    </a:p>
                  </a:txBody>
                  <a:tcPr/>
                </a:tc>
                <a:tc>
                  <a:txBody>
                    <a:bodyPr/>
                    <a:lstStyle/>
                    <a:p>
                      <a:pPr algn="ctr"/>
                      <a:r>
                        <a:rPr lang="en-IN" b="1" dirty="0"/>
                        <a:t>Quantity</a:t>
                      </a:r>
                    </a:p>
                  </a:txBody>
                  <a:tcPr/>
                </a:tc>
                <a:tc>
                  <a:txBody>
                    <a:bodyPr/>
                    <a:lstStyle/>
                    <a:p>
                      <a:pPr algn="ctr"/>
                      <a:r>
                        <a:rPr lang="en-IN" b="1" dirty="0"/>
                        <a:t>Cost</a:t>
                      </a:r>
                    </a:p>
                  </a:txBody>
                  <a:tcPr/>
                </a:tc>
                <a:extLst>
                  <a:ext uri="{0D108BD9-81ED-4DB2-BD59-A6C34878D82A}">
                    <a16:rowId xmlns:a16="http://schemas.microsoft.com/office/drawing/2014/main" val="2002081153"/>
                  </a:ext>
                </a:extLst>
              </a:tr>
              <a:tr h="370840">
                <a:tc>
                  <a:txBody>
                    <a:bodyPr/>
                    <a:lstStyle/>
                    <a:p>
                      <a:pPr algn="ctr"/>
                      <a:r>
                        <a:rPr lang="en-IN" dirty="0"/>
                        <a:t>Material(Aluminium</a:t>
                      </a:r>
                      <a:r>
                        <a:rPr lang="en-IN" baseline="0" dirty="0"/>
                        <a:t> 6061)</a:t>
                      </a:r>
                      <a:endParaRPr lang="en-IN" dirty="0"/>
                    </a:p>
                  </a:txBody>
                  <a:tcPr/>
                </a:tc>
                <a:tc>
                  <a:txBody>
                    <a:bodyPr/>
                    <a:lstStyle/>
                    <a:p>
                      <a:pPr algn="ctr"/>
                      <a:r>
                        <a:rPr lang="en-IN" dirty="0"/>
                        <a:t>11</a:t>
                      </a:r>
                      <a:r>
                        <a:rPr lang="en-IN" baseline="0" dirty="0"/>
                        <a:t> kg X 375/kg</a:t>
                      </a:r>
                      <a:endParaRPr lang="en-IN" dirty="0"/>
                    </a:p>
                  </a:txBody>
                  <a:tcPr/>
                </a:tc>
                <a:tc>
                  <a:txBody>
                    <a:bodyPr/>
                    <a:lstStyle/>
                    <a:p>
                      <a:pPr algn="ctr"/>
                      <a:r>
                        <a:rPr lang="en-IN" dirty="0"/>
                        <a:t>Rs.4125 /-</a:t>
                      </a:r>
                    </a:p>
                  </a:txBody>
                  <a:tcPr/>
                </a:tc>
                <a:extLst>
                  <a:ext uri="{0D108BD9-81ED-4DB2-BD59-A6C34878D82A}">
                    <a16:rowId xmlns:a16="http://schemas.microsoft.com/office/drawing/2014/main" val="1315069140"/>
                  </a:ext>
                </a:extLst>
              </a:tr>
              <a:tr h="370840">
                <a:tc>
                  <a:txBody>
                    <a:bodyPr/>
                    <a:lstStyle/>
                    <a:p>
                      <a:pPr algn="ctr"/>
                      <a:r>
                        <a:rPr lang="en-IN" dirty="0"/>
                        <a:t>Motors(DC servo motors)</a:t>
                      </a:r>
                    </a:p>
                  </a:txBody>
                  <a:tcPr/>
                </a:tc>
                <a:tc>
                  <a:txBody>
                    <a:bodyPr/>
                    <a:lstStyle/>
                    <a:p>
                      <a:pPr algn="ctr"/>
                      <a:r>
                        <a:rPr lang="en-IN" dirty="0"/>
                        <a:t>4 X 2500</a:t>
                      </a:r>
                    </a:p>
                  </a:txBody>
                  <a:tcPr/>
                </a:tc>
                <a:tc>
                  <a:txBody>
                    <a:bodyPr/>
                    <a:lstStyle/>
                    <a:p>
                      <a:pPr algn="ctr"/>
                      <a:r>
                        <a:rPr lang="en-IN" dirty="0"/>
                        <a:t>Rs.10000 /-</a:t>
                      </a:r>
                    </a:p>
                  </a:txBody>
                  <a:tcPr/>
                </a:tc>
                <a:extLst>
                  <a:ext uri="{0D108BD9-81ED-4DB2-BD59-A6C34878D82A}">
                    <a16:rowId xmlns:a16="http://schemas.microsoft.com/office/drawing/2014/main" val="1640612503"/>
                  </a:ext>
                </a:extLst>
              </a:tr>
              <a:tr h="370840">
                <a:tc>
                  <a:txBody>
                    <a:bodyPr/>
                    <a:lstStyle/>
                    <a:p>
                      <a:pPr algn="ctr"/>
                      <a:r>
                        <a:rPr lang="en-IN" dirty="0"/>
                        <a:t>3D-printed</a:t>
                      </a:r>
                      <a:r>
                        <a:rPr lang="en-IN" baseline="0" dirty="0"/>
                        <a:t> casing</a:t>
                      </a:r>
                      <a:endParaRPr lang="en-IN" dirty="0"/>
                    </a:p>
                  </a:txBody>
                  <a:tcPr/>
                </a:tc>
                <a:tc>
                  <a:txBody>
                    <a:bodyPr/>
                    <a:lstStyle/>
                    <a:p>
                      <a:pPr algn="ctr"/>
                      <a:r>
                        <a:rPr lang="en-IN" dirty="0"/>
                        <a:t>ABS</a:t>
                      </a:r>
                      <a:r>
                        <a:rPr lang="en-IN" baseline="0" dirty="0"/>
                        <a:t> 41 metres +  printing cost</a:t>
                      </a:r>
                      <a:endParaRPr lang="en-IN" dirty="0"/>
                    </a:p>
                  </a:txBody>
                  <a:tcPr/>
                </a:tc>
                <a:tc>
                  <a:txBody>
                    <a:bodyPr/>
                    <a:lstStyle/>
                    <a:p>
                      <a:pPr algn="ctr"/>
                      <a:r>
                        <a:rPr lang="en-IN" dirty="0"/>
                        <a:t>Rs.750/-</a:t>
                      </a:r>
                    </a:p>
                  </a:txBody>
                  <a:tcPr/>
                </a:tc>
                <a:extLst>
                  <a:ext uri="{0D108BD9-81ED-4DB2-BD59-A6C34878D82A}">
                    <a16:rowId xmlns:a16="http://schemas.microsoft.com/office/drawing/2014/main" val="1174294297"/>
                  </a:ext>
                </a:extLst>
              </a:tr>
              <a:tr h="370840">
                <a:tc>
                  <a:txBody>
                    <a:bodyPr/>
                    <a:lstStyle/>
                    <a:p>
                      <a:pPr algn="ctr"/>
                      <a:r>
                        <a:rPr lang="en-IN" dirty="0"/>
                        <a:t>Microcontroller(Arduino Uno)</a:t>
                      </a:r>
                    </a:p>
                  </a:txBody>
                  <a:tcPr/>
                </a:tc>
                <a:tc>
                  <a:txBody>
                    <a:bodyPr/>
                    <a:lstStyle/>
                    <a:p>
                      <a:pPr algn="ctr"/>
                      <a:r>
                        <a:rPr lang="en-IN" dirty="0"/>
                        <a:t>1</a:t>
                      </a:r>
                    </a:p>
                  </a:txBody>
                  <a:tcPr/>
                </a:tc>
                <a:tc>
                  <a:txBody>
                    <a:bodyPr/>
                    <a:lstStyle/>
                    <a:p>
                      <a:pPr algn="ctr"/>
                      <a:r>
                        <a:rPr lang="en-IN" dirty="0"/>
                        <a:t>Rs.500/-</a:t>
                      </a:r>
                    </a:p>
                  </a:txBody>
                  <a:tcPr/>
                </a:tc>
                <a:extLst>
                  <a:ext uri="{0D108BD9-81ED-4DB2-BD59-A6C34878D82A}">
                    <a16:rowId xmlns:a16="http://schemas.microsoft.com/office/drawing/2014/main" val="3561968934"/>
                  </a:ext>
                </a:extLst>
              </a:tr>
              <a:tr h="370840">
                <a:tc>
                  <a:txBody>
                    <a:bodyPr/>
                    <a:lstStyle/>
                    <a:p>
                      <a:pPr algn="ctr"/>
                      <a:r>
                        <a:rPr lang="en-IN" dirty="0"/>
                        <a:t>Motor Driver shield</a:t>
                      </a:r>
                    </a:p>
                  </a:txBody>
                  <a:tcPr/>
                </a:tc>
                <a:tc>
                  <a:txBody>
                    <a:bodyPr/>
                    <a:lstStyle/>
                    <a:p>
                      <a:pPr algn="ctr"/>
                      <a:r>
                        <a:rPr lang="en-IN" dirty="0"/>
                        <a:t>1</a:t>
                      </a:r>
                    </a:p>
                  </a:txBody>
                  <a:tcPr/>
                </a:tc>
                <a:tc>
                  <a:txBody>
                    <a:bodyPr/>
                    <a:lstStyle/>
                    <a:p>
                      <a:pPr algn="ctr"/>
                      <a:r>
                        <a:rPr lang="en-IN" dirty="0"/>
                        <a:t>Rs.1500/-</a:t>
                      </a:r>
                    </a:p>
                  </a:txBody>
                  <a:tcPr/>
                </a:tc>
                <a:extLst>
                  <a:ext uri="{0D108BD9-81ED-4DB2-BD59-A6C34878D82A}">
                    <a16:rowId xmlns:a16="http://schemas.microsoft.com/office/drawing/2014/main" val="3061478002"/>
                  </a:ext>
                </a:extLst>
              </a:tr>
              <a:tr h="370840">
                <a:tc>
                  <a:txBody>
                    <a:bodyPr/>
                    <a:lstStyle/>
                    <a:p>
                      <a:pPr algn="ctr"/>
                      <a:r>
                        <a:rPr lang="en-IN" dirty="0"/>
                        <a:t>Machining cost</a:t>
                      </a:r>
                    </a:p>
                  </a:txBody>
                  <a:tcPr/>
                </a:tc>
                <a:tc>
                  <a:txBody>
                    <a:bodyPr/>
                    <a:lstStyle/>
                    <a:p>
                      <a:pPr algn="ctr"/>
                      <a:endParaRPr lang="en-IN" dirty="0"/>
                    </a:p>
                  </a:txBody>
                  <a:tcPr/>
                </a:tc>
                <a:tc>
                  <a:txBody>
                    <a:bodyPr/>
                    <a:lstStyle/>
                    <a:p>
                      <a:pPr algn="ctr"/>
                      <a:r>
                        <a:rPr lang="en-IN" dirty="0"/>
                        <a:t>Rs.5000/-</a:t>
                      </a:r>
                    </a:p>
                  </a:txBody>
                  <a:tcPr/>
                </a:tc>
                <a:extLst>
                  <a:ext uri="{0D108BD9-81ED-4DB2-BD59-A6C34878D82A}">
                    <a16:rowId xmlns:a16="http://schemas.microsoft.com/office/drawing/2014/main" val="799206155"/>
                  </a:ext>
                </a:extLst>
              </a:tr>
              <a:tr h="370840">
                <a:tc>
                  <a:txBody>
                    <a:bodyPr/>
                    <a:lstStyle/>
                    <a:p>
                      <a:pPr algn="ctr"/>
                      <a:r>
                        <a:rPr lang="en-IN" dirty="0"/>
                        <a:t>Dc</a:t>
                      </a:r>
                      <a:r>
                        <a:rPr lang="en-IN" baseline="0" dirty="0"/>
                        <a:t> power supply</a:t>
                      </a:r>
                      <a:endParaRPr lang="en-IN" dirty="0"/>
                    </a:p>
                  </a:txBody>
                  <a:tcPr/>
                </a:tc>
                <a:tc>
                  <a:txBody>
                    <a:bodyPr/>
                    <a:lstStyle/>
                    <a:p>
                      <a:pPr algn="ctr"/>
                      <a:r>
                        <a:rPr lang="en-IN" dirty="0"/>
                        <a:t>1</a:t>
                      </a:r>
                    </a:p>
                  </a:txBody>
                  <a:tcPr/>
                </a:tc>
                <a:tc>
                  <a:txBody>
                    <a:bodyPr/>
                    <a:lstStyle/>
                    <a:p>
                      <a:pPr algn="ctr"/>
                      <a:r>
                        <a:rPr lang="en-IN" dirty="0"/>
                        <a:t>Rs.2000/-</a:t>
                      </a:r>
                    </a:p>
                  </a:txBody>
                  <a:tcPr/>
                </a:tc>
                <a:extLst>
                  <a:ext uri="{0D108BD9-81ED-4DB2-BD59-A6C34878D82A}">
                    <a16:rowId xmlns:a16="http://schemas.microsoft.com/office/drawing/2014/main" val="3548888024"/>
                  </a:ext>
                </a:extLst>
              </a:tr>
              <a:tr h="370840">
                <a:tc>
                  <a:txBody>
                    <a:bodyPr/>
                    <a:lstStyle/>
                    <a:p>
                      <a:pPr algn="ctr"/>
                      <a:endParaRPr lang="en-IN" dirty="0"/>
                    </a:p>
                  </a:txBody>
                  <a:tcPr/>
                </a:tc>
                <a:tc>
                  <a:txBody>
                    <a:bodyPr/>
                    <a:lstStyle/>
                    <a:p>
                      <a:pPr algn="ctr"/>
                      <a:r>
                        <a:rPr lang="en-IN" dirty="0"/>
                        <a:t>Total cost</a:t>
                      </a:r>
                    </a:p>
                  </a:txBody>
                  <a:tcPr/>
                </a:tc>
                <a:tc>
                  <a:txBody>
                    <a:bodyPr/>
                    <a:lstStyle/>
                    <a:p>
                      <a:pPr algn="ctr"/>
                      <a:r>
                        <a:rPr lang="en-IN" dirty="0"/>
                        <a:t>Rs.23875/-</a:t>
                      </a:r>
                    </a:p>
                  </a:txBody>
                  <a:tcPr/>
                </a:tc>
                <a:extLst>
                  <a:ext uri="{0D108BD9-81ED-4DB2-BD59-A6C34878D82A}">
                    <a16:rowId xmlns:a16="http://schemas.microsoft.com/office/drawing/2014/main" val="4242513933"/>
                  </a:ext>
                </a:extLst>
              </a:tr>
            </a:tbl>
          </a:graphicData>
        </a:graphic>
      </p:graphicFrame>
      <p:sp>
        <p:nvSpPr>
          <p:cNvPr id="3" name="TextBox 2"/>
          <p:cNvSpPr txBox="1"/>
          <p:nvPr/>
        </p:nvSpPr>
        <p:spPr>
          <a:xfrm>
            <a:off x="405516" y="747422"/>
            <a:ext cx="7203881" cy="461665"/>
          </a:xfrm>
          <a:prstGeom prst="rect">
            <a:avLst/>
          </a:prstGeom>
          <a:noFill/>
        </p:spPr>
        <p:txBody>
          <a:bodyPr wrap="square" rtlCol="0">
            <a:spAutoFit/>
          </a:bodyPr>
          <a:lstStyle/>
          <a:p>
            <a:r>
              <a:rPr lang="en-IN" sz="2400" b="1" dirty="0"/>
              <a:t>Cost estimation for the Fabricated Exoskeleton:</a:t>
            </a:r>
          </a:p>
        </p:txBody>
      </p:sp>
    </p:spTree>
    <p:extLst>
      <p:ext uri="{BB962C8B-B14F-4D97-AF65-F5344CB8AC3E}">
        <p14:creationId xmlns:p14="http://schemas.microsoft.com/office/powerpoint/2010/main" val="135568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9960" y="419450"/>
            <a:ext cx="4026715" cy="584775"/>
          </a:xfrm>
          <a:prstGeom prst="rect">
            <a:avLst/>
          </a:prstGeom>
          <a:noFill/>
        </p:spPr>
        <p:txBody>
          <a:bodyPr wrap="square" rtlCol="0">
            <a:spAutoFit/>
          </a:bodyPr>
          <a:lstStyle/>
          <a:p>
            <a:r>
              <a:rPr lang="en-IN" sz="3200" dirty="0"/>
              <a:t>References</a:t>
            </a:r>
          </a:p>
        </p:txBody>
      </p:sp>
      <p:sp>
        <p:nvSpPr>
          <p:cNvPr id="5" name="Rectangle 4"/>
          <p:cNvSpPr/>
          <p:nvPr/>
        </p:nvSpPr>
        <p:spPr>
          <a:xfrm>
            <a:off x="532227" y="1146666"/>
            <a:ext cx="10869944" cy="5600123"/>
          </a:xfrm>
          <a:prstGeom prst="rect">
            <a:avLst/>
          </a:prstGeom>
        </p:spPr>
        <p:txBody>
          <a:bodyPr wrap="square">
            <a:spAutoFit/>
          </a:bodyPr>
          <a:lstStyle/>
          <a:p>
            <a:pPr algn="just"/>
            <a:r>
              <a:rPr lang="en-IN" sz="1700" dirty="0"/>
              <a:t>[1] Gait and cognition in older adults: Insights from the Bronx and Kerala, Year: 2010 | Volume: 13, Department of Neurological Sciences, Baby Memorial Hospital, Calicut, Kerala, India.</a:t>
            </a:r>
          </a:p>
          <a:p>
            <a:pPr algn="just"/>
            <a:r>
              <a:rPr lang="en-IN" sz="1700" dirty="0"/>
              <a:t>[2]Health Issues in Geriatrics, Santosh B </a:t>
            </a:r>
            <a:r>
              <a:rPr lang="en-IN" sz="1700" dirty="0" err="1"/>
              <a:t>Salagre</a:t>
            </a:r>
            <a:r>
              <a:rPr lang="en-IN" sz="1700" dirty="0"/>
              <a:t>, Indian geriatrics society.</a:t>
            </a:r>
          </a:p>
          <a:p>
            <a:pPr algn="just"/>
            <a:r>
              <a:rPr lang="en-IN" sz="1700" dirty="0"/>
              <a:t>[3] Health consequences of obesity in the elderly, 26 January 2014.</a:t>
            </a:r>
          </a:p>
          <a:p>
            <a:pPr algn="just"/>
            <a:r>
              <a:rPr lang="en-IN" sz="1700" dirty="0"/>
              <a:t>[4] ] ADAM ZOSS and H. KAZEROONI, Design of an electrically actuated lower extremity exoskeleton, 27 March 2006</a:t>
            </a:r>
          </a:p>
          <a:p>
            <a:pPr algn="just"/>
            <a:r>
              <a:rPr lang="en-IN" sz="1700" dirty="0"/>
              <a:t>[5] Yeo Wei Hong, </a:t>
            </a:r>
            <a:r>
              <a:rPr lang="en-IN" sz="1700" dirty="0" err="1"/>
              <a:t>Yeong-Jin</a:t>
            </a:r>
            <a:r>
              <a:rPr lang="en-IN" sz="1700" dirty="0"/>
              <a:t> King, Wei-Hong Yeo, Chen-Hunt Ting, Yea-</a:t>
            </a:r>
            <a:r>
              <a:rPr lang="en-IN" sz="1700" dirty="0" err="1"/>
              <a:t>Dat</a:t>
            </a:r>
            <a:r>
              <a:rPr lang="en-IN" sz="1700" dirty="0"/>
              <a:t> </a:t>
            </a:r>
            <a:r>
              <a:rPr lang="en-IN" sz="1700" dirty="0" err="1"/>
              <a:t>Chuah</a:t>
            </a:r>
            <a:r>
              <a:rPr lang="en-IN" sz="1700" dirty="0"/>
              <a:t>, </a:t>
            </a:r>
            <a:r>
              <a:rPr lang="en-IN" sz="1700" dirty="0" err="1"/>
              <a:t>Jer-Vui</a:t>
            </a:r>
            <a:r>
              <a:rPr lang="en-IN" sz="1700" dirty="0"/>
              <a:t> Lee and </a:t>
            </a:r>
            <a:r>
              <a:rPr lang="en-IN" sz="1700" dirty="0" err="1"/>
              <a:t>Eu-Tjin</a:t>
            </a:r>
            <a:r>
              <a:rPr lang="en-IN" sz="1700" dirty="0"/>
              <a:t> </a:t>
            </a:r>
            <a:r>
              <a:rPr lang="en-IN" sz="1700" dirty="0" err="1"/>
              <a:t>Chok</a:t>
            </a:r>
            <a:r>
              <a:rPr lang="en-IN" sz="1700" dirty="0"/>
              <a:t>, Lower Extremity Exoskeleton: Review and Challenges Surrounding the Technology and its Role in Rehabilitation of Lower Limbs, </a:t>
            </a:r>
            <a:r>
              <a:rPr lang="en-IN" sz="1700" i="1" dirty="0"/>
              <a:t>Australian Journal of Basic and Applied Sciences</a:t>
            </a:r>
            <a:r>
              <a:rPr lang="en-IN" sz="1700" dirty="0"/>
              <a:t>,2013.</a:t>
            </a:r>
          </a:p>
          <a:p>
            <a:pPr algn="just"/>
            <a:r>
              <a:rPr lang="en-IN" sz="1700" dirty="0"/>
              <a:t>[6]</a:t>
            </a:r>
            <a:r>
              <a:rPr lang="en-IN" sz="1700" dirty="0" err="1"/>
              <a:t>Gery</a:t>
            </a:r>
            <a:r>
              <a:rPr lang="en-IN" sz="1700" dirty="0"/>
              <a:t> Colombo, MS; Matthias </a:t>
            </a:r>
            <a:r>
              <a:rPr lang="en-IN" sz="1700" dirty="0" err="1"/>
              <a:t>Joerg</a:t>
            </a:r>
            <a:r>
              <a:rPr lang="en-IN" sz="1700" dirty="0"/>
              <a:t>, MS; </a:t>
            </a:r>
            <a:r>
              <a:rPr lang="en-IN" sz="1700" dirty="0" err="1"/>
              <a:t>Reinhard</a:t>
            </a:r>
            <a:r>
              <a:rPr lang="en-IN" sz="1700" dirty="0"/>
              <a:t> </a:t>
            </a:r>
            <a:r>
              <a:rPr lang="en-IN" sz="1700" dirty="0" err="1"/>
              <a:t>Schreier</a:t>
            </a:r>
            <a:r>
              <a:rPr lang="en-IN" sz="1700" dirty="0"/>
              <a:t>, BNIE, Volker Dietz, MD, Treadmill training of paraplegic patients using a robotic orthosis,</a:t>
            </a:r>
            <a:r>
              <a:rPr lang="en-IN" sz="1700" i="1" dirty="0"/>
              <a:t> Journal of Rehabilitation Research and Development</a:t>
            </a:r>
            <a:r>
              <a:rPr lang="en-IN" sz="1700" dirty="0"/>
              <a:t>, 6, December 2000.</a:t>
            </a:r>
          </a:p>
          <a:p>
            <a:pPr algn="just"/>
            <a:r>
              <a:rPr lang="en-IN" sz="1700" dirty="0"/>
              <a:t>[7] Winter DA: </a:t>
            </a:r>
            <a:r>
              <a:rPr lang="en-IN" sz="1700" i="1" dirty="0"/>
              <a:t>Biomechanics and motor control of human movement </a:t>
            </a:r>
            <a:r>
              <a:rPr lang="en-IN" sz="1700" dirty="0"/>
              <a:t>2</a:t>
            </a:r>
            <a:r>
              <a:rPr lang="en-IN" sz="1700" baseline="30000" dirty="0"/>
              <a:t>nd</a:t>
            </a:r>
            <a:r>
              <a:rPr lang="en-IN" sz="1700" dirty="0"/>
              <a:t> edition. New York: Wiley; 1990.</a:t>
            </a:r>
          </a:p>
          <a:p>
            <a:pPr algn="just"/>
            <a:r>
              <a:rPr lang="en-IN" sz="1700" dirty="0"/>
              <a:t>[8] Hof AL, </a:t>
            </a:r>
            <a:r>
              <a:rPr lang="en-IN" sz="1700" dirty="0" err="1"/>
              <a:t>Elzinga</a:t>
            </a:r>
            <a:r>
              <a:rPr lang="en-IN" sz="1700" dirty="0"/>
              <a:t> H, </a:t>
            </a:r>
            <a:r>
              <a:rPr lang="en-IN" sz="1700" dirty="0" err="1"/>
              <a:t>Grimmius</a:t>
            </a:r>
            <a:r>
              <a:rPr lang="en-IN" sz="1700" dirty="0"/>
              <a:t> W, </a:t>
            </a:r>
            <a:r>
              <a:rPr lang="en-IN" sz="1700" dirty="0" err="1"/>
              <a:t>Halbertsma</a:t>
            </a:r>
            <a:r>
              <a:rPr lang="en-IN" sz="1700" dirty="0"/>
              <a:t> JP: </a:t>
            </a:r>
            <a:r>
              <a:rPr lang="en-IN" sz="1700" b="1" dirty="0"/>
              <a:t>Speed dependence of averaged EMG profiles in walking. </a:t>
            </a:r>
            <a:r>
              <a:rPr lang="en-IN" sz="1700" i="1" dirty="0"/>
              <a:t>Gait &amp; Posture </a:t>
            </a:r>
            <a:r>
              <a:rPr lang="en-IN" sz="1700" dirty="0"/>
              <a:t>2002, </a:t>
            </a:r>
            <a:r>
              <a:rPr lang="en-IN" sz="1700" b="1" dirty="0"/>
              <a:t>16:</a:t>
            </a:r>
            <a:r>
              <a:rPr lang="en-IN" sz="1700" dirty="0"/>
              <a:t>78-86.</a:t>
            </a:r>
          </a:p>
          <a:p>
            <a:pPr algn="just"/>
            <a:r>
              <a:rPr lang="en-IN" sz="1700" dirty="0"/>
              <a:t>[9] Mei-Cheng Li, Li-</a:t>
            </a:r>
            <a:r>
              <a:rPr lang="en-IN" sz="1700" dirty="0" err="1"/>
              <a:t>Rong</a:t>
            </a:r>
            <a:r>
              <a:rPr lang="en-IN" sz="1700" dirty="0"/>
              <a:t> Wang, Dai-Min Chen, Jing-Jing Tao, Dong Chen, The Static Analysis of Wearable Lower Extremity Exoskeleton Based on ANSYS Workbench</a:t>
            </a:r>
            <a:r>
              <a:rPr lang="en-IN" sz="1700" i="1" dirty="0"/>
              <a:t>, 2013 IEEE 9th International Conference on Mobile Ad-hoc and Sensor Networks</a:t>
            </a:r>
            <a:r>
              <a:rPr lang="en-IN" sz="1700" dirty="0"/>
              <a:t>, 30 January 2014.</a:t>
            </a:r>
          </a:p>
          <a:p>
            <a:pPr algn="just">
              <a:lnSpc>
                <a:spcPct val="107000"/>
              </a:lnSpc>
              <a:spcAft>
                <a:spcPts val="800"/>
              </a:spcAft>
            </a:pPr>
            <a:r>
              <a:rPr lang="en-IN" sz="1700" dirty="0"/>
              <a:t>[10] </a:t>
            </a:r>
            <a:r>
              <a:rPr lang="en-IN" sz="1700" dirty="0">
                <a:latin typeface="Calibri" panose="020F0502020204030204" pitchFamily="34" charset="0"/>
                <a:ea typeface="Calibri" panose="020F0502020204030204" pitchFamily="34" charset="0"/>
                <a:cs typeface="Times New Roman" panose="02020603050405020304" pitchFamily="18" charset="0"/>
              </a:rPr>
              <a:t>Hageman P A, </a:t>
            </a:r>
            <a:r>
              <a:rPr lang="en-IN" sz="1700" dirty="0" err="1">
                <a:latin typeface="Calibri" panose="020F0502020204030204" pitchFamily="34" charset="0"/>
                <a:ea typeface="Calibri" panose="020F0502020204030204" pitchFamily="34" charset="0"/>
                <a:cs typeface="Times New Roman" panose="02020603050405020304" pitchFamily="18" charset="0"/>
              </a:rPr>
              <a:t>Blanke</a:t>
            </a:r>
            <a:r>
              <a:rPr lang="en-IN" sz="1700" dirty="0">
                <a:latin typeface="Calibri" panose="020F0502020204030204" pitchFamily="34" charset="0"/>
                <a:ea typeface="Calibri" panose="020F0502020204030204" pitchFamily="34" charset="0"/>
                <a:cs typeface="Times New Roman" panose="02020603050405020304" pitchFamily="18" charset="0"/>
              </a:rPr>
              <a:t> D J. Comparison of gait of young women and elderly women. </a:t>
            </a:r>
            <a:r>
              <a:rPr lang="en-IN" sz="1700" dirty="0" err="1">
                <a:latin typeface="Calibri" panose="020F0502020204030204" pitchFamily="34" charset="0"/>
                <a:ea typeface="Calibri" panose="020F0502020204030204" pitchFamily="34" charset="0"/>
                <a:cs typeface="Times New Roman" panose="02020603050405020304" pitchFamily="18" charset="0"/>
              </a:rPr>
              <a:t>Ph.vs</a:t>
            </a:r>
            <a:r>
              <a:rPr lang="en-IN" sz="1700" dirty="0">
                <a:latin typeface="Calibri" panose="020F0502020204030204" pitchFamily="34" charset="0"/>
                <a:ea typeface="Calibri" panose="020F0502020204030204" pitchFamily="34" charset="0"/>
                <a:cs typeface="Times New Roman" panose="02020603050405020304" pitchFamily="18" charset="0"/>
              </a:rPr>
              <a:t> </a:t>
            </a:r>
            <a:r>
              <a:rPr lang="en-IN" sz="1700" dirty="0" err="1">
                <a:latin typeface="Calibri" panose="020F0502020204030204" pitchFamily="34" charset="0"/>
                <a:ea typeface="Calibri" panose="020F0502020204030204" pitchFamily="34" charset="0"/>
                <a:cs typeface="Times New Roman" panose="02020603050405020304" pitchFamily="18" charset="0"/>
              </a:rPr>
              <a:t>Ther</a:t>
            </a:r>
            <a:r>
              <a:rPr lang="en-IN" sz="1700" dirty="0">
                <a:latin typeface="Calibri" panose="020F0502020204030204" pitchFamily="34" charset="0"/>
                <a:ea typeface="Calibri" panose="020F0502020204030204" pitchFamily="34" charset="0"/>
                <a:cs typeface="Times New Roman" panose="02020603050405020304" pitchFamily="18" charset="0"/>
              </a:rPr>
              <a:t> 1986; 66: 1382- 1387.</a:t>
            </a:r>
          </a:p>
          <a:p>
            <a:pPr algn="just">
              <a:lnSpc>
                <a:spcPct val="107000"/>
              </a:lnSpc>
              <a:spcAft>
                <a:spcPts val="800"/>
              </a:spcAft>
            </a:pPr>
            <a:r>
              <a:rPr lang="en-IN" sz="1700" dirty="0">
                <a:latin typeface="Calibri" panose="020F0502020204030204" pitchFamily="34" charset="0"/>
                <a:cs typeface="Times New Roman" panose="02020603050405020304" pitchFamily="18" charset="0"/>
              </a:rPr>
              <a:t>[11] Winter D </a:t>
            </a:r>
            <a:r>
              <a:rPr lang="en-IN" sz="1700" dirty="0" err="1">
                <a:latin typeface="Calibri" panose="020F0502020204030204" pitchFamily="34" charset="0"/>
                <a:cs typeface="Times New Roman" panose="02020603050405020304" pitchFamily="18" charset="0"/>
              </a:rPr>
              <a:t>A,The</a:t>
            </a:r>
            <a:r>
              <a:rPr lang="en-IN" sz="1700" dirty="0">
                <a:latin typeface="Calibri" panose="020F0502020204030204" pitchFamily="34" charset="0"/>
                <a:cs typeface="Times New Roman" panose="02020603050405020304" pitchFamily="18" charset="0"/>
              </a:rPr>
              <a:t> Biomechanics and Motor Control of Human Gait: Normal, Elderly and Pathological, 2nd edition. Waterloo: University of Waterloo Press, 1991.</a:t>
            </a:r>
            <a:endParaRPr lang="en-IN" sz="170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23E3-0490-48EC-833F-0E1E82054143}"/>
              </a:ext>
            </a:extLst>
          </p:cNvPr>
          <p:cNvSpPr>
            <a:spLocks noGrp="1"/>
          </p:cNvSpPr>
          <p:nvPr>
            <p:ph type="title"/>
          </p:nvPr>
        </p:nvSpPr>
        <p:spPr>
          <a:xfrm>
            <a:off x="3911139" y="2142067"/>
            <a:ext cx="4160519" cy="1352204"/>
          </a:xfrm>
        </p:spPr>
        <p:txBody>
          <a:bodyPr>
            <a:noAutofit/>
          </a:bodyPr>
          <a:lstStyle/>
          <a:p>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4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3457" y="687897"/>
            <a:ext cx="1510018" cy="523220"/>
          </a:xfrm>
          <a:prstGeom prst="rect">
            <a:avLst/>
          </a:prstGeom>
          <a:noFill/>
        </p:spPr>
        <p:txBody>
          <a:bodyPr wrap="square" rtlCol="0">
            <a:spAutoFit/>
          </a:bodyPr>
          <a:lstStyle/>
          <a:p>
            <a:r>
              <a:rPr lang="en-IN" sz="2800" dirty="0"/>
              <a:t>Abstract</a:t>
            </a:r>
          </a:p>
        </p:txBody>
      </p:sp>
      <p:sp>
        <p:nvSpPr>
          <p:cNvPr id="5" name="TextBox 4"/>
          <p:cNvSpPr txBox="1"/>
          <p:nvPr/>
        </p:nvSpPr>
        <p:spPr>
          <a:xfrm>
            <a:off x="1079500" y="1377315"/>
            <a:ext cx="10146030" cy="4799965"/>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rgbClr val="FFC000"/>
                </a:solidFill>
              </a:rPr>
              <a:t>Exoskeletons</a:t>
            </a:r>
            <a:r>
              <a:rPr lang="en-IN" dirty="0"/>
              <a:t> </a:t>
            </a:r>
            <a:r>
              <a:rPr lang="en-US" altLang="en-IN" dirty="0"/>
              <a:t>-</a:t>
            </a:r>
            <a:r>
              <a:rPr lang="en-IN" dirty="0"/>
              <a:t> wearable robots that are created to assist the human body or increase the muscular power of the wearer. </a:t>
            </a:r>
          </a:p>
          <a:p>
            <a:pPr marL="742950" lvl="1" indent="-285750" algn="just">
              <a:buFont typeface="Arial" panose="020B0604020202020204" pitchFamily="34" charset="0"/>
              <a:buChar char="•"/>
            </a:pPr>
            <a:r>
              <a:rPr lang="en-US" altLang="en-IN" dirty="0"/>
              <a:t>U</a:t>
            </a:r>
            <a:r>
              <a:rPr lang="en-IN" dirty="0"/>
              <a:t>sed to protect soldiers and construction workers, </a:t>
            </a:r>
          </a:p>
          <a:p>
            <a:pPr marL="742950" lvl="1" indent="-285750" algn="just">
              <a:buFont typeface="Arial" panose="020B0604020202020204" pitchFamily="34" charset="0"/>
              <a:buChar char="•"/>
            </a:pPr>
            <a:r>
              <a:rPr lang="en-US" altLang="en-IN" dirty="0"/>
              <a:t>A</a:t>
            </a:r>
            <a:r>
              <a:rPr lang="en-IN" dirty="0"/>
              <a:t>id the survival of people in dangerous environments, </a:t>
            </a:r>
          </a:p>
          <a:p>
            <a:pPr marL="742950" lvl="1" indent="-285750" algn="just">
              <a:buFont typeface="Arial" panose="020B0604020202020204" pitchFamily="34" charset="0"/>
              <a:buChar char="•"/>
            </a:pPr>
            <a:r>
              <a:rPr lang="en-US" altLang="en-IN" dirty="0"/>
              <a:t>A</a:t>
            </a:r>
            <a:r>
              <a:rPr lang="en-IN" dirty="0"/>
              <a:t>ssist patients in rehabilitation. </a:t>
            </a:r>
          </a:p>
          <a:p>
            <a:pPr marL="285750" indent="-285750" algn="just">
              <a:buFont typeface="Arial" panose="020B0604020202020204" pitchFamily="34" charset="0"/>
              <a:buChar char="•"/>
            </a:pPr>
            <a:r>
              <a:rPr lang="en-US" altLang="en-IN" dirty="0"/>
              <a:t>A</a:t>
            </a:r>
            <a:r>
              <a:rPr lang="en-IN" dirty="0"/>
              <a:t>t age of 60, 85% of seniors have normal gait and this proportion drops to 18% by age 85[1]. </a:t>
            </a:r>
          </a:p>
          <a:p>
            <a:pPr marL="285750" indent="-285750" algn="just">
              <a:buFont typeface="Arial" panose="020B0604020202020204" pitchFamily="34" charset="0"/>
              <a:buChar char="•"/>
            </a:pPr>
            <a:r>
              <a:rPr lang="en-US" altLang="en-IN" dirty="0"/>
              <a:t>G</a:t>
            </a:r>
            <a:r>
              <a:rPr lang="en-IN" dirty="0"/>
              <a:t>ait problems in adults is due to </a:t>
            </a:r>
          </a:p>
          <a:p>
            <a:pPr marL="742950" lvl="1" indent="-285750" algn="just">
              <a:buFont typeface="Arial" panose="020B0604020202020204" pitchFamily="34" charset="0"/>
              <a:buChar char="•"/>
            </a:pPr>
            <a:r>
              <a:rPr lang="en-IN" dirty="0"/>
              <a:t>depletion of calcium in bones </a:t>
            </a:r>
          </a:p>
          <a:p>
            <a:pPr marL="742950" lvl="1" indent="-285750" algn="just">
              <a:buFont typeface="Arial" panose="020B0604020202020204" pitchFamily="34" charset="0"/>
              <a:buChar char="•"/>
            </a:pPr>
            <a:r>
              <a:rPr lang="en-IN" dirty="0"/>
              <a:t>sudden increase in weight [2]. </a:t>
            </a:r>
          </a:p>
          <a:p>
            <a:pPr marL="742950" lvl="1" indent="-285750" algn="just">
              <a:buFont typeface="Arial" panose="020B0604020202020204" pitchFamily="34" charset="0"/>
              <a:buChar char="•"/>
            </a:pPr>
            <a:r>
              <a:rPr lang="en-IN" dirty="0"/>
              <a:t>percentage of older people with obesity in India will increase from 7.5% to 21 % by 2050[3]. </a:t>
            </a:r>
          </a:p>
          <a:p>
            <a:pPr marL="285750" lvl="0" indent="-285750" algn="just">
              <a:buFont typeface="Arial" panose="020B0604020202020204" pitchFamily="34" charset="0"/>
              <a:buChar char="•"/>
            </a:pPr>
            <a:r>
              <a:rPr lang="en-IN" dirty="0"/>
              <a:t>This project </a:t>
            </a:r>
            <a:r>
              <a:rPr lang="en-US" altLang="en-IN" dirty="0"/>
              <a:t>aims</a:t>
            </a:r>
            <a:r>
              <a:rPr lang="en-IN" dirty="0"/>
              <a:t> to </a:t>
            </a:r>
          </a:p>
          <a:p>
            <a:pPr marL="742950" lvl="1" indent="-285750" algn="just">
              <a:buFont typeface="Arial" panose="020B0604020202020204" pitchFamily="34" charset="0"/>
              <a:buChar char="•"/>
            </a:pPr>
            <a:r>
              <a:rPr lang="en-IN" dirty="0"/>
              <a:t> </a:t>
            </a:r>
            <a:r>
              <a:rPr lang="en-US" altLang="en-IN" dirty="0">
                <a:solidFill>
                  <a:srgbClr val="FFC000"/>
                </a:solidFill>
              </a:rPr>
              <a:t>D</a:t>
            </a:r>
            <a:r>
              <a:rPr lang="en-IN" dirty="0">
                <a:solidFill>
                  <a:srgbClr val="FFC000"/>
                </a:solidFill>
              </a:rPr>
              <a:t>esign of an assistive</a:t>
            </a:r>
            <a:r>
              <a:rPr lang="en-US" altLang="en-IN" dirty="0">
                <a:solidFill>
                  <a:srgbClr val="FFC000"/>
                </a:solidFill>
              </a:rPr>
              <a:t>,</a:t>
            </a:r>
            <a:r>
              <a:rPr lang="en-IN" dirty="0">
                <a:solidFill>
                  <a:srgbClr val="FFC000"/>
                </a:solidFill>
              </a:rPr>
              <a:t> Lower Limb Exoskeleton</a:t>
            </a:r>
            <a:r>
              <a:rPr lang="en-IN" dirty="0"/>
              <a:t> </a:t>
            </a:r>
            <a:r>
              <a:rPr lang="en-US" altLang="en-IN" dirty="0"/>
              <a:t>for elderly </a:t>
            </a:r>
            <a:r>
              <a:rPr lang="en-IN" dirty="0"/>
              <a:t>during Sit-To-Stand cycle and walking, </a:t>
            </a:r>
          </a:p>
          <a:p>
            <a:pPr marL="742950" lvl="1" indent="-285750" algn="just">
              <a:buFont typeface="Arial" panose="020B0604020202020204" pitchFamily="34" charset="0"/>
              <a:buChar char="•"/>
            </a:pPr>
            <a:r>
              <a:rPr lang="en-IN" dirty="0"/>
              <a:t> </a:t>
            </a:r>
            <a:r>
              <a:rPr lang="en-US" altLang="en-IN" dirty="0"/>
              <a:t>T</a:t>
            </a:r>
            <a:r>
              <a:rPr lang="en-IN" dirty="0"/>
              <a:t>est </a:t>
            </a:r>
            <a:r>
              <a:rPr lang="en-US" altLang="en-IN" dirty="0"/>
              <a:t>the exoskeleton</a:t>
            </a:r>
            <a:r>
              <a:rPr lang="en-IN" dirty="0"/>
              <a:t> for its </a:t>
            </a:r>
            <a:r>
              <a:rPr lang="en-IN" dirty="0">
                <a:solidFill>
                  <a:srgbClr val="FFC000"/>
                </a:solidFill>
              </a:rPr>
              <a:t>structural strength</a:t>
            </a:r>
            <a:r>
              <a:rPr lang="en-IN" dirty="0"/>
              <a:t>. </a:t>
            </a:r>
          </a:p>
          <a:p>
            <a:pPr marL="285750" lvl="0" indent="-285750" algn="just">
              <a:buFont typeface="Arial" panose="020B0604020202020204" pitchFamily="34" charset="0"/>
              <a:buChar char="•"/>
            </a:pPr>
            <a:r>
              <a:rPr lang="en-IN" dirty="0"/>
              <a:t>Static Structural Analysis </a:t>
            </a:r>
            <a:r>
              <a:rPr lang="en-US" altLang="en-IN" dirty="0"/>
              <a:t>wa</a:t>
            </a:r>
            <a:r>
              <a:rPr lang="en-IN" dirty="0"/>
              <a:t>s carried out in Ansys Workbench </a:t>
            </a:r>
          </a:p>
          <a:p>
            <a:pPr marL="742950" lvl="1" indent="-285750" algn="just">
              <a:buFont typeface="Arial" panose="020B0604020202020204" pitchFamily="34" charset="0"/>
              <a:buChar char="•"/>
            </a:pPr>
            <a:r>
              <a:rPr lang="en-IN" dirty="0"/>
              <a:t>to </a:t>
            </a:r>
            <a:r>
              <a:rPr lang="en-US" altLang="en-IN" dirty="0"/>
              <a:t>check</a:t>
            </a:r>
            <a:r>
              <a:rPr lang="en-IN" dirty="0"/>
              <a:t> whether the design can </a:t>
            </a:r>
            <a:r>
              <a:rPr lang="en-IN" dirty="0">
                <a:solidFill>
                  <a:srgbClr val="FFC000"/>
                </a:solidFill>
              </a:rPr>
              <a:t>withstand a load of 100 kg</a:t>
            </a:r>
            <a:r>
              <a:rPr lang="en-IN" dirty="0"/>
              <a:t>. </a:t>
            </a:r>
          </a:p>
          <a:p>
            <a:pPr marL="742950" lvl="1" indent="-285750" algn="just">
              <a:buFont typeface="Arial" panose="020B0604020202020204" pitchFamily="34" charset="0"/>
              <a:buChar char="•"/>
            </a:pPr>
            <a:r>
              <a:rPr lang="en-US" altLang="en-IN" dirty="0">
                <a:sym typeface="+mn-ea"/>
              </a:rPr>
              <a:t>t</a:t>
            </a:r>
            <a:r>
              <a:rPr lang="en-IN" dirty="0">
                <a:sym typeface="+mn-ea"/>
              </a:rPr>
              <a:t>o </a:t>
            </a:r>
            <a:r>
              <a:rPr lang="en-IN" dirty="0">
                <a:solidFill>
                  <a:srgbClr val="FFC000"/>
                </a:solidFill>
                <a:sym typeface="+mn-ea"/>
              </a:rPr>
              <a:t>find the Maximum stresses and Total deformation</a:t>
            </a:r>
            <a:r>
              <a:rPr lang="en-IN" dirty="0">
                <a:sym typeface="+mn-ea"/>
              </a:rPr>
              <a:t> of the structure</a:t>
            </a:r>
            <a:r>
              <a:rPr lang="en-IN" dirty="0"/>
              <a:t> for the entire Exoskeleton and the Hip frame alone 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0961" y="461395"/>
            <a:ext cx="323815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Problem statement</a:t>
            </a:r>
          </a:p>
        </p:txBody>
      </p:sp>
      <p:sp>
        <p:nvSpPr>
          <p:cNvPr id="3" name="TextBox 2"/>
          <p:cNvSpPr txBox="1"/>
          <p:nvPr/>
        </p:nvSpPr>
        <p:spPr>
          <a:xfrm>
            <a:off x="1147084" y="1419733"/>
            <a:ext cx="4446165" cy="4399915"/>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rgbClr val="FFC000"/>
                </a:solidFill>
              </a:rPr>
              <a:t>Osteoporosis</a:t>
            </a:r>
            <a:r>
              <a:rPr lang="en-IN" sz="2000" dirty="0"/>
              <a:t> </a:t>
            </a:r>
            <a:r>
              <a:rPr lang="en-US" altLang="en-IN" sz="2000" dirty="0"/>
              <a:t>-</a:t>
            </a:r>
            <a:r>
              <a:rPr lang="en-IN" sz="2000" dirty="0"/>
              <a:t> weakens the bone strength by reducing its density in elderly people. </a:t>
            </a:r>
          </a:p>
          <a:p>
            <a:pPr marL="342900" indent="-342900" algn="just">
              <a:buFont typeface="Arial" panose="020B0604020202020204" pitchFamily="34" charset="0"/>
              <a:buChar char="•"/>
            </a:pPr>
            <a:r>
              <a:rPr lang="en-IN" sz="2000" dirty="0"/>
              <a:t>causes difficulty in mobility by changing the gait pattern in Elderly. </a:t>
            </a:r>
          </a:p>
          <a:p>
            <a:pPr algn="just"/>
            <a:endParaRPr lang="en-IN" sz="2000" dirty="0"/>
          </a:p>
          <a:p>
            <a:pPr algn="just"/>
            <a:r>
              <a:rPr lang="en-IN" sz="2000" dirty="0"/>
              <a:t>This project deals with </a:t>
            </a:r>
          </a:p>
          <a:p>
            <a:pPr marL="342900" indent="-342900" algn="just">
              <a:buFont typeface="Arial" panose="020B0604020202020204" pitchFamily="34" charset="0"/>
              <a:buChar char="•"/>
            </a:pPr>
            <a:r>
              <a:rPr lang="en-IN" sz="2000" dirty="0"/>
              <a:t>the </a:t>
            </a:r>
            <a:r>
              <a:rPr lang="en-IN" sz="2000" dirty="0">
                <a:solidFill>
                  <a:srgbClr val="FFC000"/>
                </a:solidFill>
              </a:rPr>
              <a:t>study of gait patterns</a:t>
            </a:r>
            <a:r>
              <a:rPr lang="en-IN" sz="2000" dirty="0"/>
              <a:t> in this elderly people  and </a:t>
            </a:r>
          </a:p>
          <a:p>
            <a:pPr marL="342900" indent="-342900" algn="just">
              <a:buFont typeface="Arial" panose="020B0604020202020204" pitchFamily="34" charset="0"/>
              <a:buChar char="•"/>
            </a:pPr>
            <a:r>
              <a:rPr lang="en-IN" sz="2000" dirty="0">
                <a:solidFill>
                  <a:srgbClr val="FFC000"/>
                </a:solidFill>
              </a:rPr>
              <a:t>designing a</a:t>
            </a:r>
            <a:r>
              <a:rPr lang="en-US" altLang="en-IN" sz="2000" dirty="0">
                <a:solidFill>
                  <a:srgbClr val="FFC000"/>
                </a:solidFill>
              </a:rPr>
              <a:t>n </a:t>
            </a:r>
            <a:r>
              <a:rPr lang="en-IN" sz="2000" dirty="0">
                <a:solidFill>
                  <a:srgbClr val="FFC000"/>
                </a:solidFill>
              </a:rPr>
              <a:t>Exoskeleton</a:t>
            </a:r>
            <a:r>
              <a:rPr lang="en-IN" sz="2000" dirty="0"/>
              <a:t> for assistance while sitting, standing and walking.  </a:t>
            </a:r>
          </a:p>
          <a:p>
            <a:pPr marL="342900" indent="-342900" algn="just">
              <a:buFont typeface="Arial" panose="020B0604020202020204" pitchFamily="34" charset="0"/>
              <a:buChar char="•"/>
            </a:pPr>
            <a:r>
              <a:rPr lang="en-IN" sz="2000" dirty="0">
                <a:solidFill>
                  <a:srgbClr val="FFC000"/>
                </a:solidFill>
              </a:rPr>
              <a:t>solv</a:t>
            </a:r>
            <a:r>
              <a:rPr lang="en-US" altLang="en-IN" sz="2000" dirty="0">
                <a:solidFill>
                  <a:srgbClr val="FFC000"/>
                </a:solidFill>
              </a:rPr>
              <a:t>ing</a:t>
            </a:r>
            <a:r>
              <a:rPr lang="en-IN" sz="2000" dirty="0">
                <a:solidFill>
                  <a:srgbClr val="FFC000"/>
                </a:solidFill>
              </a:rPr>
              <a:t> the mobility problems</a:t>
            </a:r>
            <a:r>
              <a:rPr lang="en-IN" sz="2000" dirty="0"/>
              <a:t> in elderly </a:t>
            </a:r>
            <a:r>
              <a:rPr lang="en-US" altLang="en-IN" sz="2000" dirty="0"/>
              <a:t>caused by Osteoporosis</a:t>
            </a:r>
            <a:r>
              <a:rPr lang="en-IN" sz="2000" dirty="0"/>
              <a:t>.</a:t>
            </a:r>
          </a:p>
        </p:txBody>
      </p:sp>
      <p:pic>
        <p:nvPicPr>
          <p:cNvPr id="5" name="Picture 4"/>
          <p:cNvPicPr>
            <a:picLocks noChangeAspect="1"/>
          </p:cNvPicPr>
          <p:nvPr/>
        </p:nvPicPr>
        <p:blipFill>
          <a:blip r:embed="rId2"/>
          <a:stretch>
            <a:fillRect/>
          </a:stretch>
        </p:blipFill>
        <p:spPr>
          <a:xfrm>
            <a:off x="5989739" y="2147582"/>
            <a:ext cx="6049756" cy="35149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453" y="529943"/>
            <a:ext cx="2625754" cy="461665"/>
          </a:xfrm>
          <a:prstGeom prst="rect">
            <a:avLst/>
          </a:prstGeom>
          <a:noFill/>
        </p:spPr>
        <p:txBody>
          <a:bodyPr wrap="square" rtlCol="0">
            <a:spAutoFit/>
          </a:bodyPr>
          <a:lstStyle/>
          <a:p>
            <a:r>
              <a:rPr lang="en-IN" sz="2400" b="1" dirty="0"/>
              <a:t>Literature survey</a:t>
            </a:r>
          </a:p>
        </p:txBody>
      </p:sp>
      <p:pic>
        <p:nvPicPr>
          <p:cNvPr id="5" name="Picture 4"/>
          <p:cNvPicPr>
            <a:picLocks noChangeAspect="1"/>
          </p:cNvPicPr>
          <p:nvPr/>
        </p:nvPicPr>
        <p:blipFill>
          <a:blip r:embed="rId2"/>
          <a:stretch>
            <a:fillRect/>
          </a:stretch>
        </p:blipFill>
        <p:spPr>
          <a:xfrm>
            <a:off x="6267400" y="1057013"/>
            <a:ext cx="5493965" cy="5241127"/>
          </a:xfrm>
          <a:prstGeom prst="rect">
            <a:avLst/>
          </a:prstGeom>
        </p:spPr>
      </p:pic>
      <p:sp>
        <p:nvSpPr>
          <p:cNvPr id="6" name="TextBox 5"/>
          <p:cNvSpPr txBox="1"/>
          <p:nvPr/>
        </p:nvSpPr>
        <p:spPr>
          <a:xfrm>
            <a:off x="869950" y="1280795"/>
            <a:ext cx="5076190" cy="5077460"/>
          </a:xfrm>
          <a:prstGeom prst="rect">
            <a:avLst/>
          </a:prstGeom>
          <a:noFill/>
        </p:spPr>
        <p:txBody>
          <a:bodyPr wrap="square" rtlCol="0">
            <a:spAutoFit/>
          </a:bodyPr>
          <a:lstStyle/>
          <a:p>
            <a:pPr marL="285750" indent="-285750" algn="just">
              <a:buFont typeface="Arial" panose="020B0604020202020204" pitchFamily="34" charset="0"/>
              <a:buChar char="•"/>
            </a:pPr>
            <a:r>
              <a:rPr lang="en-US" altLang="en-IN" dirty="0"/>
              <a:t>El</a:t>
            </a:r>
            <a:r>
              <a:rPr lang="en-IN" dirty="0"/>
              <a:t>ectrically actuated device with four DC Brushless motors </a:t>
            </a:r>
            <a:r>
              <a:rPr lang="en-US" altLang="en-IN" dirty="0"/>
              <a:t>were used </a:t>
            </a:r>
            <a:r>
              <a:rPr lang="en-IN" dirty="0"/>
              <a:t>at the Hip and Knee Joints. Harmonic gear drives of type CSD are coupled with the motors to reduce the speed and increase the torques of the motor [4]. </a:t>
            </a:r>
          </a:p>
          <a:p>
            <a:pPr marL="285750" indent="-285750" algn="just">
              <a:buFont typeface="Arial" panose="020B0604020202020204" pitchFamily="34" charset="0"/>
              <a:buChar char="•"/>
            </a:pPr>
            <a:r>
              <a:rPr lang="en-IN" dirty="0"/>
              <a:t>Aluminium 7075 is used to design the frame because it is light in weight and can withstand varying loads.</a:t>
            </a:r>
          </a:p>
          <a:p>
            <a:pPr marL="285750" indent="-285750" algn="just">
              <a:buFont typeface="Arial" panose="020B0604020202020204" pitchFamily="34" charset="0"/>
              <a:buChar char="•"/>
            </a:pPr>
            <a:r>
              <a:rPr lang="en-IN" dirty="0"/>
              <a:t>Velcro straps are provided making the design compact and comfortable for the wearer by taking ergonomics into consideration [5]. </a:t>
            </a:r>
          </a:p>
          <a:p>
            <a:pPr marL="285750" indent="-285750" algn="just">
              <a:buFont typeface="Arial" panose="020B0604020202020204" pitchFamily="34" charset="0"/>
              <a:buChar char="•"/>
            </a:pPr>
            <a:r>
              <a:rPr lang="en-IN" dirty="0"/>
              <a:t>According to [6], it is empirically found that for one kilogram of body weight a torque of 1 Nm is required utmost at the hip joint and an average torque of 35 Nm is adequate for a normal person. The DC brushless motor coupled with Harmonic Gear Drive will give net output Torque of 35 Nm and a peak torque of 180 Nm.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1571" y="302004"/>
            <a:ext cx="4488110" cy="461665"/>
          </a:xfrm>
          <a:prstGeom prst="rect">
            <a:avLst/>
          </a:prstGeom>
          <a:noFill/>
        </p:spPr>
        <p:txBody>
          <a:bodyPr wrap="square" rtlCol="0">
            <a:spAutoFit/>
          </a:bodyPr>
          <a:lstStyle/>
          <a:p>
            <a:r>
              <a:rPr lang="en-IN" sz="2400" dirty="0"/>
              <a:t>Literature survey continue..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91" y="75468"/>
            <a:ext cx="4501897" cy="6707063"/>
          </a:xfrm>
          <a:prstGeom prst="rect">
            <a:avLst/>
          </a:prstGeom>
        </p:spPr>
      </p:pic>
      <p:sp>
        <p:nvSpPr>
          <p:cNvPr id="6" name="TextBox 5"/>
          <p:cNvSpPr txBox="1"/>
          <p:nvPr/>
        </p:nvSpPr>
        <p:spPr>
          <a:xfrm>
            <a:off x="1031845" y="1065402"/>
            <a:ext cx="4781725" cy="5354320"/>
          </a:xfrm>
          <a:prstGeom prst="rect">
            <a:avLst/>
          </a:prstGeom>
          <a:noFill/>
        </p:spPr>
        <p:txBody>
          <a:bodyPr wrap="square" rtlCol="0">
            <a:spAutoFit/>
          </a:bodyPr>
          <a:lstStyle/>
          <a:p>
            <a:r>
              <a:rPr lang="en-IN" b="1" dirty="0"/>
              <a:t>The Figure shows typical knee joint mechanics and muscle activity during walking</a:t>
            </a:r>
            <a:r>
              <a:rPr lang="en-IN" dirty="0"/>
              <a:t> (subject mass = 58 kg; speed = 1.3 m/s;</a:t>
            </a:r>
          </a:p>
          <a:p>
            <a:r>
              <a:rPr lang="en-IN" dirty="0"/>
              <a:t>step frequency = 1.8 Hz. Data from [7,8]). </a:t>
            </a:r>
          </a:p>
          <a:p>
            <a:pPr marL="342900" indent="-342900">
              <a:buFont typeface="+mj-lt"/>
              <a:buAutoNum type="alphaUcPeriod"/>
            </a:pPr>
            <a:r>
              <a:rPr lang="en-IN" dirty="0"/>
              <a:t>Knee joint angle </a:t>
            </a:r>
            <a:r>
              <a:rPr lang="en-US" altLang="en-IN" dirty="0"/>
              <a:t>-</a:t>
            </a:r>
            <a:r>
              <a:rPr lang="en-IN" dirty="0"/>
              <a:t> 180 degrees is full knee extension.</a:t>
            </a:r>
          </a:p>
          <a:p>
            <a:pPr marL="342900" indent="-342900">
              <a:buFont typeface="+mj-lt"/>
              <a:buAutoNum type="alphaUcPeriod"/>
            </a:pPr>
            <a:r>
              <a:rPr lang="en-IN" dirty="0"/>
              <a:t>Knee joint angular velocity using the convention that positive angular velocity is motion in the extension direction.</a:t>
            </a:r>
          </a:p>
          <a:p>
            <a:pPr marL="342900" indent="-342900">
              <a:buFont typeface="+mj-lt"/>
              <a:buAutoNum type="alphaUcPeriod"/>
            </a:pPr>
            <a:r>
              <a:rPr lang="en-IN" dirty="0"/>
              <a:t>Knee joint torque with the convention that extensor muscle torques are positive. </a:t>
            </a:r>
          </a:p>
          <a:p>
            <a:pPr marL="342900" indent="-342900">
              <a:buFont typeface="+mj-lt"/>
              <a:buAutoNum type="alphaUcPeriod"/>
            </a:pPr>
            <a:r>
              <a:rPr lang="en-IN" dirty="0"/>
              <a:t>Knee joint power.</a:t>
            </a:r>
          </a:p>
          <a:p>
            <a:pPr marL="342900" indent="-342900">
              <a:buFont typeface="+mj-lt"/>
              <a:buAutoNum type="alphaUcPeriod"/>
            </a:pPr>
            <a:r>
              <a:rPr lang="en-IN" dirty="0"/>
              <a:t>Rectified and filtered electromyograms (EMG) from one knee flexor muscle (solid line) and one knee extensor muscle (dashed line).</a:t>
            </a:r>
          </a:p>
          <a:p>
            <a:pPr indent="0">
              <a:buFont typeface="+mj-lt"/>
              <a:buNone/>
            </a:pPr>
            <a:endParaRPr lang="en-IN" dirty="0"/>
          </a:p>
          <a:p>
            <a:pPr indent="0">
              <a:buFont typeface="+mj-lt"/>
              <a:buNone/>
            </a:pPr>
            <a:r>
              <a:rPr lang="en-IN" dirty="0"/>
              <a:t>A detailed study is made on the torques and power consumption before designing the exoskeleton actuation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043" y="618921"/>
            <a:ext cx="5959213" cy="5849870"/>
          </a:xfrm>
          <a:prstGeom prst="rect">
            <a:avLst/>
          </a:prstGeom>
        </p:spPr>
      </p:pic>
      <p:sp>
        <p:nvSpPr>
          <p:cNvPr id="5" name="TextBox 4"/>
          <p:cNvSpPr txBox="1"/>
          <p:nvPr/>
        </p:nvSpPr>
        <p:spPr>
          <a:xfrm>
            <a:off x="1241571" y="302004"/>
            <a:ext cx="4488110" cy="461665"/>
          </a:xfrm>
          <a:prstGeom prst="rect">
            <a:avLst/>
          </a:prstGeom>
          <a:noFill/>
        </p:spPr>
        <p:txBody>
          <a:bodyPr wrap="square" rtlCol="0">
            <a:spAutoFit/>
          </a:bodyPr>
          <a:lstStyle/>
          <a:p>
            <a:r>
              <a:rPr lang="en-IN" sz="2400" dirty="0"/>
              <a:t>Literature survey continue..</a:t>
            </a:r>
          </a:p>
        </p:txBody>
      </p:sp>
      <p:sp>
        <p:nvSpPr>
          <p:cNvPr id="6" name="TextBox 5"/>
          <p:cNvSpPr txBox="1"/>
          <p:nvPr/>
        </p:nvSpPr>
        <p:spPr>
          <a:xfrm>
            <a:off x="1023918" y="1144130"/>
            <a:ext cx="4706224" cy="4799965"/>
          </a:xfrm>
          <a:prstGeom prst="rect">
            <a:avLst/>
          </a:prstGeom>
          <a:noFill/>
        </p:spPr>
        <p:txBody>
          <a:bodyPr wrap="square" rtlCol="0">
            <a:spAutoFit/>
          </a:bodyPr>
          <a:lstStyle/>
          <a:p>
            <a:pPr marL="285750" indent="-285750">
              <a:buFont typeface="Arial" panose="020B0604020202020204" pitchFamily="34" charset="0"/>
              <a:buChar char="•"/>
            </a:pPr>
            <a:r>
              <a:rPr lang="en-IN" dirty="0"/>
              <a:t>The adjacent Joint rotation angles </a:t>
            </a:r>
            <a:r>
              <a:rPr lang="en-IN" dirty="0">
                <a:solidFill>
                  <a:srgbClr val="FFC000"/>
                </a:solidFill>
              </a:rPr>
              <a:t>data is taken from the website Clinical Gait Analysis(CGA)</a:t>
            </a:r>
            <a:r>
              <a:rPr lang="en-IN" dirty="0"/>
              <a:t>. </a:t>
            </a:r>
          </a:p>
          <a:p>
            <a:pPr marL="285750" indent="-285750">
              <a:buFont typeface="Arial" panose="020B0604020202020204" pitchFamily="34" charset="0"/>
              <a:buChar char="•"/>
            </a:pPr>
            <a:r>
              <a:rPr lang="en-IN" dirty="0"/>
              <a:t>The graphs for the Joint rotation angles are plotted with the help of the gait data of the subjects age ranging from 35-50 years age. </a:t>
            </a:r>
          </a:p>
          <a:p>
            <a:pPr marL="285750" indent="-285750">
              <a:buFont typeface="Arial" panose="020B0604020202020204" pitchFamily="34" charset="0"/>
              <a:buChar char="•"/>
            </a:pPr>
            <a:r>
              <a:rPr lang="en-IN" dirty="0"/>
              <a:t>The subjects have no gait related problems and are considered to have a normal gait. </a:t>
            </a:r>
          </a:p>
          <a:p>
            <a:pPr marL="285750" indent="-285750">
              <a:buFont typeface="Arial" panose="020B0604020202020204" pitchFamily="34" charset="0"/>
              <a:buChar char="•"/>
            </a:pPr>
            <a:r>
              <a:rPr lang="en-IN" dirty="0"/>
              <a:t>This rotation angles data are going to be considered as the standard data for comparing with respect to the data obtained form the elderly people gait. </a:t>
            </a:r>
          </a:p>
          <a:p>
            <a:pPr marL="285750" indent="-285750">
              <a:buFont typeface="Arial" panose="020B0604020202020204" pitchFamily="34" charset="0"/>
              <a:buChar char="•"/>
            </a:pPr>
            <a:r>
              <a:rPr lang="en-IN" dirty="0">
                <a:solidFill>
                  <a:srgbClr val="FFC000"/>
                </a:solidFill>
              </a:rPr>
              <a:t>After wearing the Exoskeleton the older adults should have a comparatively nearer results while walking</a:t>
            </a:r>
            <a:r>
              <a:rPr lang="en-IN" dirty="0"/>
              <a:t>. </a:t>
            </a:r>
          </a:p>
          <a:p>
            <a:pPr marL="285750" indent="-285750">
              <a:buFont typeface="Arial" panose="020B0604020202020204" pitchFamily="34" charset="0"/>
              <a:buChar char="•"/>
            </a:pPr>
            <a:r>
              <a:rPr lang="en-IN" dirty="0"/>
              <a:t>These values are used to find the overall efficiency of the exoskeleton.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0302" y="834887"/>
            <a:ext cx="8054672" cy="954107"/>
          </a:xfrm>
          <a:prstGeom prst="rect">
            <a:avLst/>
          </a:prstGeom>
          <a:noFill/>
        </p:spPr>
        <p:txBody>
          <a:bodyPr wrap="square" rtlCol="0">
            <a:spAutoFit/>
          </a:bodyPr>
          <a:lstStyle/>
          <a:p>
            <a:r>
              <a:rPr lang="en-IN" sz="2800" b="1" dirty="0"/>
              <a:t>Age group and Anthropometric data considered for design of exoskeleton:</a:t>
            </a:r>
            <a:endParaRPr lang="en-IN" b="1" dirty="0"/>
          </a:p>
        </p:txBody>
      </p:sp>
      <p:sp>
        <p:nvSpPr>
          <p:cNvPr id="5" name="TextBox 4"/>
          <p:cNvSpPr txBox="1"/>
          <p:nvPr/>
        </p:nvSpPr>
        <p:spPr>
          <a:xfrm>
            <a:off x="1160889" y="1773141"/>
            <a:ext cx="10368501" cy="189282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FFC000"/>
                </a:solidFill>
              </a:rPr>
              <a:t>Mobility efficiency </a:t>
            </a:r>
            <a:r>
              <a:rPr lang="en-IN" dirty="0"/>
              <a:t>of a person can be evaluated by the </a:t>
            </a:r>
            <a:r>
              <a:rPr lang="en-IN" dirty="0">
                <a:solidFill>
                  <a:srgbClr val="FFC000"/>
                </a:solidFill>
              </a:rPr>
              <a:t>walking speed and falls</a:t>
            </a:r>
            <a:r>
              <a:rPr lang="en-IN" dirty="0"/>
              <a:t>.</a:t>
            </a:r>
          </a:p>
          <a:p>
            <a:pPr marL="285750" indent="-285750">
              <a:lnSpc>
                <a:spcPct val="150000"/>
              </a:lnSpc>
              <a:buFont typeface="Wingdings" panose="05000000000000000000" pitchFamily="2" charset="2"/>
              <a:buChar char="v"/>
            </a:pPr>
            <a:r>
              <a:rPr lang="en-IN" dirty="0"/>
              <a:t>According to [10-11], the research results show that the walking velocity decreases with the age making the gait less efficient.</a:t>
            </a:r>
          </a:p>
          <a:p>
            <a:endParaRPr lang="en-IN" dirty="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782724365"/>
              </p:ext>
            </p:extLst>
          </p:nvPr>
        </p:nvGraphicFramePr>
        <p:xfrm>
          <a:off x="1723523" y="3690654"/>
          <a:ext cx="8856080" cy="1112520"/>
        </p:xfrm>
        <a:graphic>
          <a:graphicData uri="http://schemas.openxmlformats.org/drawingml/2006/table">
            <a:tbl>
              <a:tblPr firstRow="1" bandRow="1">
                <a:tableStyleId>{5C22544A-7EE6-4342-B048-85BDC9FD1C3A}</a:tableStyleId>
              </a:tblPr>
              <a:tblGrid>
                <a:gridCol w="1771216">
                  <a:extLst>
                    <a:ext uri="{9D8B030D-6E8A-4147-A177-3AD203B41FA5}">
                      <a16:colId xmlns:a16="http://schemas.microsoft.com/office/drawing/2014/main" val="4204633146"/>
                    </a:ext>
                  </a:extLst>
                </a:gridCol>
                <a:gridCol w="1771216">
                  <a:extLst>
                    <a:ext uri="{9D8B030D-6E8A-4147-A177-3AD203B41FA5}">
                      <a16:colId xmlns:a16="http://schemas.microsoft.com/office/drawing/2014/main" val="1186486908"/>
                    </a:ext>
                  </a:extLst>
                </a:gridCol>
                <a:gridCol w="1771216">
                  <a:extLst>
                    <a:ext uri="{9D8B030D-6E8A-4147-A177-3AD203B41FA5}">
                      <a16:colId xmlns:a16="http://schemas.microsoft.com/office/drawing/2014/main" val="2151371896"/>
                    </a:ext>
                  </a:extLst>
                </a:gridCol>
                <a:gridCol w="1771216">
                  <a:extLst>
                    <a:ext uri="{9D8B030D-6E8A-4147-A177-3AD203B41FA5}">
                      <a16:colId xmlns:a16="http://schemas.microsoft.com/office/drawing/2014/main" val="471185667"/>
                    </a:ext>
                  </a:extLst>
                </a:gridCol>
                <a:gridCol w="1771216">
                  <a:extLst>
                    <a:ext uri="{9D8B030D-6E8A-4147-A177-3AD203B41FA5}">
                      <a16:colId xmlns:a16="http://schemas.microsoft.com/office/drawing/2014/main" val="285750222"/>
                    </a:ext>
                  </a:extLst>
                </a:gridCol>
              </a:tblGrid>
              <a:tr h="370840">
                <a:tc>
                  <a:txBody>
                    <a:bodyPr/>
                    <a:lstStyle/>
                    <a:p>
                      <a:r>
                        <a:rPr lang="en-IN" dirty="0"/>
                        <a:t>Gender</a:t>
                      </a:r>
                      <a:r>
                        <a:rPr lang="en-IN" baseline="0" dirty="0"/>
                        <a:t> </a:t>
                      </a:r>
                      <a:endParaRPr lang="en-IN" dirty="0"/>
                    </a:p>
                  </a:txBody>
                  <a:tcPr/>
                </a:tc>
                <a:tc>
                  <a:txBody>
                    <a:bodyPr/>
                    <a:lstStyle/>
                    <a:p>
                      <a:r>
                        <a:rPr lang="en-IN" dirty="0"/>
                        <a:t>Age</a:t>
                      </a:r>
                    </a:p>
                  </a:txBody>
                  <a:tcPr/>
                </a:tc>
                <a:tc>
                  <a:txBody>
                    <a:bodyPr/>
                    <a:lstStyle/>
                    <a:p>
                      <a:r>
                        <a:rPr lang="en-IN" dirty="0"/>
                        <a:t>Velocity(m/s)</a:t>
                      </a:r>
                    </a:p>
                  </a:txBody>
                  <a:tcPr/>
                </a:tc>
                <a:tc>
                  <a:txBody>
                    <a:bodyPr/>
                    <a:lstStyle/>
                    <a:p>
                      <a:r>
                        <a:rPr lang="en-IN" dirty="0"/>
                        <a:t>Height(cm)</a:t>
                      </a:r>
                    </a:p>
                  </a:txBody>
                  <a:tcPr/>
                </a:tc>
                <a:tc>
                  <a:txBody>
                    <a:bodyPr/>
                    <a:lstStyle/>
                    <a:p>
                      <a:r>
                        <a:rPr lang="en-IN" dirty="0"/>
                        <a:t>Weight(kg)</a:t>
                      </a:r>
                    </a:p>
                  </a:txBody>
                  <a:tcPr/>
                </a:tc>
                <a:extLst>
                  <a:ext uri="{0D108BD9-81ED-4DB2-BD59-A6C34878D82A}">
                    <a16:rowId xmlns:a16="http://schemas.microsoft.com/office/drawing/2014/main" val="50394597"/>
                  </a:ext>
                </a:extLst>
              </a:tr>
              <a:tr h="370840">
                <a:tc>
                  <a:txBody>
                    <a:bodyPr/>
                    <a:lstStyle/>
                    <a:p>
                      <a:r>
                        <a:rPr lang="en-IN" dirty="0"/>
                        <a:t>Male </a:t>
                      </a:r>
                    </a:p>
                  </a:txBody>
                  <a:tcPr/>
                </a:tc>
                <a:tc>
                  <a:txBody>
                    <a:bodyPr/>
                    <a:lstStyle/>
                    <a:p>
                      <a:r>
                        <a:rPr lang="en-IN" dirty="0"/>
                        <a:t>60-69</a:t>
                      </a:r>
                    </a:p>
                  </a:txBody>
                  <a:tcPr/>
                </a:tc>
                <a:tc>
                  <a:txBody>
                    <a:bodyPr/>
                    <a:lstStyle/>
                    <a:p>
                      <a:r>
                        <a:rPr lang="en-IN" dirty="0"/>
                        <a:t>1.24</a:t>
                      </a:r>
                    </a:p>
                  </a:txBody>
                  <a:tcPr/>
                </a:tc>
                <a:tc>
                  <a:txBody>
                    <a:bodyPr/>
                    <a:lstStyle/>
                    <a:p>
                      <a:r>
                        <a:rPr lang="en-IN" dirty="0"/>
                        <a:t>170-189</a:t>
                      </a:r>
                    </a:p>
                  </a:txBody>
                  <a:tcPr/>
                </a:tc>
                <a:tc>
                  <a:txBody>
                    <a:bodyPr/>
                    <a:lstStyle/>
                    <a:p>
                      <a:r>
                        <a:rPr lang="en-IN" dirty="0"/>
                        <a:t>62-93</a:t>
                      </a:r>
                    </a:p>
                  </a:txBody>
                  <a:tcPr/>
                </a:tc>
                <a:extLst>
                  <a:ext uri="{0D108BD9-81ED-4DB2-BD59-A6C34878D82A}">
                    <a16:rowId xmlns:a16="http://schemas.microsoft.com/office/drawing/2014/main" val="3236798770"/>
                  </a:ext>
                </a:extLst>
              </a:tr>
              <a:tr h="370840">
                <a:tc>
                  <a:txBody>
                    <a:bodyPr/>
                    <a:lstStyle/>
                    <a:p>
                      <a:r>
                        <a:rPr lang="en-IN" dirty="0"/>
                        <a:t>Female</a:t>
                      </a:r>
                    </a:p>
                  </a:txBody>
                  <a:tcPr/>
                </a:tc>
                <a:tc>
                  <a:txBody>
                    <a:bodyPr/>
                    <a:lstStyle/>
                    <a:p>
                      <a:r>
                        <a:rPr lang="en-IN" dirty="0"/>
                        <a:t>60-75</a:t>
                      </a:r>
                    </a:p>
                  </a:txBody>
                  <a:tcPr/>
                </a:tc>
                <a:tc>
                  <a:txBody>
                    <a:bodyPr/>
                    <a:lstStyle/>
                    <a:p>
                      <a:r>
                        <a:rPr lang="en-IN" dirty="0"/>
                        <a:t>1.09</a:t>
                      </a:r>
                    </a:p>
                  </a:txBody>
                  <a:tcPr/>
                </a:tc>
                <a:tc>
                  <a:txBody>
                    <a:bodyPr/>
                    <a:lstStyle/>
                    <a:p>
                      <a:r>
                        <a:rPr lang="en-IN" dirty="0"/>
                        <a:t>159-173</a:t>
                      </a:r>
                    </a:p>
                  </a:txBody>
                  <a:tcPr/>
                </a:tc>
                <a:tc>
                  <a:txBody>
                    <a:bodyPr/>
                    <a:lstStyle/>
                    <a:p>
                      <a:r>
                        <a:rPr lang="en-IN" dirty="0"/>
                        <a:t>48-87</a:t>
                      </a:r>
                    </a:p>
                  </a:txBody>
                  <a:tcPr/>
                </a:tc>
                <a:extLst>
                  <a:ext uri="{0D108BD9-81ED-4DB2-BD59-A6C34878D82A}">
                    <a16:rowId xmlns:a16="http://schemas.microsoft.com/office/drawing/2014/main" val="3083557049"/>
                  </a:ext>
                </a:extLst>
              </a:tr>
            </a:tbl>
          </a:graphicData>
        </a:graphic>
      </p:graphicFrame>
      <p:sp>
        <p:nvSpPr>
          <p:cNvPr id="9" name="TextBox 8"/>
          <p:cNvSpPr txBox="1"/>
          <p:nvPr/>
        </p:nvSpPr>
        <p:spPr>
          <a:xfrm>
            <a:off x="4603805" y="3203838"/>
            <a:ext cx="2838616" cy="369332"/>
          </a:xfrm>
          <a:prstGeom prst="rect">
            <a:avLst/>
          </a:prstGeom>
          <a:noFill/>
        </p:spPr>
        <p:txBody>
          <a:bodyPr wrap="square" rtlCol="0">
            <a:spAutoFit/>
          </a:bodyPr>
          <a:lstStyle/>
          <a:p>
            <a:r>
              <a:rPr lang="en-IN" dirty="0"/>
              <a:t>Elderly mobility statics Table</a:t>
            </a:r>
          </a:p>
        </p:txBody>
      </p:sp>
    </p:spTree>
    <p:extLst>
      <p:ext uri="{BB962C8B-B14F-4D97-AF65-F5344CB8AC3E}">
        <p14:creationId xmlns:p14="http://schemas.microsoft.com/office/powerpoint/2010/main" val="3437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0294" y="595618"/>
            <a:ext cx="5150840" cy="461665"/>
          </a:xfrm>
          <a:prstGeom prst="rect">
            <a:avLst/>
          </a:prstGeom>
          <a:noFill/>
        </p:spPr>
        <p:txBody>
          <a:bodyPr wrap="square" rtlCol="0">
            <a:spAutoFit/>
          </a:bodyPr>
          <a:lstStyle/>
          <a:p>
            <a:r>
              <a:rPr lang="en-IN" sz="2400" dirty="0"/>
              <a:t>Exoskeleton Design Requirements</a:t>
            </a:r>
          </a:p>
        </p:txBody>
      </p:sp>
      <p:graphicFrame>
        <p:nvGraphicFramePr>
          <p:cNvPr id="5" name="Table 4"/>
          <p:cNvGraphicFramePr>
            <a:graphicFrameLocks noGrp="1"/>
          </p:cNvGraphicFramePr>
          <p:nvPr/>
        </p:nvGraphicFramePr>
        <p:xfrm>
          <a:off x="1939721" y="2045127"/>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IN" b="1" dirty="0"/>
                        <a:t>Parameter</a:t>
                      </a:r>
                    </a:p>
                  </a:txBody>
                  <a:tcPr>
                    <a:solidFill>
                      <a:schemeClr val="tx1">
                        <a:lumMod val="65000"/>
                      </a:schemeClr>
                    </a:solidFill>
                  </a:tcPr>
                </a:tc>
                <a:tc>
                  <a:txBody>
                    <a:bodyPr/>
                    <a:lstStyle/>
                    <a:p>
                      <a:pPr algn="ctr"/>
                      <a:r>
                        <a:rPr lang="en-IN" b="1" dirty="0"/>
                        <a:t>Consideration</a:t>
                      </a:r>
                    </a:p>
                  </a:txBody>
                  <a:tcPr>
                    <a:solidFill>
                      <a:schemeClr val="tx1">
                        <a:lumMod val="65000"/>
                      </a:schemeClr>
                    </a:solidFill>
                  </a:tcPr>
                </a:tc>
                <a:extLst>
                  <a:ext uri="{0D108BD9-81ED-4DB2-BD59-A6C34878D82A}">
                    <a16:rowId xmlns:a16="http://schemas.microsoft.com/office/drawing/2014/main" val="10000"/>
                  </a:ext>
                </a:extLst>
              </a:tr>
              <a:tr h="370840">
                <a:tc>
                  <a:txBody>
                    <a:bodyPr/>
                    <a:lstStyle/>
                    <a:p>
                      <a:pPr algn="ctr"/>
                      <a:r>
                        <a:rPr lang="en-IN" dirty="0"/>
                        <a:t>Age</a:t>
                      </a:r>
                    </a:p>
                  </a:txBody>
                  <a:tcPr>
                    <a:solidFill>
                      <a:schemeClr val="tx1">
                        <a:lumMod val="65000"/>
                      </a:schemeClr>
                    </a:solidFill>
                  </a:tcPr>
                </a:tc>
                <a:tc>
                  <a:txBody>
                    <a:bodyPr/>
                    <a:lstStyle/>
                    <a:p>
                      <a:pPr algn="ctr"/>
                      <a:r>
                        <a:rPr lang="en-IN" dirty="0"/>
                        <a:t>55-65</a:t>
                      </a:r>
                      <a:r>
                        <a:rPr lang="en-IN" baseline="0" dirty="0"/>
                        <a:t> years</a:t>
                      </a:r>
                      <a:endParaRPr lang="en-IN" dirty="0"/>
                    </a:p>
                  </a:txBody>
                  <a:tcPr>
                    <a:solidFill>
                      <a:schemeClr val="tx1">
                        <a:lumMod val="65000"/>
                      </a:schemeClr>
                    </a:solidFill>
                  </a:tcPr>
                </a:tc>
                <a:extLst>
                  <a:ext uri="{0D108BD9-81ED-4DB2-BD59-A6C34878D82A}">
                    <a16:rowId xmlns:a16="http://schemas.microsoft.com/office/drawing/2014/main" val="10001"/>
                  </a:ext>
                </a:extLst>
              </a:tr>
              <a:tr h="370840">
                <a:tc>
                  <a:txBody>
                    <a:bodyPr/>
                    <a:lstStyle/>
                    <a:p>
                      <a:pPr algn="ctr"/>
                      <a:r>
                        <a:rPr lang="en-IN" dirty="0"/>
                        <a:t>Height</a:t>
                      </a:r>
                    </a:p>
                  </a:txBody>
                  <a:tcPr>
                    <a:solidFill>
                      <a:schemeClr val="tx1">
                        <a:lumMod val="65000"/>
                      </a:schemeClr>
                    </a:solidFill>
                  </a:tcPr>
                </a:tc>
                <a:tc>
                  <a:txBody>
                    <a:bodyPr/>
                    <a:lstStyle/>
                    <a:p>
                      <a:pPr algn="ctr"/>
                      <a:r>
                        <a:rPr lang="en-IN" dirty="0"/>
                        <a:t>153-183 cm</a:t>
                      </a:r>
                    </a:p>
                  </a:txBody>
                  <a:tcPr>
                    <a:solidFill>
                      <a:schemeClr val="tx1">
                        <a:lumMod val="65000"/>
                      </a:schemeClr>
                    </a:solidFill>
                  </a:tcPr>
                </a:tc>
                <a:extLst>
                  <a:ext uri="{0D108BD9-81ED-4DB2-BD59-A6C34878D82A}">
                    <a16:rowId xmlns:a16="http://schemas.microsoft.com/office/drawing/2014/main" val="10002"/>
                  </a:ext>
                </a:extLst>
              </a:tr>
              <a:tr h="370840">
                <a:tc>
                  <a:txBody>
                    <a:bodyPr/>
                    <a:lstStyle/>
                    <a:p>
                      <a:pPr algn="ctr"/>
                      <a:r>
                        <a:rPr lang="en-IN" dirty="0"/>
                        <a:t>Waist</a:t>
                      </a:r>
                    </a:p>
                  </a:txBody>
                  <a:tcPr>
                    <a:solidFill>
                      <a:schemeClr val="tx1">
                        <a:lumMod val="65000"/>
                      </a:schemeClr>
                    </a:solidFill>
                  </a:tcPr>
                </a:tc>
                <a:tc>
                  <a:txBody>
                    <a:bodyPr/>
                    <a:lstStyle/>
                    <a:p>
                      <a:pPr algn="ctr"/>
                      <a:r>
                        <a:rPr lang="en-IN" dirty="0"/>
                        <a:t>32 – 44 inches</a:t>
                      </a:r>
                    </a:p>
                  </a:txBody>
                  <a:tcPr>
                    <a:solidFill>
                      <a:schemeClr val="tx1">
                        <a:lumMod val="65000"/>
                      </a:schemeClr>
                    </a:solidFill>
                  </a:tcPr>
                </a:tc>
                <a:extLst>
                  <a:ext uri="{0D108BD9-81ED-4DB2-BD59-A6C34878D82A}">
                    <a16:rowId xmlns:a16="http://schemas.microsoft.com/office/drawing/2014/main" val="10003"/>
                  </a:ext>
                </a:extLst>
              </a:tr>
              <a:tr h="370840">
                <a:tc>
                  <a:txBody>
                    <a:bodyPr/>
                    <a:lstStyle/>
                    <a:p>
                      <a:pPr algn="ctr"/>
                      <a:r>
                        <a:rPr lang="en-IN" dirty="0"/>
                        <a:t>Weight</a:t>
                      </a:r>
                    </a:p>
                  </a:txBody>
                  <a:tcPr>
                    <a:solidFill>
                      <a:schemeClr val="tx1">
                        <a:lumMod val="65000"/>
                      </a:schemeClr>
                    </a:solidFill>
                  </a:tcPr>
                </a:tc>
                <a:tc>
                  <a:txBody>
                    <a:bodyPr/>
                    <a:lstStyle/>
                    <a:p>
                      <a:pPr algn="ctr"/>
                      <a:r>
                        <a:rPr lang="en-IN" dirty="0"/>
                        <a:t>75-100</a:t>
                      </a:r>
                      <a:r>
                        <a:rPr lang="en-IN" baseline="0" dirty="0"/>
                        <a:t> kg</a:t>
                      </a:r>
                      <a:endParaRPr lang="en-IN" dirty="0"/>
                    </a:p>
                  </a:txBody>
                  <a:tcPr>
                    <a:solidFill>
                      <a:schemeClr val="tx1">
                        <a:lumMod val="65000"/>
                      </a:schemeClr>
                    </a:solidFill>
                  </a:tcPr>
                </a:tc>
                <a:extLst>
                  <a:ext uri="{0D108BD9-81ED-4DB2-BD59-A6C34878D82A}">
                    <a16:rowId xmlns:a16="http://schemas.microsoft.com/office/drawing/2014/main" val="10004"/>
                  </a:ext>
                </a:extLst>
              </a:tr>
              <a:tr h="370840">
                <a:tc>
                  <a:txBody>
                    <a:bodyPr/>
                    <a:lstStyle/>
                    <a:p>
                      <a:pPr algn="ctr"/>
                      <a:r>
                        <a:rPr lang="en-IN" dirty="0"/>
                        <a:t>Payload</a:t>
                      </a:r>
                    </a:p>
                  </a:txBody>
                  <a:tcPr>
                    <a:solidFill>
                      <a:schemeClr val="tx1">
                        <a:lumMod val="65000"/>
                      </a:schemeClr>
                    </a:solidFill>
                  </a:tcPr>
                </a:tc>
                <a:tc>
                  <a:txBody>
                    <a:bodyPr/>
                    <a:lstStyle/>
                    <a:p>
                      <a:pPr algn="ctr"/>
                      <a:r>
                        <a:rPr lang="en-IN" dirty="0"/>
                        <a:t>120 kg</a:t>
                      </a:r>
                    </a:p>
                  </a:txBody>
                  <a:tcPr>
                    <a:solidFill>
                      <a:schemeClr val="tx1">
                        <a:lumMod val="65000"/>
                      </a:schemeClr>
                    </a:solidFill>
                  </a:tcPr>
                </a:tc>
                <a:extLst>
                  <a:ext uri="{0D108BD9-81ED-4DB2-BD59-A6C34878D82A}">
                    <a16:rowId xmlns:a16="http://schemas.microsoft.com/office/drawing/2014/main" val="10005"/>
                  </a:ext>
                </a:extLst>
              </a:tr>
              <a:tr h="370840">
                <a:tc>
                  <a:txBody>
                    <a:bodyPr/>
                    <a:lstStyle/>
                    <a:p>
                      <a:pPr algn="ctr"/>
                      <a:r>
                        <a:rPr lang="en-IN" dirty="0"/>
                        <a:t>Weight of Exoskeleton</a:t>
                      </a:r>
                    </a:p>
                  </a:txBody>
                  <a:tcPr>
                    <a:solidFill>
                      <a:schemeClr val="tx1">
                        <a:lumMod val="65000"/>
                      </a:schemeClr>
                    </a:solidFill>
                  </a:tcPr>
                </a:tc>
                <a:tc>
                  <a:txBody>
                    <a:bodyPr/>
                    <a:lstStyle/>
                    <a:p>
                      <a:pPr algn="ctr"/>
                      <a:r>
                        <a:rPr lang="en-IN" dirty="0"/>
                        <a:t>11 kg (approx.)</a:t>
                      </a:r>
                    </a:p>
                  </a:txBody>
                  <a:tcPr>
                    <a:solidFill>
                      <a:schemeClr val="tx1">
                        <a:lumMod val="65000"/>
                      </a:schemeClr>
                    </a:solidFill>
                  </a:tcPr>
                </a:tc>
                <a:extLst>
                  <a:ext uri="{0D108BD9-81ED-4DB2-BD59-A6C34878D82A}">
                    <a16:rowId xmlns:a16="http://schemas.microsoft.com/office/drawing/2014/main" val="10006"/>
                  </a:ext>
                </a:extLst>
              </a:tr>
              <a:tr h="370840">
                <a:tc>
                  <a:txBody>
                    <a:bodyPr/>
                    <a:lstStyle/>
                    <a:p>
                      <a:pPr algn="ctr"/>
                      <a:r>
                        <a:rPr lang="en-IN" dirty="0"/>
                        <a:t>Degrees</a:t>
                      </a:r>
                      <a:r>
                        <a:rPr lang="en-IN" baseline="0" dirty="0"/>
                        <a:t> of Freedom</a:t>
                      </a:r>
                      <a:endParaRPr lang="en-IN" dirty="0"/>
                    </a:p>
                  </a:txBody>
                  <a:tcPr>
                    <a:solidFill>
                      <a:schemeClr val="tx1">
                        <a:lumMod val="65000"/>
                      </a:schemeClr>
                    </a:solidFill>
                  </a:tcPr>
                </a:tc>
                <a:tc>
                  <a:txBody>
                    <a:bodyPr/>
                    <a:lstStyle/>
                    <a:p>
                      <a:pPr algn="ctr"/>
                      <a:r>
                        <a:rPr lang="en-IN" dirty="0"/>
                        <a:t>Six</a:t>
                      </a:r>
                      <a:r>
                        <a:rPr lang="en-IN" baseline="0" dirty="0"/>
                        <a:t> (four-actuated, two –free)</a:t>
                      </a:r>
                      <a:endParaRPr lang="en-IN" dirty="0"/>
                    </a:p>
                  </a:txBody>
                  <a:tcPr>
                    <a:solidFill>
                      <a:schemeClr val="tx1">
                        <a:lumMod val="65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7071" y="436228"/>
            <a:ext cx="6040073" cy="461665"/>
          </a:xfrm>
          <a:prstGeom prst="rect">
            <a:avLst/>
          </a:prstGeom>
          <a:noFill/>
        </p:spPr>
        <p:txBody>
          <a:bodyPr wrap="square" rtlCol="0">
            <a:spAutoFit/>
          </a:bodyPr>
          <a:lstStyle/>
          <a:p>
            <a:r>
              <a:rPr lang="en-IN" sz="2400" dirty="0"/>
              <a:t>Static structural Analysis in Ansys Workbench</a:t>
            </a:r>
          </a:p>
        </p:txBody>
      </p:sp>
      <p:sp>
        <p:nvSpPr>
          <p:cNvPr id="5" name="TextBox 4"/>
          <p:cNvSpPr txBox="1"/>
          <p:nvPr/>
        </p:nvSpPr>
        <p:spPr>
          <a:xfrm>
            <a:off x="1075589" y="1117488"/>
            <a:ext cx="9295002" cy="2585323"/>
          </a:xfrm>
          <a:prstGeom prst="rect">
            <a:avLst/>
          </a:prstGeom>
          <a:noFill/>
        </p:spPr>
        <p:txBody>
          <a:bodyPr wrap="square" rtlCol="0">
            <a:spAutoFit/>
          </a:bodyPr>
          <a:lstStyle/>
          <a:p>
            <a:pPr algn="just"/>
            <a:r>
              <a:rPr lang="en-IN" dirty="0"/>
              <a:t>A. FULL EXOSKELTON:</a:t>
            </a:r>
          </a:p>
          <a:p>
            <a:pPr algn="just"/>
            <a:endParaRPr lang="en-IN" dirty="0"/>
          </a:p>
          <a:p>
            <a:pPr marL="285750" indent="-285750" algn="just">
              <a:buFont typeface="Arial" panose="020B0604020202020204" pitchFamily="34" charset="0"/>
              <a:buChar char="•"/>
            </a:pPr>
            <a:r>
              <a:rPr lang="en-IN" dirty="0" err="1"/>
              <a:t>Solidworks</a:t>
            </a:r>
            <a:r>
              <a:rPr lang="en-IN" dirty="0"/>
              <a:t> Assembly file is imported in </a:t>
            </a:r>
            <a:r>
              <a:rPr lang="en-IN" dirty="0" err="1"/>
              <a:t>Ansys</a:t>
            </a:r>
            <a:r>
              <a:rPr lang="en-IN" dirty="0"/>
              <a:t> workbench in </a:t>
            </a:r>
            <a:r>
              <a:rPr lang="en-IN" dirty="0">
                <a:solidFill>
                  <a:srgbClr val="FFC000"/>
                </a:solidFill>
              </a:rPr>
              <a:t>STEP</a:t>
            </a:r>
            <a:r>
              <a:rPr lang="en-IN" dirty="0"/>
              <a:t> file Format.</a:t>
            </a:r>
          </a:p>
          <a:p>
            <a:pPr marL="285750" indent="-285750" algn="just">
              <a:buFont typeface="Arial" panose="020B0604020202020204" pitchFamily="34" charset="0"/>
              <a:buChar char="•"/>
            </a:pPr>
            <a:r>
              <a:rPr lang="en-IN" dirty="0">
                <a:solidFill>
                  <a:srgbClr val="FFC000"/>
                </a:solidFill>
              </a:rPr>
              <a:t>Aluminium 7075 </a:t>
            </a:r>
            <a:r>
              <a:rPr lang="en-IN" dirty="0"/>
              <a:t>– is used as the primary material for the Analysis because of its higher yield strength and low density. </a:t>
            </a:r>
          </a:p>
          <a:p>
            <a:pPr marL="285750" indent="-285750" algn="just">
              <a:buFont typeface="Arial" panose="020B0604020202020204" pitchFamily="34" charset="0"/>
              <a:buChar char="•"/>
            </a:pPr>
            <a:r>
              <a:rPr lang="en-IN" dirty="0" err="1">
                <a:solidFill>
                  <a:srgbClr val="FFC000"/>
                </a:solidFill>
              </a:rPr>
              <a:t>Nitronic</a:t>
            </a:r>
            <a:r>
              <a:rPr lang="en-IN" dirty="0">
                <a:solidFill>
                  <a:srgbClr val="FFC000"/>
                </a:solidFill>
              </a:rPr>
              <a:t> 60 Stainless steel </a:t>
            </a:r>
            <a:r>
              <a:rPr lang="en-IN" dirty="0"/>
              <a:t>and </a:t>
            </a:r>
            <a:r>
              <a:rPr lang="en-IN" dirty="0">
                <a:solidFill>
                  <a:srgbClr val="FFC000"/>
                </a:solidFill>
              </a:rPr>
              <a:t>15-5 </a:t>
            </a:r>
            <a:r>
              <a:rPr lang="en-IN" dirty="0" err="1">
                <a:solidFill>
                  <a:srgbClr val="FFC000"/>
                </a:solidFill>
              </a:rPr>
              <a:t>Ph</a:t>
            </a:r>
            <a:r>
              <a:rPr lang="en-IN" dirty="0">
                <a:solidFill>
                  <a:srgbClr val="FFC000"/>
                </a:solidFill>
              </a:rPr>
              <a:t> stainless steel </a:t>
            </a:r>
            <a:r>
              <a:rPr lang="en-IN" dirty="0"/>
              <a:t>are defined as the material for the harmonic drive.</a:t>
            </a:r>
          </a:p>
          <a:p>
            <a:pPr algn="just"/>
            <a:endParaRPr lang="en-IN" dirty="0"/>
          </a:p>
          <a:p>
            <a:pPr marL="285750" indent="-285750" algn="just">
              <a:buFont typeface="Arial" panose="020B0604020202020204" pitchFamily="34" charset="0"/>
              <a:buChar char="•"/>
            </a:pP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00053712"/>
              </p:ext>
            </p:extLst>
          </p:nvPr>
        </p:nvGraphicFramePr>
        <p:xfrm>
          <a:off x="808186" y="3148813"/>
          <a:ext cx="3339271" cy="2392680"/>
        </p:xfrm>
        <a:graphic>
          <a:graphicData uri="http://schemas.openxmlformats.org/drawingml/2006/table">
            <a:tbl>
              <a:tblPr firstRow="1" bandRow="1">
                <a:tableStyleId>{5C22544A-7EE6-4342-B048-85BDC9FD1C3A}</a:tableStyleId>
              </a:tblPr>
              <a:tblGrid>
                <a:gridCol w="1669316">
                  <a:extLst>
                    <a:ext uri="{9D8B030D-6E8A-4147-A177-3AD203B41FA5}">
                      <a16:colId xmlns:a16="http://schemas.microsoft.com/office/drawing/2014/main" val="338022905"/>
                    </a:ext>
                  </a:extLst>
                </a:gridCol>
                <a:gridCol w="1669955">
                  <a:extLst>
                    <a:ext uri="{9D8B030D-6E8A-4147-A177-3AD203B41FA5}">
                      <a16:colId xmlns:a16="http://schemas.microsoft.com/office/drawing/2014/main" val="3304821514"/>
                    </a:ext>
                  </a:extLst>
                </a:gridCol>
              </a:tblGrid>
              <a:tr h="370840">
                <a:tc>
                  <a:txBody>
                    <a:bodyPr/>
                    <a:lstStyle/>
                    <a:p>
                      <a:r>
                        <a:rPr lang="en-IN" dirty="0"/>
                        <a:t>Property(Aluminium</a:t>
                      </a:r>
                      <a:r>
                        <a:rPr lang="en-IN" baseline="0" dirty="0"/>
                        <a:t> 7075)</a:t>
                      </a:r>
                      <a:endParaRPr lang="en-IN" dirty="0"/>
                    </a:p>
                  </a:txBody>
                  <a:tcPr>
                    <a:solidFill>
                      <a:schemeClr val="tx1">
                        <a:lumMod val="75000"/>
                      </a:schemeClr>
                    </a:solidFill>
                  </a:tcPr>
                </a:tc>
                <a:tc>
                  <a:txBody>
                    <a:bodyPr/>
                    <a:lstStyle/>
                    <a:p>
                      <a:r>
                        <a:rPr lang="en-IN" dirty="0"/>
                        <a:t>Value</a:t>
                      </a:r>
                    </a:p>
                  </a:txBody>
                  <a:tcPr>
                    <a:solidFill>
                      <a:schemeClr val="tx1">
                        <a:lumMod val="75000"/>
                      </a:schemeClr>
                    </a:solidFill>
                  </a:tcPr>
                </a:tc>
                <a:extLst>
                  <a:ext uri="{0D108BD9-81ED-4DB2-BD59-A6C34878D82A}">
                    <a16:rowId xmlns:a16="http://schemas.microsoft.com/office/drawing/2014/main" val="2277711341"/>
                  </a:ext>
                </a:extLst>
              </a:tr>
              <a:tr h="370840">
                <a:tc>
                  <a:txBody>
                    <a:bodyPr/>
                    <a:lstStyle/>
                    <a:p>
                      <a:r>
                        <a:rPr lang="en-IN" dirty="0"/>
                        <a:t>Yield</a:t>
                      </a:r>
                      <a:r>
                        <a:rPr lang="en-IN" baseline="0" dirty="0"/>
                        <a:t> strength </a:t>
                      </a:r>
                      <a:endParaRPr lang="en-IN" dirty="0"/>
                    </a:p>
                  </a:txBody>
                  <a:tcPr>
                    <a:solidFill>
                      <a:schemeClr val="tx1">
                        <a:lumMod val="75000"/>
                      </a:schemeClr>
                    </a:solidFill>
                  </a:tcPr>
                </a:tc>
                <a:tc>
                  <a:txBody>
                    <a:bodyPr/>
                    <a:lstStyle/>
                    <a:p>
                      <a:r>
                        <a:rPr lang="en-IN" dirty="0"/>
                        <a:t>503 </a:t>
                      </a:r>
                      <a:r>
                        <a:rPr lang="en-IN" dirty="0" err="1"/>
                        <a:t>Mpa</a:t>
                      </a:r>
                      <a:endParaRPr lang="en-IN" dirty="0"/>
                    </a:p>
                  </a:txBody>
                  <a:tcPr>
                    <a:solidFill>
                      <a:schemeClr val="tx1">
                        <a:lumMod val="75000"/>
                      </a:schemeClr>
                    </a:solidFill>
                  </a:tcPr>
                </a:tc>
                <a:extLst>
                  <a:ext uri="{0D108BD9-81ED-4DB2-BD59-A6C34878D82A}">
                    <a16:rowId xmlns:a16="http://schemas.microsoft.com/office/drawing/2014/main" val="290523405"/>
                  </a:ext>
                </a:extLst>
              </a:tr>
              <a:tr h="370840">
                <a:tc>
                  <a:txBody>
                    <a:bodyPr/>
                    <a:lstStyle/>
                    <a:p>
                      <a:r>
                        <a:rPr lang="en-IN" dirty="0"/>
                        <a:t>Density </a:t>
                      </a:r>
                    </a:p>
                  </a:txBody>
                  <a:tcPr>
                    <a:solidFill>
                      <a:schemeClr val="tx1">
                        <a:lumMod val="75000"/>
                      </a:schemeClr>
                    </a:solidFill>
                  </a:tcPr>
                </a:tc>
                <a:tc>
                  <a:txBody>
                    <a:bodyPr/>
                    <a:lstStyle/>
                    <a:p>
                      <a:r>
                        <a:rPr lang="en-IN" dirty="0"/>
                        <a:t>2.81 g/cc</a:t>
                      </a:r>
                    </a:p>
                  </a:txBody>
                  <a:tcPr>
                    <a:solidFill>
                      <a:schemeClr val="tx1">
                        <a:lumMod val="75000"/>
                      </a:schemeClr>
                    </a:solidFill>
                  </a:tcPr>
                </a:tc>
                <a:extLst>
                  <a:ext uri="{0D108BD9-81ED-4DB2-BD59-A6C34878D82A}">
                    <a16:rowId xmlns:a16="http://schemas.microsoft.com/office/drawing/2014/main" val="469152942"/>
                  </a:ext>
                </a:extLst>
              </a:tr>
              <a:tr h="370840">
                <a:tc>
                  <a:txBody>
                    <a:bodyPr/>
                    <a:lstStyle/>
                    <a:p>
                      <a:r>
                        <a:rPr lang="en-IN" dirty="0"/>
                        <a:t>Poisson’s ratio</a:t>
                      </a:r>
                    </a:p>
                  </a:txBody>
                  <a:tcPr>
                    <a:solidFill>
                      <a:schemeClr val="tx1">
                        <a:lumMod val="75000"/>
                      </a:schemeClr>
                    </a:solidFill>
                  </a:tcPr>
                </a:tc>
                <a:tc>
                  <a:txBody>
                    <a:bodyPr/>
                    <a:lstStyle/>
                    <a:p>
                      <a:r>
                        <a:rPr lang="en-IN" dirty="0"/>
                        <a:t>0.33</a:t>
                      </a:r>
                    </a:p>
                  </a:txBody>
                  <a:tcPr>
                    <a:solidFill>
                      <a:schemeClr val="tx1">
                        <a:lumMod val="75000"/>
                      </a:schemeClr>
                    </a:solidFill>
                  </a:tcPr>
                </a:tc>
                <a:extLst>
                  <a:ext uri="{0D108BD9-81ED-4DB2-BD59-A6C34878D82A}">
                    <a16:rowId xmlns:a16="http://schemas.microsoft.com/office/drawing/2014/main" val="2862703340"/>
                  </a:ext>
                </a:extLst>
              </a:tr>
              <a:tr h="370840">
                <a:tc>
                  <a:txBody>
                    <a:bodyPr/>
                    <a:lstStyle/>
                    <a:p>
                      <a:r>
                        <a:rPr lang="en-IN" dirty="0"/>
                        <a:t>Young’s modulus</a:t>
                      </a:r>
                    </a:p>
                  </a:txBody>
                  <a:tcPr>
                    <a:solidFill>
                      <a:schemeClr val="tx1">
                        <a:lumMod val="75000"/>
                      </a:schemeClr>
                    </a:solidFill>
                  </a:tcPr>
                </a:tc>
                <a:tc>
                  <a:txBody>
                    <a:bodyPr/>
                    <a:lstStyle/>
                    <a:p>
                      <a:r>
                        <a:rPr lang="en-IN" dirty="0"/>
                        <a:t>71.7</a:t>
                      </a:r>
                      <a:r>
                        <a:rPr lang="en-IN" baseline="0" dirty="0"/>
                        <a:t> </a:t>
                      </a:r>
                      <a:r>
                        <a:rPr lang="en-IN" baseline="0" dirty="0" err="1"/>
                        <a:t>GPa</a:t>
                      </a:r>
                      <a:endParaRPr lang="en-IN" dirty="0"/>
                    </a:p>
                  </a:txBody>
                  <a:tcPr>
                    <a:solidFill>
                      <a:schemeClr val="tx1">
                        <a:lumMod val="75000"/>
                      </a:schemeClr>
                    </a:solidFill>
                  </a:tcPr>
                </a:tc>
                <a:extLst>
                  <a:ext uri="{0D108BD9-81ED-4DB2-BD59-A6C34878D82A}">
                    <a16:rowId xmlns:a16="http://schemas.microsoft.com/office/drawing/2014/main" val="312951363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327116377"/>
              </p:ext>
            </p:extLst>
          </p:nvPr>
        </p:nvGraphicFramePr>
        <p:xfrm>
          <a:off x="4552242" y="3148814"/>
          <a:ext cx="3530400" cy="2377440"/>
        </p:xfrm>
        <a:graphic>
          <a:graphicData uri="http://schemas.openxmlformats.org/drawingml/2006/table">
            <a:tbl>
              <a:tblPr firstRow="1" bandRow="1">
                <a:tableStyleId>{5C22544A-7EE6-4342-B048-85BDC9FD1C3A}</a:tableStyleId>
              </a:tblPr>
              <a:tblGrid>
                <a:gridCol w="1765200">
                  <a:extLst>
                    <a:ext uri="{9D8B030D-6E8A-4147-A177-3AD203B41FA5}">
                      <a16:colId xmlns:a16="http://schemas.microsoft.com/office/drawing/2014/main" val="1156055588"/>
                    </a:ext>
                  </a:extLst>
                </a:gridCol>
                <a:gridCol w="1765200">
                  <a:extLst>
                    <a:ext uri="{9D8B030D-6E8A-4147-A177-3AD203B41FA5}">
                      <a16:colId xmlns:a16="http://schemas.microsoft.com/office/drawing/2014/main" val="2996042078"/>
                    </a:ext>
                  </a:extLst>
                </a:gridCol>
              </a:tblGrid>
              <a:tr h="816707">
                <a:tc>
                  <a:txBody>
                    <a:bodyPr/>
                    <a:lstStyle/>
                    <a:p>
                      <a:r>
                        <a:rPr lang="en-IN" dirty="0"/>
                        <a:t>Property(Nitronic60 stainless steel)</a:t>
                      </a:r>
                    </a:p>
                  </a:txBody>
                  <a:tcPr>
                    <a:solidFill>
                      <a:schemeClr val="tx1">
                        <a:lumMod val="75000"/>
                      </a:schemeClr>
                    </a:solidFill>
                  </a:tcPr>
                </a:tc>
                <a:tc>
                  <a:txBody>
                    <a:bodyPr/>
                    <a:lstStyle/>
                    <a:p>
                      <a:pPr algn="l"/>
                      <a:r>
                        <a:rPr lang="en-IN" dirty="0"/>
                        <a:t>Values</a:t>
                      </a:r>
                      <a:endParaRPr lang="en-IN" b="0" dirty="0"/>
                    </a:p>
                  </a:txBody>
                  <a:tcPr>
                    <a:solidFill>
                      <a:schemeClr val="tx1">
                        <a:lumMod val="75000"/>
                      </a:schemeClr>
                    </a:solidFill>
                  </a:tcPr>
                </a:tc>
                <a:extLst>
                  <a:ext uri="{0D108BD9-81ED-4DB2-BD59-A6C34878D82A}">
                    <a16:rowId xmlns:a16="http://schemas.microsoft.com/office/drawing/2014/main" val="4078012466"/>
                  </a:ext>
                </a:extLst>
              </a:tr>
              <a:tr h="326683">
                <a:tc>
                  <a:txBody>
                    <a:bodyPr/>
                    <a:lstStyle/>
                    <a:p>
                      <a:r>
                        <a:rPr lang="en-IN" dirty="0"/>
                        <a:t>Yield strength</a:t>
                      </a:r>
                    </a:p>
                  </a:txBody>
                  <a:tcPr>
                    <a:solidFill>
                      <a:schemeClr val="tx1">
                        <a:lumMod val="75000"/>
                      </a:schemeClr>
                    </a:solidFill>
                  </a:tcPr>
                </a:tc>
                <a:tc>
                  <a:txBody>
                    <a:bodyPr/>
                    <a:lstStyle/>
                    <a:p>
                      <a:r>
                        <a:rPr lang="en-IN" dirty="0"/>
                        <a:t>655 </a:t>
                      </a:r>
                      <a:r>
                        <a:rPr lang="en-IN" dirty="0" err="1"/>
                        <a:t>Mpa</a:t>
                      </a:r>
                      <a:endParaRPr lang="en-IN" dirty="0"/>
                    </a:p>
                  </a:txBody>
                  <a:tcPr>
                    <a:solidFill>
                      <a:schemeClr val="tx1">
                        <a:lumMod val="75000"/>
                      </a:schemeClr>
                    </a:solidFill>
                  </a:tcPr>
                </a:tc>
                <a:extLst>
                  <a:ext uri="{0D108BD9-81ED-4DB2-BD59-A6C34878D82A}">
                    <a16:rowId xmlns:a16="http://schemas.microsoft.com/office/drawing/2014/main" val="2690980164"/>
                  </a:ext>
                </a:extLst>
              </a:tr>
              <a:tr h="326683">
                <a:tc>
                  <a:txBody>
                    <a:bodyPr/>
                    <a:lstStyle/>
                    <a:p>
                      <a:r>
                        <a:rPr lang="en-IN" dirty="0"/>
                        <a:t>Density</a:t>
                      </a:r>
                    </a:p>
                  </a:txBody>
                  <a:tcPr>
                    <a:solidFill>
                      <a:schemeClr val="tx1">
                        <a:lumMod val="75000"/>
                      </a:schemeClr>
                    </a:solidFill>
                  </a:tcPr>
                </a:tc>
                <a:tc>
                  <a:txBody>
                    <a:bodyPr/>
                    <a:lstStyle/>
                    <a:p>
                      <a:r>
                        <a:rPr lang="en-IN" dirty="0"/>
                        <a:t>7.58 g/cc</a:t>
                      </a:r>
                    </a:p>
                  </a:txBody>
                  <a:tcPr>
                    <a:solidFill>
                      <a:schemeClr val="tx1">
                        <a:lumMod val="75000"/>
                      </a:schemeClr>
                    </a:solidFill>
                  </a:tcPr>
                </a:tc>
                <a:extLst>
                  <a:ext uri="{0D108BD9-81ED-4DB2-BD59-A6C34878D82A}">
                    <a16:rowId xmlns:a16="http://schemas.microsoft.com/office/drawing/2014/main" val="434985952"/>
                  </a:ext>
                </a:extLst>
              </a:tr>
              <a:tr h="326683">
                <a:tc>
                  <a:txBody>
                    <a:bodyPr/>
                    <a:lstStyle/>
                    <a:p>
                      <a:r>
                        <a:rPr lang="en-IN" dirty="0"/>
                        <a:t>Poisson’s ratio</a:t>
                      </a:r>
                    </a:p>
                  </a:txBody>
                  <a:tcPr>
                    <a:solidFill>
                      <a:schemeClr val="tx1">
                        <a:lumMod val="75000"/>
                      </a:schemeClr>
                    </a:solidFill>
                  </a:tcPr>
                </a:tc>
                <a:tc>
                  <a:txBody>
                    <a:bodyPr/>
                    <a:lstStyle/>
                    <a:p>
                      <a:r>
                        <a:rPr lang="en-IN" dirty="0"/>
                        <a:t>0.28</a:t>
                      </a:r>
                    </a:p>
                  </a:txBody>
                  <a:tcPr>
                    <a:solidFill>
                      <a:schemeClr val="tx1">
                        <a:lumMod val="75000"/>
                      </a:schemeClr>
                    </a:solidFill>
                  </a:tcPr>
                </a:tc>
                <a:extLst>
                  <a:ext uri="{0D108BD9-81ED-4DB2-BD59-A6C34878D82A}">
                    <a16:rowId xmlns:a16="http://schemas.microsoft.com/office/drawing/2014/main" val="3707998702"/>
                  </a:ext>
                </a:extLst>
              </a:tr>
              <a:tr h="326683">
                <a:tc>
                  <a:txBody>
                    <a:bodyPr/>
                    <a:lstStyle/>
                    <a:p>
                      <a:r>
                        <a:rPr lang="en-IN" dirty="0"/>
                        <a:t>Young’s Modulus</a:t>
                      </a:r>
                    </a:p>
                  </a:txBody>
                  <a:tcPr>
                    <a:solidFill>
                      <a:schemeClr val="tx1">
                        <a:lumMod val="75000"/>
                      </a:schemeClr>
                    </a:solidFill>
                  </a:tcPr>
                </a:tc>
                <a:tc>
                  <a:txBody>
                    <a:bodyPr/>
                    <a:lstStyle/>
                    <a:p>
                      <a:r>
                        <a:rPr lang="en-IN" dirty="0"/>
                        <a:t>179.2 </a:t>
                      </a:r>
                      <a:r>
                        <a:rPr lang="en-IN" dirty="0" err="1"/>
                        <a:t>GPa</a:t>
                      </a:r>
                      <a:endParaRPr lang="en-IN" dirty="0"/>
                    </a:p>
                  </a:txBody>
                  <a:tcPr>
                    <a:solidFill>
                      <a:schemeClr val="tx1">
                        <a:lumMod val="75000"/>
                      </a:schemeClr>
                    </a:solidFill>
                  </a:tcPr>
                </a:tc>
                <a:extLst>
                  <a:ext uri="{0D108BD9-81ED-4DB2-BD59-A6C34878D82A}">
                    <a16:rowId xmlns:a16="http://schemas.microsoft.com/office/drawing/2014/main" val="36865873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76814167"/>
              </p:ext>
            </p:extLst>
          </p:nvPr>
        </p:nvGraphicFramePr>
        <p:xfrm>
          <a:off x="8401050" y="3148814"/>
          <a:ext cx="3535136" cy="2218712"/>
        </p:xfrm>
        <a:graphic>
          <a:graphicData uri="http://schemas.openxmlformats.org/drawingml/2006/table">
            <a:tbl>
              <a:tblPr firstRow="1" bandRow="1">
                <a:tableStyleId>{5C22544A-7EE6-4342-B048-85BDC9FD1C3A}</a:tableStyleId>
              </a:tblPr>
              <a:tblGrid>
                <a:gridCol w="2038787">
                  <a:extLst>
                    <a:ext uri="{9D8B030D-6E8A-4147-A177-3AD203B41FA5}">
                      <a16:colId xmlns:a16="http://schemas.microsoft.com/office/drawing/2014/main" val="4168116333"/>
                    </a:ext>
                  </a:extLst>
                </a:gridCol>
                <a:gridCol w="1496349">
                  <a:extLst>
                    <a:ext uri="{9D8B030D-6E8A-4147-A177-3AD203B41FA5}">
                      <a16:colId xmlns:a16="http://schemas.microsoft.com/office/drawing/2014/main" val="2393614494"/>
                    </a:ext>
                  </a:extLst>
                </a:gridCol>
              </a:tblGrid>
              <a:tr h="636490">
                <a:tc>
                  <a:txBody>
                    <a:bodyPr/>
                    <a:lstStyle/>
                    <a:p>
                      <a:r>
                        <a:rPr lang="en-IN" dirty="0"/>
                        <a:t>Property(15-5</a:t>
                      </a:r>
                      <a:r>
                        <a:rPr lang="en-IN" baseline="0" dirty="0"/>
                        <a:t> </a:t>
                      </a:r>
                      <a:r>
                        <a:rPr lang="en-IN" baseline="0" dirty="0" err="1"/>
                        <a:t>ph</a:t>
                      </a:r>
                      <a:r>
                        <a:rPr lang="en-IN" baseline="0" dirty="0"/>
                        <a:t> stainless steel)</a:t>
                      </a:r>
                      <a:endParaRPr lang="en-IN" dirty="0"/>
                    </a:p>
                  </a:txBody>
                  <a:tcPr>
                    <a:solidFill>
                      <a:schemeClr val="tx1">
                        <a:lumMod val="75000"/>
                      </a:schemeClr>
                    </a:solidFill>
                  </a:tcPr>
                </a:tc>
                <a:tc>
                  <a:txBody>
                    <a:bodyPr/>
                    <a:lstStyle/>
                    <a:p>
                      <a:pPr algn="l"/>
                      <a:r>
                        <a:rPr lang="en-IN" dirty="0"/>
                        <a:t>Values</a:t>
                      </a:r>
                      <a:endParaRPr lang="en-IN" b="0" dirty="0"/>
                    </a:p>
                  </a:txBody>
                  <a:tcPr>
                    <a:solidFill>
                      <a:schemeClr val="tx1">
                        <a:lumMod val="75000"/>
                      </a:schemeClr>
                    </a:solidFill>
                  </a:tcPr>
                </a:tc>
                <a:extLst>
                  <a:ext uri="{0D108BD9-81ED-4DB2-BD59-A6C34878D82A}">
                    <a16:rowId xmlns:a16="http://schemas.microsoft.com/office/drawing/2014/main" val="272655396"/>
                  </a:ext>
                </a:extLst>
              </a:tr>
              <a:tr h="394658">
                <a:tc>
                  <a:txBody>
                    <a:bodyPr/>
                    <a:lstStyle/>
                    <a:p>
                      <a:r>
                        <a:rPr lang="en-IN" dirty="0"/>
                        <a:t>Yield strength</a:t>
                      </a:r>
                    </a:p>
                  </a:txBody>
                  <a:tcPr>
                    <a:solidFill>
                      <a:schemeClr val="tx1">
                        <a:lumMod val="75000"/>
                      </a:schemeClr>
                    </a:solidFill>
                  </a:tcPr>
                </a:tc>
                <a:tc>
                  <a:txBody>
                    <a:bodyPr/>
                    <a:lstStyle/>
                    <a:p>
                      <a:r>
                        <a:rPr lang="en-IN" dirty="0"/>
                        <a:t>1000 </a:t>
                      </a:r>
                      <a:r>
                        <a:rPr lang="en-IN" dirty="0" err="1"/>
                        <a:t>Mpa</a:t>
                      </a:r>
                      <a:endParaRPr lang="en-IN" dirty="0"/>
                    </a:p>
                  </a:txBody>
                  <a:tcPr>
                    <a:solidFill>
                      <a:schemeClr val="tx1">
                        <a:lumMod val="75000"/>
                      </a:schemeClr>
                    </a:solidFill>
                  </a:tcPr>
                </a:tc>
                <a:extLst>
                  <a:ext uri="{0D108BD9-81ED-4DB2-BD59-A6C34878D82A}">
                    <a16:rowId xmlns:a16="http://schemas.microsoft.com/office/drawing/2014/main" val="3070014787"/>
                  </a:ext>
                </a:extLst>
              </a:tr>
              <a:tr h="394658">
                <a:tc>
                  <a:txBody>
                    <a:bodyPr/>
                    <a:lstStyle/>
                    <a:p>
                      <a:r>
                        <a:rPr lang="en-IN" dirty="0"/>
                        <a:t>Density</a:t>
                      </a:r>
                    </a:p>
                  </a:txBody>
                  <a:tcPr>
                    <a:solidFill>
                      <a:schemeClr val="tx1">
                        <a:lumMod val="75000"/>
                      </a:schemeClr>
                    </a:solidFill>
                  </a:tcPr>
                </a:tc>
                <a:tc>
                  <a:txBody>
                    <a:bodyPr/>
                    <a:lstStyle/>
                    <a:p>
                      <a:r>
                        <a:rPr lang="en-IN" dirty="0"/>
                        <a:t>8.01 g/cc</a:t>
                      </a:r>
                    </a:p>
                  </a:txBody>
                  <a:tcPr>
                    <a:solidFill>
                      <a:schemeClr val="tx1">
                        <a:lumMod val="75000"/>
                      </a:schemeClr>
                    </a:solidFill>
                  </a:tcPr>
                </a:tc>
                <a:extLst>
                  <a:ext uri="{0D108BD9-81ED-4DB2-BD59-A6C34878D82A}">
                    <a16:rowId xmlns:a16="http://schemas.microsoft.com/office/drawing/2014/main" val="729067139"/>
                  </a:ext>
                </a:extLst>
              </a:tr>
              <a:tr h="394658">
                <a:tc>
                  <a:txBody>
                    <a:bodyPr/>
                    <a:lstStyle/>
                    <a:p>
                      <a:r>
                        <a:rPr lang="en-IN" dirty="0"/>
                        <a:t>Poisson’s ratio</a:t>
                      </a:r>
                    </a:p>
                  </a:txBody>
                  <a:tcPr>
                    <a:solidFill>
                      <a:schemeClr val="tx1">
                        <a:lumMod val="75000"/>
                      </a:schemeClr>
                    </a:solidFill>
                  </a:tcPr>
                </a:tc>
                <a:tc>
                  <a:txBody>
                    <a:bodyPr/>
                    <a:lstStyle/>
                    <a:p>
                      <a:r>
                        <a:rPr lang="en-IN" dirty="0"/>
                        <a:t>0.29</a:t>
                      </a:r>
                    </a:p>
                  </a:txBody>
                  <a:tcPr>
                    <a:solidFill>
                      <a:schemeClr val="tx1">
                        <a:lumMod val="75000"/>
                      </a:schemeClr>
                    </a:solidFill>
                  </a:tcPr>
                </a:tc>
                <a:extLst>
                  <a:ext uri="{0D108BD9-81ED-4DB2-BD59-A6C34878D82A}">
                    <a16:rowId xmlns:a16="http://schemas.microsoft.com/office/drawing/2014/main" val="3128328418"/>
                  </a:ext>
                </a:extLst>
              </a:tr>
              <a:tr h="394658">
                <a:tc>
                  <a:txBody>
                    <a:bodyPr/>
                    <a:lstStyle/>
                    <a:p>
                      <a:r>
                        <a:rPr lang="en-IN" dirty="0"/>
                        <a:t>Young’s Modulus</a:t>
                      </a:r>
                    </a:p>
                  </a:txBody>
                  <a:tcPr>
                    <a:solidFill>
                      <a:schemeClr val="tx1">
                        <a:lumMod val="75000"/>
                      </a:schemeClr>
                    </a:solidFill>
                  </a:tcPr>
                </a:tc>
                <a:tc>
                  <a:txBody>
                    <a:bodyPr/>
                    <a:lstStyle/>
                    <a:p>
                      <a:r>
                        <a:rPr lang="en-IN" dirty="0"/>
                        <a:t>200 </a:t>
                      </a:r>
                      <a:r>
                        <a:rPr lang="en-IN" dirty="0" err="1"/>
                        <a:t>GPa</a:t>
                      </a:r>
                      <a:endParaRPr lang="en-IN" dirty="0"/>
                    </a:p>
                  </a:txBody>
                  <a:tcPr>
                    <a:solidFill>
                      <a:schemeClr val="tx1">
                        <a:lumMod val="75000"/>
                      </a:schemeClr>
                    </a:solidFill>
                  </a:tcPr>
                </a:tc>
                <a:extLst>
                  <a:ext uri="{0D108BD9-81ED-4DB2-BD59-A6C34878D82A}">
                    <a16:rowId xmlns:a16="http://schemas.microsoft.com/office/drawing/2014/main" val="2154048351"/>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134</TotalTime>
  <Words>1807</Words>
  <Application>Microsoft Office PowerPoint</Application>
  <PresentationFormat>Widescreen</PresentationFormat>
  <Paragraphs>249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Celestial</vt:lpstr>
      <vt:lpstr>ASSISTIVE EXOSKELTON FOR ELDERLY Final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estimation</vt:lpstr>
      <vt:lpstr>Fabricated design of Exoskeleton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ASSISTIVE EXOSKELTON FOR ELDERLY</dc:title>
  <dc:creator>vishnu vardhan</dc:creator>
  <cp:lastModifiedBy>Sathwik Sai</cp:lastModifiedBy>
  <cp:revision>68</cp:revision>
  <dcterms:created xsi:type="dcterms:W3CDTF">2019-03-11T09:28:00Z</dcterms:created>
  <dcterms:modified xsi:type="dcterms:W3CDTF">2019-05-03T11:22:20Z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