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1" r:id="rId5"/>
    <p:sldId id="262" r:id="rId6"/>
    <p:sldId id="263" r:id="rId7"/>
    <p:sldId id="264" r:id="rId8"/>
    <p:sldId id="265" r:id="rId9"/>
    <p:sldId id="266" r:id="rId10"/>
    <p:sldId id="267" r:id="rId11"/>
    <p:sldId id="268"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A7608-791F-4717-B038-05F3880B8136}" v="4" dt="2024-02-23T00:07:02.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avankumardad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adipavankumar1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2846" y="26127"/>
            <a:ext cx="12190815" cy="6694098"/>
          </a:xfrm>
          <a:prstGeom prst="rect">
            <a:avLst/>
          </a:prstGeom>
          <a:noFill/>
          <a:ln>
            <a:noFill/>
          </a:ln>
        </p:spPr>
      </p:pic>
      <p:sp>
        <p:nvSpPr>
          <p:cNvPr id="99" name="Google Shape;99;p1"/>
          <p:cNvSpPr txBox="1"/>
          <p:nvPr/>
        </p:nvSpPr>
        <p:spPr>
          <a:xfrm>
            <a:off x="2472904" y="3717986"/>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AA059-B5B7-C282-5D9D-38C1562270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92761B9-8372-B9F0-65C5-0F0EB1AC0AE8}"/>
              </a:ext>
            </a:extLst>
          </p:cNvPr>
          <p:cNvSpPr>
            <a:spLocks noGrp="1"/>
          </p:cNvSpPr>
          <p:nvPr>
            <p:ph type="body" idx="1"/>
          </p:nvPr>
        </p:nvSpPr>
        <p:spPr>
          <a:xfrm>
            <a:off x="0" y="340242"/>
            <a:ext cx="11353800" cy="5836721"/>
          </a:xfrm>
        </p:spPr>
        <p:txBody>
          <a:bodyPr/>
          <a:lstStyle/>
          <a:p>
            <a:pPr marL="114300" indent="0">
              <a:buNone/>
            </a:pPr>
            <a:r>
              <a:rPr lang="en-IN" sz="3600" b="1" dirty="0">
                <a:solidFill>
                  <a:srgbClr val="FF0000"/>
                </a:solidFill>
                <a:latin typeface="Times New Roman" panose="02020603050405020304" pitchFamily="18" charset="0"/>
                <a:cs typeface="Times New Roman" panose="02020603050405020304" pitchFamily="18" charset="0"/>
              </a:rPr>
              <a:t>Business Problem:-</a:t>
            </a:r>
          </a:p>
          <a:p>
            <a:pPr marL="114300" indent="0">
              <a:buNone/>
            </a:pPr>
            <a:endPar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EA6307E-CF58-8CD0-9D67-D33BC138AAF3}"/>
              </a:ext>
            </a:extLst>
          </p:cNvPr>
          <p:cNvSpPr txBox="1"/>
          <p:nvPr/>
        </p:nvSpPr>
        <p:spPr>
          <a:xfrm>
            <a:off x="170122" y="3777212"/>
            <a:ext cx="11706445" cy="18947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Bar plot</a:t>
            </a:r>
            <a:r>
              <a:rPr lang="en-US" sz="1600" b="0" dirty="0">
                <a:solidFill>
                  <a:schemeClr val="tx1"/>
                </a:solidFill>
                <a:effectLst/>
                <a:latin typeface="Times New Roman" panose="02020603050405020304" pitchFamily="18" charset="0"/>
                <a:cs typeface="Times New Roman" panose="02020603050405020304" pitchFamily="18" charset="0"/>
              </a:rPr>
              <a:t> illustrating the mean and median salaries for different designations. Two sets of bars are plotted: one representing the mean salary (colored sky blue) and the other representing the median salary (colored light green) for each designation. Additionally, horizontal dashed lines are added to denote the lower and upper boundaries set at 2,50,000 and 3,00,000 respectively.</a:t>
            </a:r>
          </a:p>
          <a:p>
            <a:pPr marL="285750" indent="-285750" algn="just">
              <a:lnSpc>
                <a:spcPct val="150000"/>
              </a:lnSpc>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visualization helps in comparing the mean and median salaries across different designations and visually identifies whether salaries fall within the specified boundaries.</a:t>
            </a:r>
          </a:p>
        </p:txBody>
      </p:sp>
      <p:pic>
        <p:nvPicPr>
          <p:cNvPr id="9" name="Picture 8">
            <a:extLst>
              <a:ext uri="{FF2B5EF4-FFF2-40B4-BE49-F238E27FC236}">
                <a16:creationId xmlns:a16="http://schemas.microsoft.com/office/drawing/2014/main" id="{F648969B-B911-DF2B-151B-1CB0C2790FD7}"/>
              </a:ext>
            </a:extLst>
          </p:cNvPr>
          <p:cNvPicPr>
            <a:picLocks noChangeAspect="1"/>
          </p:cNvPicPr>
          <p:nvPr/>
        </p:nvPicPr>
        <p:blipFill>
          <a:blip r:embed="rId2"/>
          <a:stretch>
            <a:fillRect/>
          </a:stretch>
        </p:blipFill>
        <p:spPr>
          <a:xfrm>
            <a:off x="4842370" y="606786"/>
            <a:ext cx="7034197" cy="3170426"/>
          </a:xfrm>
          <a:prstGeom prst="rect">
            <a:avLst/>
          </a:prstGeom>
        </p:spPr>
      </p:pic>
      <p:pic>
        <p:nvPicPr>
          <p:cNvPr id="6" name="Picture 5">
            <a:extLst>
              <a:ext uri="{FF2B5EF4-FFF2-40B4-BE49-F238E27FC236}">
                <a16:creationId xmlns:a16="http://schemas.microsoft.com/office/drawing/2014/main" id="{74F3D402-4F47-CEA9-9B13-3E0A12BBA50C}"/>
              </a:ext>
            </a:extLst>
          </p:cNvPr>
          <p:cNvPicPr>
            <a:picLocks noChangeAspect="1"/>
          </p:cNvPicPr>
          <p:nvPr/>
        </p:nvPicPr>
        <p:blipFill>
          <a:blip r:embed="rId3"/>
          <a:stretch>
            <a:fillRect/>
          </a:stretch>
        </p:blipFill>
        <p:spPr>
          <a:xfrm>
            <a:off x="391887" y="1262744"/>
            <a:ext cx="3927716" cy="2166256"/>
          </a:xfrm>
          <a:prstGeom prst="rect">
            <a:avLst/>
          </a:prstGeom>
        </p:spPr>
      </p:pic>
    </p:spTree>
    <p:extLst>
      <p:ext uri="{BB962C8B-B14F-4D97-AF65-F5344CB8AC3E}">
        <p14:creationId xmlns:p14="http://schemas.microsoft.com/office/powerpoint/2010/main" val="241741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4351338"/>
          </a:xfrm>
        </p:spPr>
        <p:txBody>
          <a:bodyPr>
            <a:normAutofit/>
          </a:bodyPr>
          <a:lstStyle/>
          <a:p>
            <a:pPr marL="571500" lvl="1"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571500" lvl="1" indent="0" algn="just">
              <a:lnSpc>
                <a:spcPct val="150000"/>
              </a:lnSpc>
              <a:buNone/>
            </a:pPr>
            <a:r>
              <a:rPr lang="en-US" sz="2000" dirty="0">
                <a:latin typeface="Times New Roman" panose="02020603050405020304" pitchFamily="18" charset="0"/>
                <a:cs typeface="Times New Roman" panose="02020603050405020304" pitchFamily="18" charset="0"/>
              </a:rPr>
              <a:t>Finally, according to my analysis, this dataset represents data from employees primarily engaged in software-related jobs. Based on the research questions, I was unable to precisely address the problem statement. This is because fresher employees are receiving significantly lower salaries, and there is a moderate relationship between gender and specialization. Most of the male employees occupy higher-ranking positions, and they are often receiving more job opportunities as well.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0802"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Bachelor of Technology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GitHub Link  :   </a:t>
            </a:r>
          </a:p>
          <a:p>
            <a:pPr marL="285750" marR="0" lvl="0" indent="-285750" algn="l" rtl="0">
              <a:lnSpc>
                <a:spcPct val="150000"/>
              </a:lnSpc>
              <a:spcBef>
                <a:spcPts val="0"/>
              </a:spcBef>
              <a:spcAft>
                <a:spcPts val="0"/>
              </a:spcAft>
              <a:buClr>
                <a:schemeClr val="dk1"/>
              </a:buClr>
              <a:buSzPts val="1800"/>
              <a:buFont typeface="Arial"/>
              <a:buChar char="•"/>
            </a:pP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70B66FBA-F0C7-375A-C23C-624F054DDBA5}"/>
              </a:ext>
            </a:extLst>
          </p:cNvPr>
          <p:cNvSpPr txBox="1"/>
          <p:nvPr/>
        </p:nvSpPr>
        <p:spPr>
          <a:xfrm>
            <a:off x="2893676" y="3429000"/>
            <a:ext cx="525057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3"/>
              </a:rPr>
              <a:t>https://www.linkedin.com/in/pavankumardadi/</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108F04-B0A0-4413-1428-8B58A7D95C83}"/>
              </a:ext>
            </a:extLst>
          </p:cNvPr>
          <p:cNvSpPr txBox="1"/>
          <p:nvPr/>
        </p:nvSpPr>
        <p:spPr>
          <a:xfrm>
            <a:off x="2893676" y="3028890"/>
            <a:ext cx="53881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4"/>
              </a:rPr>
              <a:t>https://github.com/dadipavankumar118</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000" b="1" dirty="0">
                <a:solidFill>
                  <a:srgbClr val="FF0000"/>
                </a:solidFill>
                <a:latin typeface="Times New Roman" panose="02020603050405020304" pitchFamily="18" charset="0"/>
                <a:cs typeface="Times New Roman" panose="02020603050405020304" pitchFamily="18" charset="0"/>
              </a:rPr>
              <a:t>Agenda</a:t>
            </a:r>
            <a:endParaRPr sz="4000"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684880" y="1116419"/>
            <a:ext cx="11298648" cy="4976037"/>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170000"/>
              </a:lnSpc>
              <a:spcBef>
                <a:spcPts val="1000"/>
              </a:spcBef>
              <a:spcAft>
                <a:spcPts val="0"/>
              </a:spcAft>
              <a:buClr>
                <a:schemeClr val="dk1"/>
              </a:buClr>
              <a:buSzPct val="100000"/>
              <a:buChar char="•"/>
            </a:pPr>
            <a:r>
              <a:rPr lang="en-IN" sz="2900" b="1" dirty="0">
                <a:latin typeface="Times New Roman" panose="02020603050405020304" pitchFamily="18" charset="0"/>
                <a:cs typeface="Times New Roman" panose="02020603050405020304" pitchFamily="18" charset="0"/>
              </a:rPr>
              <a:t>Objective of the Project </a:t>
            </a:r>
            <a:r>
              <a:rPr lang="en-IN"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The objective of analyzing the salary payments for fresher in the company based on various features is to predict the appropriate salary range to offer to new hires.</a:t>
            </a:r>
            <a:endParaRPr sz="2900" dirty="0">
              <a:latin typeface="Times New Roman" panose="02020603050405020304" pitchFamily="18" charset="0"/>
              <a:cs typeface="Times New Roman" panose="02020603050405020304" pitchFamily="18" charset="0"/>
            </a:endParaRPr>
          </a:p>
          <a:p>
            <a:pPr marL="228600" lvl="0" indent="-228600" algn="just" rtl="0">
              <a:lnSpc>
                <a:spcPct val="170000"/>
              </a:lnSpc>
              <a:spcBef>
                <a:spcPts val="1000"/>
              </a:spcBef>
              <a:spcAft>
                <a:spcPts val="0"/>
              </a:spcAft>
              <a:buClr>
                <a:schemeClr val="dk1"/>
              </a:buClr>
              <a:buSzPct val="100000"/>
              <a:buChar char="•"/>
            </a:pPr>
            <a:r>
              <a:rPr lang="en-IN" sz="2900" b="1" dirty="0">
                <a:latin typeface="Times New Roman" panose="02020603050405020304" pitchFamily="18" charset="0"/>
                <a:cs typeface="Times New Roman" panose="02020603050405020304" pitchFamily="18" charset="0"/>
              </a:rPr>
              <a:t>Summary of the Data  : </a:t>
            </a:r>
            <a:r>
              <a:rPr lang="en-US" sz="2900" dirty="0">
                <a:latin typeface="Times New Roman" panose="02020603050405020304" pitchFamily="18" charset="0"/>
                <a:cs typeface="Times New Roman" panose="02020603050405020304" pitchFamily="18" charset="0"/>
              </a:rPr>
              <a:t>The dataset includes various attributes related to employees and their salaries. Here are some key attributes that are typically found in such a dataset. Data set gives the information of Employees like Employee ID, Salary, Date Of Join, Date of Leaving, Designation, Job City , Gender, DOB, Educational Information etc.,</a:t>
            </a:r>
          </a:p>
          <a:p>
            <a:pPr marL="228600" indent="-228600" algn="just">
              <a:lnSpc>
                <a:spcPct val="170000"/>
              </a:lnSpc>
              <a:buSzPct val="100000"/>
            </a:pPr>
            <a:r>
              <a:rPr lang="en-IN" sz="2900" b="1" dirty="0">
                <a:solidFill>
                  <a:schemeClr val="tx1"/>
                </a:solidFill>
                <a:latin typeface="Times New Roman" panose="02020603050405020304" pitchFamily="18" charset="0"/>
                <a:cs typeface="Times New Roman" panose="02020603050405020304" pitchFamily="18" charset="0"/>
              </a:rPr>
              <a:t>Exploratory Data Analysis:-</a:t>
            </a:r>
          </a:p>
          <a:p>
            <a:pPr marL="971550" lvl="1" indent="-514350">
              <a:buClr>
                <a:srgbClr val="FF0000"/>
              </a:buClr>
              <a:buSzPct val="100000"/>
            </a:pPr>
            <a:r>
              <a:rPr lang="en-IN" sz="2800" dirty="0">
                <a:solidFill>
                  <a:schemeClr val="tx1"/>
                </a:solidFill>
                <a:latin typeface="Times New Roman" panose="02020603050405020304" pitchFamily="18" charset="0"/>
                <a:cs typeface="Times New Roman" panose="02020603050405020304" pitchFamily="18" charset="0"/>
              </a:rPr>
              <a:t>Data Cleaning Steps  </a:t>
            </a:r>
          </a:p>
          <a:p>
            <a:pPr marL="971550" lvl="1" indent="-514350">
              <a:buClr>
                <a:srgbClr val="FF0000"/>
              </a:buClr>
              <a:buSzPct val="100000"/>
            </a:pPr>
            <a:r>
              <a:rPr lang="en-IN" sz="2800" dirty="0">
                <a:solidFill>
                  <a:schemeClr val="tx1"/>
                </a:solidFill>
                <a:latin typeface="Times New Roman" panose="02020603050405020304" pitchFamily="18" charset="0"/>
                <a:cs typeface="Times New Roman" panose="02020603050405020304" pitchFamily="18" charset="0"/>
              </a:rPr>
              <a:t>Univariate Analysis  </a:t>
            </a:r>
          </a:p>
          <a:p>
            <a:pPr marL="971550" lvl="1" indent="-514350">
              <a:buClr>
                <a:srgbClr val="FF0000"/>
              </a:buClr>
              <a:buSzPct val="100000"/>
            </a:pPr>
            <a:r>
              <a:rPr lang="en-IN" sz="2800" dirty="0">
                <a:solidFill>
                  <a:schemeClr val="tx1"/>
                </a:solidFill>
                <a:latin typeface="Times New Roman" panose="02020603050405020304" pitchFamily="18" charset="0"/>
                <a:cs typeface="Times New Roman" panose="02020603050405020304" pitchFamily="18" charset="0"/>
              </a:rPr>
              <a:t>Bivariate Analysis   </a:t>
            </a:r>
          </a:p>
          <a:p>
            <a:pPr marL="457200" lvl="1" indent="0">
              <a:buClr>
                <a:srgbClr val="FF0000"/>
              </a:buClr>
              <a:buSzPct val="100000"/>
              <a:buNone/>
            </a:pPr>
            <a:endParaRPr lang="en-IN" sz="2900" dirty="0">
              <a:latin typeface="Times New Roman" panose="02020603050405020304" pitchFamily="18" charset="0"/>
              <a:cs typeface="Times New Roman" panose="02020603050405020304" pitchFamily="18" charset="0"/>
            </a:endParaRPr>
          </a:p>
          <a:p>
            <a:pPr lvl="0" indent="-457200" algn="l" rtl="0">
              <a:lnSpc>
                <a:spcPct val="90000"/>
              </a:lnSpc>
              <a:spcBef>
                <a:spcPts val="1000"/>
              </a:spcBef>
              <a:spcAft>
                <a:spcPts val="0"/>
              </a:spcAft>
              <a:buClr>
                <a:schemeClr val="dk1"/>
              </a:buClr>
              <a:buSzPct val="100000"/>
              <a:buFont typeface="Arial" panose="020B0604020202020204" pitchFamily="34" charset="0"/>
              <a:buChar char="•"/>
            </a:pPr>
            <a:r>
              <a:rPr lang="en-IN" sz="2900" b="1" dirty="0">
                <a:latin typeface="Times New Roman" panose="02020603050405020304" pitchFamily="18" charset="0"/>
                <a:cs typeface="Times New Roman" panose="02020603050405020304" pitchFamily="18" charset="0"/>
              </a:rPr>
              <a:t>Business Problem</a:t>
            </a:r>
            <a:endParaRPr sz="2900"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2900" b="1" dirty="0">
                <a:latin typeface="Times New Roman" panose="02020603050405020304" pitchFamily="18" charset="0"/>
                <a:cs typeface="Times New Roman" panose="02020603050405020304" pitchFamily="18" charset="0"/>
              </a:rPr>
              <a:t>    Conclusion (Key finding overall) </a:t>
            </a:r>
            <a:endParaRPr sz="2900"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A1439C-9CEA-2FD2-9869-996B72477AB1}"/>
              </a:ext>
            </a:extLst>
          </p:cNvPr>
          <p:cNvSpPr>
            <a:spLocks noGrp="1"/>
          </p:cNvSpPr>
          <p:nvPr>
            <p:ph type="body" idx="1"/>
          </p:nvPr>
        </p:nvSpPr>
        <p:spPr>
          <a:xfrm>
            <a:off x="372140" y="340242"/>
            <a:ext cx="10981660" cy="5836721"/>
          </a:xfrm>
        </p:spPr>
        <p:txBody>
          <a:bodyPr/>
          <a:lstStyle/>
          <a:p>
            <a:pPr marL="114300" indent="0">
              <a:buNone/>
            </a:pPr>
            <a:r>
              <a:rPr lang="en-IN" sz="2400" b="1" dirty="0">
                <a:solidFill>
                  <a:srgbClr val="FF0000"/>
                </a:solidFill>
                <a:latin typeface="Times New Roman" panose="02020603050405020304" pitchFamily="18" charset="0"/>
                <a:cs typeface="Times New Roman" panose="02020603050405020304" pitchFamily="18" charset="0"/>
              </a:rPr>
              <a:t>Data Cleaning steps:-</a:t>
            </a:r>
          </a:p>
          <a:p>
            <a:pPr marL="114300" indent="0">
              <a:buNone/>
            </a:pPr>
            <a:endParaRPr lang="en-IN" b="1"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Handling Missing Values </a:t>
            </a:r>
          </a:p>
          <a:p>
            <a:pPr lvl="1">
              <a:buFont typeface="Arial" panose="020B0604020202020204" pitchFamily="34" charset="0"/>
              <a:buChar cha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Dealing with Duplicate Values</a:t>
            </a:r>
          </a:p>
          <a:p>
            <a:pPr lvl="1">
              <a:buFont typeface="Arial" panose="020B0604020202020204" pitchFamily="34" charset="0"/>
              <a:buChar cha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Finding Outliers</a:t>
            </a:r>
          </a:p>
          <a:p>
            <a:pPr lvl="1">
              <a:buFont typeface="Arial" panose="020B0604020202020204" pitchFamily="34" charset="0"/>
              <a:buChar cha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Removing columns which is doesn’t give relevant Information</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r>
              <a:rPr lang="en-IN" sz="2400" b="1" dirty="0">
                <a:solidFill>
                  <a:srgbClr val="FF0000"/>
                </a:solidFill>
                <a:latin typeface="Times New Roman" panose="02020603050405020304" pitchFamily="18" charset="0"/>
                <a:cs typeface="Times New Roman" panose="02020603050405020304" pitchFamily="18" charset="0"/>
              </a:rPr>
              <a:t>Data Cleaning steps:- </a:t>
            </a:r>
          </a:p>
          <a:p>
            <a:pPr marL="114300" indent="0">
              <a:buNone/>
            </a:pPr>
            <a:endParaRPr lang="en-IN" sz="2400" b="1"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Converting date columns to datetime format.</a:t>
            </a:r>
          </a:p>
          <a:p>
            <a:pPr lvl="1">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Creating new columns as age of employee , Experience .</a:t>
            </a:r>
          </a:p>
          <a:p>
            <a:pPr lvl="1">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Handling </a:t>
            </a:r>
            <a:r>
              <a:rPr lang="en-IN" sz="1800" b="1" dirty="0">
                <a:solidFill>
                  <a:schemeClr val="tx1"/>
                </a:solidFill>
                <a:latin typeface="Times New Roman" panose="02020603050405020304" pitchFamily="18" charset="0"/>
                <a:cs typeface="Times New Roman" panose="02020603050405020304" pitchFamily="18" charset="0"/>
              </a:rPr>
              <a:t>present</a:t>
            </a:r>
            <a:r>
              <a:rPr lang="en-IN" sz="1800" dirty="0">
                <a:solidFill>
                  <a:schemeClr val="tx1"/>
                </a:solidFill>
                <a:latin typeface="Times New Roman" panose="02020603050405020304" pitchFamily="18" charset="0"/>
                <a:cs typeface="Times New Roman" panose="02020603050405020304" pitchFamily="18" charset="0"/>
              </a:rPr>
              <a:t> values in “DOL” column with “12-31-2015” .</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33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09035-51D6-5B0F-83FF-546DC89238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AC9C356-4944-FC7F-847B-6B78DB286339}"/>
              </a:ext>
            </a:extLst>
          </p:cNvPr>
          <p:cNvSpPr>
            <a:spLocks noGrp="1"/>
          </p:cNvSpPr>
          <p:nvPr>
            <p:ph type="body" idx="1"/>
          </p:nvPr>
        </p:nvSpPr>
        <p:spPr>
          <a:xfrm>
            <a:off x="0" y="340242"/>
            <a:ext cx="11353800" cy="5836721"/>
          </a:xfrm>
        </p:spPr>
        <p:txBody>
          <a:bodyPr>
            <a:normAutofit/>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Univariate Analysis( </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Categorical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marL="114300" indent="0">
              <a:buNone/>
            </a:pPr>
            <a:endPar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30C56BD-204A-ABFD-2206-B47F53692569}"/>
              </a:ext>
            </a:extLst>
          </p:cNvPr>
          <p:cNvSpPr txBox="1"/>
          <p:nvPr/>
        </p:nvSpPr>
        <p:spPr>
          <a:xfrm>
            <a:off x="299484" y="4369151"/>
            <a:ext cx="1135380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dataset, the majority of employees are males, comprising nearly 3k members.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dataset, the majority of graduates are from BTech  with over 3.5k graduates, while the fewest are from MSc(Tech). Therefore, based on this data, most students are opting for BTech.</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dataset, most of the employees studied in Uttar Pradesh, with nearly 700 member.</a:t>
            </a:r>
          </a:p>
        </p:txBody>
      </p:sp>
      <p:pic>
        <p:nvPicPr>
          <p:cNvPr id="6" name="Picture 5">
            <a:extLst>
              <a:ext uri="{FF2B5EF4-FFF2-40B4-BE49-F238E27FC236}">
                <a16:creationId xmlns:a16="http://schemas.microsoft.com/office/drawing/2014/main" id="{ABF1DC7E-2B53-9135-4EF3-70FAABE0E599}"/>
              </a:ext>
            </a:extLst>
          </p:cNvPr>
          <p:cNvPicPr>
            <a:picLocks noChangeAspect="1"/>
          </p:cNvPicPr>
          <p:nvPr/>
        </p:nvPicPr>
        <p:blipFill>
          <a:blip r:embed="rId2"/>
          <a:stretch>
            <a:fillRect/>
          </a:stretch>
        </p:blipFill>
        <p:spPr>
          <a:xfrm>
            <a:off x="299484" y="883393"/>
            <a:ext cx="3062025" cy="3210911"/>
          </a:xfrm>
          <a:prstGeom prst="rect">
            <a:avLst/>
          </a:prstGeom>
        </p:spPr>
      </p:pic>
      <p:pic>
        <p:nvPicPr>
          <p:cNvPr id="8" name="Picture 7">
            <a:extLst>
              <a:ext uri="{FF2B5EF4-FFF2-40B4-BE49-F238E27FC236}">
                <a16:creationId xmlns:a16="http://schemas.microsoft.com/office/drawing/2014/main" id="{72F01AB5-7D41-1150-DE74-670E38F7F6C6}"/>
              </a:ext>
            </a:extLst>
          </p:cNvPr>
          <p:cNvPicPr>
            <a:picLocks noChangeAspect="1"/>
          </p:cNvPicPr>
          <p:nvPr/>
        </p:nvPicPr>
        <p:blipFill>
          <a:blip r:embed="rId3"/>
          <a:stretch>
            <a:fillRect/>
          </a:stretch>
        </p:blipFill>
        <p:spPr>
          <a:xfrm>
            <a:off x="3274612" y="883393"/>
            <a:ext cx="3692246" cy="3401224"/>
          </a:xfrm>
          <a:prstGeom prst="rect">
            <a:avLst/>
          </a:prstGeom>
        </p:spPr>
      </p:pic>
      <p:pic>
        <p:nvPicPr>
          <p:cNvPr id="10" name="Picture 9">
            <a:extLst>
              <a:ext uri="{FF2B5EF4-FFF2-40B4-BE49-F238E27FC236}">
                <a16:creationId xmlns:a16="http://schemas.microsoft.com/office/drawing/2014/main" id="{5EE369A7-04EC-961F-3528-FDED8755E68F}"/>
              </a:ext>
            </a:extLst>
          </p:cNvPr>
          <p:cNvPicPr>
            <a:picLocks noChangeAspect="1"/>
          </p:cNvPicPr>
          <p:nvPr/>
        </p:nvPicPr>
        <p:blipFill>
          <a:blip r:embed="rId4"/>
          <a:stretch>
            <a:fillRect/>
          </a:stretch>
        </p:blipFill>
        <p:spPr>
          <a:xfrm>
            <a:off x="6844937" y="883393"/>
            <a:ext cx="4946470" cy="3210911"/>
          </a:xfrm>
          <a:prstGeom prst="rect">
            <a:avLst/>
          </a:prstGeom>
        </p:spPr>
      </p:pic>
    </p:spTree>
    <p:extLst>
      <p:ext uri="{BB962C8B-B14F-4D97-AF65-F5344CB8AC3E}">
        <p14:creationId xmlns:p14="http://schemas.microsoft.com/office/powerpoint/2010/main" val="232029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BEE00-630F-AC80-7C6A-F0B7C927045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E67F866-BB7D-3627-C4F4-23574E2B02EF}"/>
              </a:ext>
            </a:extLst>
          </p:cNvPr>
          <p:cNvSpPr>
            <a:spLocks noGrp="1"/>
          </p:cNvSpPr>
          <p:nvPr>
            <p:ph type="body" idx="1"/>
          </p:nvPr>
        </p:nvSpPr>
        <p:spPr>
          <a:xfrm>
            <a:off x="0" y="340242"/>
            <a:ext cx="11353800" cy="5836721"/>
          </a:xfrm>
        </p:spPr>
        <p:txBody>
          <a:bodyPr>
            <a:normAutofit/>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Univariate Analysis ( </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Numerical</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pPr marL="114300" indent="0">
              <a:buNone/>
            </a:pPr>
            <a:endPar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3916B5C-FC7D-EBB4-F1B6-EAB954D5CA03}"/>
              </a:ext>
            </a:extLst>
          </p:cNvPr>
          <p:cNvSpPr txBox="1"/>
          <p:nvPr/>
        </p:nvSpPr>
        <p:spPr>
          <a:xfrm>
            <a:off x="158188" y="4998720"/>
            <a:ext cx="8236875" cy="128907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These columns contain outliers in salary(it exhibits a right skew), 10th percentage(left skewed), college GPA(both left and right skewed), English(right skewed), logical(left skewed), Quant(both left and right skewed) etc..</a:t>
            </a:r>
          </a:p>
        </p:txBody>
      </p:sp>
      <p:pic>
        <p:nvPicPr>
          <p:cNvPr id="4" name="Picture 3">
            <a:extLst>
              <a:ext uri="{FF2B5EF4-FFF2-40B4-BE49-F238E27FC236}">
                <a16:creationId xmlns:a16="http://schemas.microsoft.com/office/drawing/2014/main" id="{D3997D24-D25D-5100-62D2-E1BCA9765DB1}"/>
              </a:ext>
            </a:extLst>
          </p:cNvPr>
          <p:cNvPicPr>
            <a:picLocks noChangeAspect="1"/>
          </p:cNvPicPr>
          <p:nvPr/>
        </p:nvPicPr>
        <p:blipFill>
          <a:blip r:embed="rId2"/>
          <a:stretch>
            <a:fillRect/>
          </a:stretch>
        </p:blipFill>
        <p:spPr>
          <a:xfrm>
            <a:off x="158188" y="1012484"/>
            <a:ext cx="5518712" cy="3986236"/>
          </a:xfrm>
          <a:prstGeom prst="rect">
            <a:avLst/>
          </a:prstGeom>
        </p:spPr>
      </p:pic>
      <p:pic>
        <p:nvPicPr>
          <p:cNvPr id="9" name="Picture 8">
            <a:extLst>
              <a:ext uri="{FF2B5EF4-FFF2-40B4-BE49-F238E27FC236}">
                <a16:creationId xmlns:a16="http://schemas.microsoft.com/office/drawing/2014/main" id="{F68BEA47-8AE2-29B5-9094-1A892EDE19D5}"/>
              </a:ext>
            </a:extLst>
          </p:cNvPr>
          <p:cNvPicPr>
            <a:picLocks noChangeAspect="1"/>
          </p:cNvPicPr>
          <p:nvPr/>
        </p:nvPicPr>
        <p:blipFill>
          <a:blip r:embed="rId3"/>
          <a:stretch>
            <a:fillRect/>
          </a:stretch>
        </p:blipFill>
        <p:spPr>
          <a:xfrm>
            <a:off x="5756366" y="1012484"/>
            <a:ext cx="5669280" cy="3986235"/>
          </a:xfrm>
          <a:prstGeom prst="rect">
            <a:avLst/>
          </a:prstGeom>
        </p:spPr>
      </p:pic>
    </p:spTree>
    <p:extLst>
      <p:ext uri="{BB962C8B-B14F-4D97-AF65-F5344CB8AC3E}">
        <p14:creationId xmlns:p14="http://schemas.microsoft.com/office/powerpoint/2010/main" val="26501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7D8D4-41DE-9A9C-3848-FECF60AB2EC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304013C-0E15-9FF8-AB6D-D99AC033C5E1}"/>
              </a:ext>
            </a:extLst>
          </p:cNvPr>
          <p:cNvSpPr>
            <a:spLocks noGrp="1"/>
          </p:cNvSpPr>
          <p:nvPr>
            <p:ph type="body" idx="1"/>
          </p:nvPr>
        </p:nvSpPr>
        <p:spPr>
          <a:xfrm>
            <a:off x="0" y="340242"/>
            <a:ext cx="11353800" cy="5836721"/>
          </a:xfrm>
        </p:spPr>
        <p:txBody>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Bivariate</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Analysis (</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Numerical vs Numerical</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marL="114300" indent="0">
              <a:buNone/>
            </a:pPr>
            <a:endPar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4B529C6-F559-164E-A5C7-EF50AF11CB8F}"/>
              </a:ext>
            </a:extLst>
          </p:cNvPr>
          <p:cNvSpPr txBox="1"/>
          <p:nvPr/>
        </p:nvSpPr>
        <p:spPr>
          <a:xfrm>
            <a:off x="231081" y="4283119"/>
            <a:ext cx="11557591" cy="18947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Based on the first graph, it appears that for employees with college GPAs ranging from 6.0 to 9.0, the salary range is approximately between 2 to 5 lakhs. However, there are some employees whose salary falls between 5 to 10 lakhs.</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Based on the second graph, for most employees who have a positive domain, the salary ranges between 1 to 6 lakhs. If the domain has a negative value, there are significantly fewer job opportunities.</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Based on the first graph, there is no relationship between each column all numeric columns are independent columns.</a:t>
            </a:r>
          </a:p>
        </p:txBody>
      </p:sp>
      <p:pic>
        <p:nvPicPr>
          <p:cNvPr id="6" name="Picture 5">
            <a:extLst>
              <a:ext uri="{FF2B5EF4-FFF2-40B4-BE49-F238E27FC236}">
                <a16:creationId xmlns:a16="http://schemas.microsoft.com/office/drawing/2014/main" id="{4CF0EBDA-4989-2013-5783-7FF97B83AB82}"/>
              </a:ext>
            </a:extLst>
          </p:cNvPr>
          <p:cNvPicPr>
            <a:picLocks noChangeAspect="1"/>
          </p:cNvPicPr>
          <p:nvPr/>
        </p:nvPicPr>
        <p:blipFill>
          <a:blip r:embed="rId2"/>
          <a:stretch>
            <a:fillRect/>
          </a:stretch>
        </p:blipFill>
        <p:spPr>
          <a:xfrm>
            <a:off x="1" y="848597"/>
            <a:ext cx="3230880" cy="3139929"/>
          </a:xfrm>
          <a:prstGeom prst="rect">
            <a:avLst/>
          </a:prstGeom>
        </p:spPr>
      </p:pic>
      <p:pic>
        <p:nvPicPr>
          <p:cNvPr id="8" name="Picture 7">
            <a:extLst>
              <a:ext uri="{FF2B5EF4-FFF2-40B4-BE49-F238E27FC236}">
                <a16:creationId xmlns:a16="http://schemas.microsoft.com/office/drawing/2014/main" id="{EC55FC34-47AF-24E3-FAD6-BAE40B6C0734}"/>
              </a:ext>
            </a:extLst>
          </p:cNvPr>
          <p:cNvPicPr>
            <a:picLocks noChangeAspect="1"/>
          </p:cNvPicPr>
          <p:nvPr/>
        </p:nvPicPr>
        <p:blipFill>
          <a:blip r:embed="rId3"/>
          <a:stretch>
            <a:fillRect/>
          </a:stretch>
        </p:blipFill>
        <p:spPr>
          <a:xfrm>
            <a:off x="3230881" y="847692"/>
            <a:ext cx="3335382" cy="3140833"/>
          </a:xfrm>
          <a:prstGeom prst="rect">
            <a:avLst/>
          </a:prstGeom>
        </p:spPr>
      </p:pic>
      <p:pic>
        <p:nvPicPr>
          <p:cNvPr id="4" name="Picture 3">
            <a:extLst>
              <a:ext uri="{FF2B5EF4-FFF2-40B4-BE49-F238E27FC236}">
                <a16:creationId xmlns:a16="http://schemas.microsoft.com/office/drawing/2014/main" id="{A5BC089C-788F-FEC6-F9F1-0B1490298E74}"/>
              </a:ext>
            </a:extLst>
          </p:cNvPr>
          <p:cNvPicPr>
            <a:picLocks noChangeAspect="1"/>
          </p:cNvPicPr>
          <p:nvPr/>
        </p:nvPicPr>
        <p:blipFill>
          <a:blip r:embed="rId4"/>
          <a:stretch>
            <a:fillRect/>
          </a:stretch>
        </p:blipFill>
        <p:spPr>
          <a:xfrm>
            <a:off x="6625467" y="847692"/>
            <a:ext cx="5096270" cy="3297588"/>
          </a:xfrm>
          <a:prstGeom prst="rect">
            <a:avLst/>
          </a:prstGeom>
        </p:spPr>
      </p:pic>
    </p:spTree>
    <p:extLst>
      <p:ext uri="{BB962C8B-B14F-4D97-AF65-F5344CB8AC3E}">
        <p14:creationId xmlns:p14="http://schemas.microsoft.com/office/powerpoint/2010/main" val="398394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CB13-8C8D-72DB-D7F9-C37319DAD47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C597DF-8CB8-461B-1B72-F2D94E66DA2D}"/>
              </a:ext>
            </a:extLst>
          </p:cNvPr>
          <p:cNvSpPr>
            <a:spLocks noGrp="1"/>
          </p:cNvSpPr>
          <p:nvPr>
            <p:ph type="body" idx="1"/>
          </p:nvPr>
        </p:nvSpPr>
        <p:spPr>
          <a:xfrm>
            <a:off x="153640" y="340242"/>
            <a:ext cx="11200160" cy="5836721"/>
          </a:xfrm>
        </p:spPr>
        <p:txBody>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Bivariate Analysis (</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Categorical vs Numerical</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7B8DD69-7BD6-58E1-E231-5F00BBD3E885}"/>
              </a:ext>
            </a:extLst>
          </p:cNvPr>
          <p:cNvSpPr txBox="1"/>
          <p:nvPr/>
        </p:nvSpPr>
        <p:spPr>
          <a:xfrm>
            <a:off x="153640" y="3627121"/>
            <a:ext cx="7141029" cy="29510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The first graph indicates that it displays the average salary of each designation. When comparing the salary of the Senior Software Engineer designation with the remaining roles in the graph, it appears significantly higher.</a:t>
            </a:r>
          </a:p>
          <a:p>
            <a:pPr marL="285750" indent="-285750" algn="just">
              <a:lnSpc>
                <a:spcPct val="150000"/>
              </a:lnSpc>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The second graph displays average salary according to gender. The average salary for both male and female is approximately equal and it implies that there was no gender bias in terms of salary.</a:t>
            </a:r>
          </a:p>
        </p:txBody>
      </p:sp>
      <p:pic>
        <p:nvPicPr>
          <p:cNvPr id="11" name="Picture 10">
            <a:extLst>
              <a:ext uri="{FF2B5EF4-FFF2-40B4-BE49-F238E27FC236}">
                <a16:creationId xmlns:a16="http://schemas.microsoft.com/office/drawing/2014/main" id="{AF3329C5-3B71-6CEA-4DE2-60F4FA4ED40C}"/>
              </a:ext>
            </a:extLst>
          </p:cNvPr>
          <p:cNvPicPr>
            <a:picLocks noChangeAspect="1"/>
          </p:cNvPicPr>
          <p:nvPr/>
        </p:nvPicPr>
        <p:blipFill>
          <a:blip r:embed="rId2"/>
          <a:stretch>
            <a:fillRect/>
          </a:stretch>
        </p:blipFill>
        <p:spPr>
          <a:xfrm>
            <a:off x="7497314" y="548641"/>
            <a:ext cx="4541046" cy="5381896"/>
          </a:xfrm>
          <a:prstGeom prst="rect">
            <a:avLst/>
          </a:prstGeom>
        </p:spPr>
      </p:pic>
      <p:pic>
        <p:nvPicPr>
          <p:cNvPr id="15" name="Picture 14">
            <a:extLst>
              <a:ext uri="{FF2B5EF4-FFF2-40B4-BE49-F238E27FC236}">
                <a16:creationId xmlns:a16="http://schemas.microsoft.com/office/drawing/2014/main" id="{E703D689-42C5-B8A4-EA76-057B020DA625}"/>
              </a:ext>
            </a:extLst>
          </p:cNvPr>
          <p:cNvPicPr>
            <a:picLocks noChangeAspect="1"/>
          </p:cNvPicPr>
          <p:nvPr/>
        </p:nvPicPr>
        <p:blipFill>
          <a:blip r:embed="rId3"/>
          <a:stretch>
            <a:fillRect/>
          </a:stretch>
        </p:blipFill>
        <p:spPr>
          <a:xfrm>
            <a:off x="356285" y="1057999"/>
            <a:ext cx="5243327" cy="2172881"/>
          </a:xfrm>
          <a:prstGeom prst="rect">
            <a:avLst/>
          </a:prstGeom>
        </p:spPr>
      </p:pic>
    </p:spTree>
    <p:extLst>
      <p:ext uri="{BB962C8B-B14F-4D97-AF65-F5344CB8AC3E}">
        <p14:creationId xmlns:p14="http://schemas.microsoft.com/office/powerpoint/2010/main" val="200306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0C445-D63B-5EC3-56AA-3DDE9D5933A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BAB5563-48DA-F791-CEF6-ACA03C319AA3}"/>
              </a:ext>
            </a:extLst>
          </p:cNvPr>
          <p:cNvSpPr>
            <a:spLocks noGrp="1"/>
          </p:cNvSpPr>
          <p:nvPr>
            <p:ph type="body" idx="1"/>
          </p:nvPr>
        </p:nvSpPr>
        <p:spPr>
          <a:xfrm>
            <a:off x="0" y="340242"/>
            <a:ext cx="11353800" cy="5836721"/>
          </a:xfrm>
        </p:spPr>
        <p:txBody>
          <a:bodyPr/>
          <a:lstStyle/>
          <a:p>
            <a:pPr marL="114300" indent="0">
              <a:buNone/>
            </a:pP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Bivariate</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Analysis (</a:t>
            </a:r>
            <a:r>
              <a:rPr lang="en-IN" sz="1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Categorical vs Categorical</a:t>
            </a:r>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marL="114300" indent="0">
              <a:buNone/>
            </a:pPr>
            <a:endPar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90CE533-2FA1-750B-EE15-5B6335C5F8F6}"/>
              </a:ext>
            </a:extLst>
          </p:cNvPr>
          <p:cNvSpPr txBox="1"/>
          <p:nvPr/>
        </p:nvSpPr>
        <p:spPr>
          <a:xfrm>
            <a:off x="6492240" y="1094069"/>
            <a:ext cx="5431536" cy="45779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first graph illustrates the frequency distribution of gender across various specializations. Each bar represents a gender category, and the height of the bars indicates the frequency of each gender within the respective specialization. The graph is stacked to allow for a clear comparison of degree frequencies across different specializations. The x-axis represents the different degrees, the y-axis represents the frequency, and the title highlights the visualization's purpose: "Frequency of  Gender by Specialization (stacked).</a:t>
            </a:r>
          </a:p>
          <a:p>
            <a:pPr marL="285750" indent="-285750" algn="just">
              <a:lnSpc>
                <a:spcPct val="150000"/>
              </a:lnSpc>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The second graph illustrates the frequency distribution of gender by designation, with data derived from a dataset. Each bar represents a gender category, stacked to indicate the distribution across designation. The x-axis denotes the degree, while the y-axis represents the frequency. This visualization offers insights into the gender distribution across various designation.</a:t>
            </a:r>
          </a:p>
        </p:txBody>
      </p:sp>
      <p:pic>
        <p:nvPicPr>
          <p:cNvPr id="4" name="Picture 3">
            <a:extLst>
              <a:ext uri="{FF2B5EF4-FFF2-40B4-BE49-F238E27FC236}">
                <a16:creationId xmlns:a16="http://schemas.microsoft.com/office/drawing/2014/main" id="{B631BE7A-22B2-718F-1EFA-9743AC16C3F9}"/>
              </a:ext>
            </a:extLst>
          </p:cNvPr>
          <p:cNvPicPr>
            <a:picLocks noChangeAspect="1"/>
          </p:cNvPicPr>
          <p:nvPr/>
        </p:nvPicPr>
        <p:blipFill>
          <a:blip r:embed="rId2"/>
          <a:stretch>
            <a:fillRect/>
          </a:stretch>
        </p:blipFill>
        <p:spPr>
          <a:xfrm>
            <a:off x="155448" y="1191566"/>
            <a:ext cx="6336792" cy="2575762"/>
          </a:xfrm>
          <a:prstGeom prst="rect">
            <a:avLst/>
          </a:prstGeom>
        </p:spPr>
      </p:pic>
      <p:pic>
        <p:nvPicPr>
          <p:cNvPr id="9" name="Picture 8">
            <a:extLst>
              <a:ext uri="{FF2B5EF4-FFF2-40B4-BE49-F238E27FC236}">
                <a16:creationId xmlns:a16="http://schemas.microsoft.com/office/drawing/2014/main" id="{B6DD59FC-79BD-7A74-B233-DFC1D70AEE23}"/>
              </a:ext>
            </a:extLst>
          </p:cNvPr>
          <p:cNvPicPr>
            <a:picLocks noChangeAspect="1"/>
          </p:cNvPicPr>
          <p:nvPr/>
        </p:nvPicPr>
        <p:blipFill>
          <a:blip r:embed="rId3"/>
          <a:stretch>
            <a:fillRect/>
          </a:stretch>
        </p:blipFill>
        <p:spPr>
          <a:xfrm>
            <a:off x="155448" y="3685032"/>
            <a:ext cx="6336792" cy="2832726"/>
          </a:xfrm>
          <a:prstGeom prst="rect">
            <a:avLst/>
          </a:prstGeom>
        </p:spPr>
      </p:pic>
    </p:spTree>
    <p:extLst>
      <p:ext uri="{BB962C8B-B14F-4D97-AF65-F5344CB8AC3E}">
        <p14:creationId xmlns:p14="http://schemas.microsoft.com/office/powerpoint/2010/main" val="7409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908</Words>
  <Application>Microsoft Office PowerPoint</Application>
  <PresentationFormat>Widescreen</PresentationFormat>
  <Paragraphs>54</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Lato Black</vt:lpstr>
      <vt:lpstr>Arial</vt:lpstr>
      <vt:lpstr>Libre Baskerville</vt:lpstr>
      <vt:lpstr>Times New Roman</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PAVANKUMAR DADI</cp:lastModifiedBy>
  <cp:revision>42</cp:revision>
  <dcterms:created xsi:type="dcterms:W3CDTF">2021-02-16T05:19:01Z</dcterms:created>
  <dcterms:modified xsi:type="dcterms:W3CDTF">2024-02-23T00:15:44Z</dcterms:modified>
</cp:coreProperties>
</file>