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60" r:id="rId5"/>
    <p:sldId id="261" r:id="rId6"/>
    <p:sldId id="265" r:id="rId7"/>
    <p:sldId id="262" r:id="rId8"/>
    <p:sldId id="264" r:id="rId9"/>
    <p:sldId id="266" r:id="rId10"/>
    <p:sldId id="267" r:id="rId11"/>
    <p:sldId id="263" r:id="rId12"/>
    <p:sldId id="259" r:id="rId13"/>
  </p:sldIdLst>
  <p:sldSz cx="12192000" cy="6858000"/>
  <p:notesSz cx="6858000" cy="9144000"/>
  <p:embeddedFontLst>
    <p:embeddedFont>
      <p:font typeface="Lato Black" panose="020F0502020204030203" pitchFamily="34" charset="0"/>
      <p:bold r:id="rId15"/>
      <p:boldItalic r:id="rId16"/>
    </p:embeddedFont>
    <p:embeddedFont>
      <p:font typeface="Libre Baskerville" panose="02000000000000000000" pitchFamily="2" charset="0"/>
      <p:regular r:id="rId17"/>
      <p:bold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7T19:26:50.952"/>
    </inkml:context>
    <inkml:brush xml:id="br0">
      <inkml:brushProperty name="width" value="0.35" units="cm"/>
      <inkml:brushProperty name="height" value="0.35" units="cm"/>
      <inkml:brushProperty name="color" value="#FFFFFF"/>
    </inkml:brush>
  </inkml:definitions>
  <inkml:trace contextRef="#ctx0" brushRef="#br0">320 428 24575,'15'286'0,"-8"-213"0,3 30 0,-7-88 0,0-1 0,1 1 0,1-1 0,11 26 0,-7-22 0,1-1 0,0 0 0,21 26 0,-28-38 0,1-1 0,0 1 0,0-1 0,1 0 0,-1 0 0,1 0 0,0-1 0,0 0 0,9 5 0,3 4 0,-16-12 0,-1 1 0,0-1 0,1 1 0,-1-1 0,0 1 0,0-1 0,0 0 0,0 1 0,1-1 0,-1 1 0,0-1 0,0 1 0,0-1 0,0 1 0,0-1 0,0 1 0,0-1 0,0 1 0,0-1 0,-1 1 0,1-1 0,0 1 0,0 0 0,-2 1 0,0 1 0,0-1 0,0 0 0,0 0 0,0 0 0,0 0 0,-1 0 0,1-1 0,-1 1 0,-3 1 0,-11 6 0,0-1 0,0-1 0,0 0 0,-1-1 0,0-1 0,0-1 0,-1-1 0,1 0 0,-1-1 0,0-1 0,-24-2 0,-7 1 0,31 1 0,0 0 0,-1-2 0,1 0 0,0-2 0,-28-6 0,44 8 0,0 0 0,1 0 0,-1 0 0,0-1 0,1 1 0,-1-1 0,1 0 0,-1 0 0,1 0 0,0 0 0,0 0 0,-1 0 0,2-1 0,-1 1 0,0-1 0,-2-4 0,2 3 0,0-1 0,0 0 0,1-1 0,0 1 0,0 0 0,0 0 0,0-1 0,1-9 0,1 2 0,0 0 0,1 1 0,0-1 0,1 1 0,1-1 0,0 1 0,7-15 0,3 4 0,1 1 0,1 0 0,0 1 0,2 1 0,25-23 0,-28 29 0,0 0 0,0 2 0,1 0 0,31-18 0,-29 20 0,-1-1 0,0 0 0,24-23 0,-34 27 0,1 1 0,-1-1 0,2 2 0,-1-1 0,1 1 0,-1 0 0,13-4 0,6 0 0,34-8 0,-36 10 0,50-18 0,-60 19 0,1 0 0,1 1 0,-1 1 0,1 1 0,33-3 0,87 5 0,-62 3 0,981-2 0,-1028 2 0,0 2 0,0 0 0,51 15 0,21 4 0,40-3 0,55 10 0,-122-11 0,-53-12 0,0-2 0,41 7 0,220-9 0,-147-5 0,-57 0 0,85 4 0,-137 5 0,-21-1 0,-15 1 0,-21 4 0,0 0 0,-1-2 0,0-2 0,-49 5 0,-285-8 0,208-6 0,91-1 0,0-3 0,1-3 0,-80-22 0,-11 3 0,34 8 0,-229-34 0,335 52 0,-286-19 0,-2 23 0,91 0 0,-311-2 0,522 0 0,1 0 0,-1 0 0,0 1 0,1-1 0,-1 1 0,1-1 0,-1 1 0,1 0 0,-1 1 0,1-1 0,-1 0 0,1 1 0,0 0 0,-3 2 0,4-2 0,0 0 0,0 0 0,0 1 0,1-1 0,-1 0 0,1 1 0,0-1 0,-1 1 0,1-1 0,0 1 0,1 0 0,-1-1 0,0 1 0,1 0 0,-1-1 0,1 1 0,0 0 0,0 0 0,1 3 0,1 7 0,1 1 0,0-1 0,1 0 0,0 0 0,1 0 0,1-1 0,0 0 0,1 0 0,0 0 0,10 12 0,-5-10 0,1-1 0,26 22 0,9 10 0,11 17 0,-23-26 0,-2 2 0,-1 1 0,35 55 0,-47-56 0,-8-15 0,1 0 0,0-1 0,2 0 0,0-2 0,20 20 0,-17-22 0,-1 0 0,-1 0 0,-1 2 0,21 33 0,-27-37 0,1 0 0,1 0 0,0-1 0,28 27 0,-33-36 0,0 0 0,0-1 0,0 0 0,1-1 0,0 0 0,0 0 0,0 0 0,0-1 0,0 0 0,1-1 0,-1 0 0,1 0 0,12 1 0,207-8 0,-203 2 0,-1-2 0,0-1 0,0-1 0,28-12 0,7-1 0,24-9 0,-51 16 0,1 2 0,0 1 0,1 2 0,40-5 0,-59 12 0,1 0 0,-1-2 0,-1 0 0,1-1 0,0 0 0,17-8 0,-28 10 0,1 0 0,-1-1 0,1 0 0,-1 1 0,0-1 0,0-1 0,0 1 0,0-1 0,-1 1 0,1-1 0,-1 0 0,0 0 0,0-1 0,-1 1 0,1-1 0,-1 1 0,0-1 0,0 0 0,0 0 0,-1 1 0,2-10 0,-2 6 0,0-1 0,-1 1 0,0-1 0,0 1 0,-1 0 0,0-1 0,0 1 0,-1 0 0,0 0 0,-1 0 0,0 0 0,0 0 0,0 1 0,-1-1 0,0 1 0,-1 0 0,0 0 0,0 0 0,0 1 0,-1 0 0,0 0 0,0 0 0,-7-5 0,-5-5 0,-2 1 0,0 1 0,0 0 0,-1 1 0,-1 2 0,0 0 0,-1 1 0,0 2 0,-32-9 0,11 6 0,-78-34 0,1 0 0,94 34 0,0 2 0,-1 1 0,0 2 0,-1 0 0,-47-2 0,-151 7 0,112 3 0,31 0 0,-96-5 0,129-8 0,45 9 0,0 0 0,0 0 0,-1 1 0,1-1 0,0 2 0,-1-1 0,1 0 0,-1 1 0,0 1 0,1-1 0,-1 1 0,-6 1 0,13-2 0,-1 1 0,0-1 0,0 0 0,0 1 0,0-1 0,1 0 0,-1 1 0,0-1 0,0 1 0,1 0 0,-1-1 0,0 1 0,1 0 0,-1-1 0,1 1 0,-1 0 0,0-1 0,1 1 0,0 0 0,-1 0 0,1 0 0,0 0 0,-1-1 0,1 1 0,0 0 0,-1 1 0,2 1 0,-1-1 0,0 0 0,0 0 0,1 0 0,-1 0 0,1 0 0,0 0 0,-1 0 0,1 0 0,0 0 0,2 2 0,4 6 0,0 0 0,1 0 0,10 9 0,-14-15 0,13 12 0,1-2 0,0 0 0,1 0 0,24 11 0,-13-7 0,-2-4 0,1 0 0,1-2 0,0-1 0,50 11 0,1 1 0,-7-6 0,-58-15 0,1 2 0,0 0 0,-1 1 0,0 0 0,20 10 0,-20-5 0,0-2 0,1 0 0,0 0 0,0-2 0,1 0 0,0-1 0,0-1 0,0-1 0,0-1 0,27 1 0,442-6 0,-289-9 0,-36 0 0,457 10 0,-320 4 0,-273-3 0,0 2 0,0 1 0,0 1 0,25 6 0,-19-3 0,0-2 0,0-1 0,1-2 0,41-3 0,-8 0 0,31 2 0,413-19 0,-288-6 0,568-68 0,-758 88 0,1-1 0,-1-2 0,-1 0 0,40-18 0,-66 24 0,-1-1 0,1 1 0,-1-1 0,0 0 0,0 0 0,0-1 0,0 1 0,0-1 0,-1 0 0,1 0 0,-1 0 0,0 0 0,0 0 0,-1-1 0,4-6 0,-5 8 0,0 0 0,0 0 0,0 0 0,0 0 0,-1 0 0,1 0 0,-1 0 0,0 0 0,0-1 0,0 1 0,0 0 0,0 0 0,-1 0 0,1 0 0,-1 0 0,0 0 0,0 0 0,0 0 0,0 0 0,-1 0 0,1 0 0,-1 0 0,0 1 0,1-1 0,-5-3 0,-6-5 0,0 0 0,-1 1 0,0 0 0,-1 1 0,0 1 0,-21-10 0,-97-31 0,31 13 0,70 23 0,-1 1 0,-1 1 0,0 2 0,0 1 0,-40-3 0,32 4 0,1-1 0,0-2 0,-46-17 0,-23-7 0,-14-1 0,-125-28 0,153 45 0,26 4 0,-133-9 0,-216 22 0,181 3 0,-144 13 0,267-8 0,-199 19 0,303-25 0,-1 0 0,1 0 0,-1 1 0,1 1 0,0 0 0,0 0 0,0 1 0,0 0 0,1 1 0,-1 0 0,1 0 0,1 1 0,-1 0 0,1 1 0,0 0 0,0 0 0,1 0 0,0 1 0,0 0 0,-10 18 0,10-14 0,1-1 0,1 2 0,0-1 0,1 0 0,0 1 0,1 0 0,1 0 0,0 0 0,0 0 0,1 0 0,1 1 0,0-1 0,1 0 0,1 0 0,4 20 0,-5-28 0,1 0 0,0 1 0,0-1 0,1 0 0,0 0 0,-1-1 0,2 1 0,-1-1 0,0 1 0,1-1 0,0 0 0,0 0 0,0 0 0,0-1 0,1 0 0,0 0 0,-1 0 0,11 5 0,4-1 0,1 0 0,0-2 0,38 7 0,0-1 0,2 2 0,1-2 0,0-3 0,114-1 0,2314-9 0,-2482 2 0,0 0 0,0-1 0,0 0 0,1 0 0,-1 0 0,0-1 0,-1 0 0,12-6 0,-16 8 0,0-1 0,-1 0 0,1 0 0,-1 0 0,1-1 0,-1 1 0,1 0 0,-1 0 0,1-1 0,-1 1 0,0-1 0,0 1 0,0-1 0,0 0 0,0 1 0,0-1 0,0 0 0,-1 0 0,1 0 0,0 0 0,-1 1 0,0-1 0,1 0 0,-1 0 0,0 0 0,0 0 0,0 0 0,0 0 0,-1 0 0,1 0 0,0 0 0,-1 0 0,1 1 0,-1-1 0,0 0 0,-1-2 0,0-1 0,-1 1 0,1-1 0,-1 1 0,0 0 0,-1 0 0,1 0 0,-1 0 0,1 1 0,-1-1 0,0 1 0,-1 0 0,1 0 0,-8-4 0,-8-2 0,1 1 0,-24-6 0,-1-1 0,-4-1 0,-2 2 0,-81-13 0,-42-10 0,96 13 0,-98-45 0,162 64 0,0 1 0,0 1 0,0 0 0,0 0 0,0 1 0,-22 0 0,-34-5 0,8-2 0,0 3 0,-1 3 0,-68 5 0,29 0 0,73-3 0,0 2 0,0 1 0,0 1 0,0 1 0,1 2 0,0 0 0,0 2 0,-40 17 0,47-15 0,0 0 0,1 1 0,-28 20 0,42-26 0,0-1 0,0 1 0,0 0 0,0 0 0,1 0 0,0 1 0,0-1 0,0 1 0,1 0 0,0 0 0,0 1 0,0-1 0,1 1 0,0-1 0,-2 11 0,3-9 0,0 0 0,1 0 0,0 0 0,1 0 0,-1-1 0,2 1 0,-1 0 0,1 0 0,0-1 0,4 10 0,-4-13 0,0 1 0,0-1 0,0 0 0,1 0 0,0 0 0,0 0 0,0 0 0,0 0 0,1-1 0,-1 0 0,1 1 0,0-1 0,0-1 0,0 1 0,1-1 0,-1 1 0,9 2 0,13 1 0,1-1 0,-1-2 0,1-1 0,0-1 0,37-3 0,-22 1 0,46 1 0,0-5 0,121-22 0,202-71 0,-382 91 0,1 2 0,58-2 0,-60 5 0,15-3 0,81-20 0,-20 2 0,-35 12 0,121-25 0,-82 18 0,-82 15 0,-1 0 0,-1-2 0,1-1 0,32-11 0,-23 3 0,1 3 0,0 0 0,1 2 0,0 2 0,1 2 0,0 1 0,50 0 0,-64 3 0,0-1 0,37-8 0,-13 2 0,8-1 0,-15 2 0,65-3 0,-77 11 0,-22 0 0,1-1 0,0 0 0,-1 0 0,1 0 0,0 0 0,-1-1 0,1-1 0,8-1 0,-15 2 0,0 1 0,0 0 0,0-1 0,1 1 0,-1-1 0,0 1 0,0 0 0,0-1 0,0 1 0,0-1 0,0 1 0,0-1 0,0 1 0,0 0 0,0-1 0,0 1 0,0-1 0,0 1 0,0-1 0,0 1 0,0 0 0,0-1 0,0 1 0,-1-1 0,1 1 0,0 0 0,0-1 0,-1 1 0,1 0 0,0-1 0,0 1 0,-1 0 0,1-1 0,0 1 0,-1 0 0,1 0 0,0-1 0,-1 1 0,1 0 0,-1 0 0,1 0 0,-1-1 0,-16-11 0,4 4 0,0 1 0,-1 0 0,0 2 0,-1-1 0,-23-4 0,-79-10 0,78 14 0,-64-11 0,-68-9 0,135 20 0,1-2 0,-38-12 0,37 9 0,-61-11 0,68 19 0,-74-11 0,-122-1 0,-632 16 0,850-1 0,4 0 0,0 1 0,0-1 0,1 0 0,-1 0 0,0-1 0,0 1 0,0 0 0,0-1 0,0 0 0,0 0 0,0 0 0,1 0 0,-1 0 0,-3-2 0,6 3 0,0-1 0,0 1 0,0 0 0,0 0 0,0 0 0,0 0 0,0 0 0,0-1 0,0 1 0,0 0 0,0 0 0,0 0 0,0-1 0,0 1 0,0 0 0,0 0 0,0 0 0,0 0 0,0-1 0,0 1 0,0 0 0,0 0 0,0 0 0,0 0 0,0 0 0,0-1 0,0 1 0,0 0 0,1 0 0,-1 0 0,0 0 0,0 0 0,0-1 0,0 1 0,0 0 0,1 0 0,-1 0 0,0 0 0,0 0 0,0 0 0,0 0 0,0 0 0,1 0 0,-1 0 0,0 0 0,0 0 0,0 0 0,0 0 0,1 0 0,-1 0 0,11-3 0,37-2 0,0 2 0,61 4 0,-41 0 0,9-1 0,134 4 0,-175-1 0,0 1 0,0 3 0,62 18 0,-48-9 0,1-2 0,75 10 0,-80-16 0,0 3 0,75 27 0,-47-14 0,-30-11 0,70 32 0,-92-35 0,1-2 0,33 9 0,16 5 0,-57-17 0,1-1 0,-1-1 0,24 3 0,20 4 0,-52-7 0,0-1 0,0 1 0,0 0 0,0 1 0,-1 0 0,0 0 0,12 10 0,37 39 0,-50-48 0,16 19 0,26 38 0,16 19 0,-59-75 0,1 0 0,-1 0 0,0 0 0,-1 1 0,1-1 0,-1 1 0,0 0 0,-1 0 0,0 0 0,0 0 0,0 1 0,-1-1 0,0 8 0,0 11 0,-1-1 0,-4 38 0,1-48 0,0 0 0,0-1 0,-2 1 0,1-1 0,-2 0 0,0-1 0,-1 1 0,0-1 0,-10 13 0,1-3 0,-2 0 0,-1-2 0,-39 36 0,-71 45 0,123-97 0,0-1 0,-1 0 0,1-1 0,-1 1 0,1-1 0,-1-1 0,0 1 0,0-1 0,-1-1 0,1 1 0,0-1 0,-1 0 0,1-1 0,0 1 0,-1-2 0,1 1 0,0-1 0,-1 0 0,-8-3 0,7 1 0,0 0 0,0-1 0,0 0 0,0-1 0,1 0 0,0 0 0,0-1 0,0 0 0,1 0 0,-1-1 0,2 0 0,-1 0 0,-10-16 0,8 9 0,1-1 0,-7-17 0,8 17 0,0 0 0,-13-19 0,6 15 0,0-1 0,2-1 0,1 0 0,-12-28 0,20 39 0,0 0 0,0 0 0,1-1 0,0 0 0,1 1 0,0-1 0,1 0 0,0 1 0,1-1 0,0 0 0,1 1 0,2-11 0,1 4 0,0 1 0,1 0 0,1 1 0,1 0 0,0 0 0,0 0 0,2 1 0,0 1 0,0-1 0,2 2 0,-1-1 0,1 2 0,1-1 0,0 2 0,1 0 0,0 0 0,1 2 0,-1-1 0,2 2 0,26-10 0,45-19 0,-54 22 0,47-15 0,-48 21 0,0 1 0,61-3 0,64 8 0,-102 2 0,-27-1 0,-1-1 0,1-1 0,33-9 0,81-28 0,-127 36 0,-1-2 0,1-1 0,-2 0 0,1 0 0,-1-2 0,0 1 0,-1-2 0,13-12 0,24-16 0,-43 33 0,0 0 0,0 0 0,-1-1 0,0 0 0,0 0 0,0 0 0,-1-1 0,5-9 0,3-8 0,9-28 0,-11 28 0,8-21 0,31-87 0,-44 115 0,-1 0 0,-1 0 0,0 0 0,-2-1 0,0 1 0,-1-18 0,-1 28 0,0 1 0,0 0 0,-1 0 0,0 0 0,0 0 0,-1 0 0,1 1 0,-1-1 0,-6-7 0,8 11 0,0 0 0,-1 1 0,0-1 0,1 0 0,-1 0 0,0 1 0,0-1 0,0 1 0,0 0 0,0-1 0,-5-1 0,6 3 0,0 0 0,-1-1 0,1 1 0,-1 0 0,1 0 0,-1 0 0,1 0 0,0 0 0,-1 0 0,1 0 0,-1 1 0,1-1 0,0 1 0,-1-1 0,1 1 0,0-1 0,-1 1 0,1 0 0,0-1 0,0 1 0,-2 2 0,-2 1 0,0 1 0,0-1 0,1 1 0,0 1 0,0-1 0,0 1 0,1-1 0,-6 13 0,-16 55 0,9-23 0,4-19 0,-23 43 0,21-46 0,2-1 0,1 2 0,2 0 0,0 0 0,2 1 0,1-1 0,-2 47 0,7 111 0,0-5 0,0-167 0,-1 0 0,-1-1 0,0 1 0,-1-1 0,-1 0 0,-10 23 0,11-28 0,-1 1 0,-1-1 0,0-1 0,0 1 0,0-1 0,-1 0 0,-1-1 0,1 1 0,-1-1 0,-10 6 0,13-10 0,-1 0 0,1 0 0,-1-1 0,0 0 0,1 0 0,-1-1 0,0 1 0,0-1 0,-9 0 0,-58-2 0,42 0 0,-54 1 0,-55-3 0,128 1 0,0-1 0,0-1 0,1 0 0,-1 0 0,1-1 0,0-1 0,-21-13 0,-6-3 0,4 4 0,-86-39 0,105 51 0,0 1 0,0 1 0,0 1 0,-1 0 0,0 0 0,-22 1 0,11 3 0,19 0 0,0-1 0,0 0 0,0 0 0,1 0 0,-1-1 0,0 0 0,0-1 0,-12-4 0,19 6 0,1 0 0,0 0 0,0 0 0,0 0 0,0 0 0,0 0 0,0 0 0,0 0 0,0 0 0,-1 0 0,1 0 0,0 0 0,0 0 0,0 0 0,0 0 0,0 0 0,0 0 0,0 0 0,0 0 0,0 0 0,0-1 0,0 1 0,-1 0 0,1 0 0,0 0 0,0 0 0,0 0 0,0 0 0,0 0 0,0 0 0,0 0 0,0 0 0,0-1 0,0 1 0,0 0 0,0 0 0,0 0 0,0 0 0,0 0 0,0 0 0,0 0 0,0 0 0,0-1 0,0 1 0,0 0 0,0 0 0,0 0 0,0 0 0,0 0 0,0 0 0,1 0 0,-1 0 0,0 0 0,0-1 0,0 1 0,0 0 0,0 0 0,0 0 0,0 0 0,0 0 0,0 0 0,0 0 0,0 0 0,1 0 0,-1 0 0,0 0 0,0 0 0,0 0 0,13-4 0,16 0 0,5 3 0,0 2 0,66 10 0,67 22 0,-121-24 0,0-2 0,47 2 0,93-7 0,-145-2 0,421-1 0,-456 1 0,0 1 0,-1-1 0,1 1 0,0 0 0,-1 0 0,7 3 0,-10-4 0,-1 1 0,0-1 0,0 0 0,0 1 0,1 0 0,-1-1 0,0 1 0,0 0 0,0-1 0,0 1 0,0 0 0,0 0 0,-1 0 0,1 0 0,0 0 0,0 0 0,-1 0 0,1 0 0,0 0 0,-1 1 0,1-1 0,-1 0 0,0 0 0,1 0 0,-1 1 0,0-1 0,0 0 0,1 0 0,-1 1 0,0-1 0,0 0 0,-1 1 0,1-1 0,0 1 0,-1 0-72,1-1 1,-1 1-1,0-1 0,1 0 0,-1 1 0,0-1 0,0 0 0,0 0 1,0 0-1,0 0 0,0 0 0,0 0 0,-1 0 0,1 0 0,0 0 1,0 0-1,-1 0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pavankumardadi/"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dadipavankumar118"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9894" y="73241"/>
            <a:ext cx="12190815" cy="6776049"/>
          </a:xfrm>
          <a:prstGeom prst="rect">
            <a:avLst/>
          </a:prstGeom>
          <a:noFill/>
          <a:ln>
            <a:noFill/>
          </a:ln>
        </p:spPr>
      </p:pic>
      <p:sp>
        <p:nvSpPr>
          <p:cNvPr id="99" name="Google Shape;99;p1"/>
          <p:cNvSpPr txBox="1"/>
          <p:nvPr/>
        </p:nvSpPr>
        <p:spPr>
          <a:xfrm>
            <a:off x="2647076" y="3771994"/>
            <a:ext cx="7246189" cy="10771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Regex Matching Web App Development</a:t>
            </a:r>
            <a:endParaRPr sz="32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B06A78CD-D1C4-309E-5F08-8BBA306C075B}"/>
                  </a:ext>
                </a:extLst>
              </p14:cNvPr>
              <p14:cNvContentPartPr/>
              <p14:nvPr/>
            </p14:nvContentPartPr>
            <p14:xfrm>
              <a:off x="4822166" y="3033103"/>
              <a:ext cx="2511000" cy="608760"/>
            </p14:xfrm>
          </p:contentPart>
        </mc:Choice>
        <mc:Fallback xmlns="">
          <p:pic>
            <p:nvPicPr>
              <p:cNvPr id="2" name="Ink 1">
                <a:extLst>
                  <a:ext uri="{FF2B5EF4-FFF2-40B4-BE49-F238E27FC236}">
                    <a16:creationId xmlns:a16="http://schemas.microsoft.com/office/drawing/2014/main" id="{B06A78CD-D1C4-309E-5F08-8BBA306C075B}"/>
                  </a:ext>
                </a:extLst>
              </p:cNvPr>
              <p:cNvPicPr/>
              <p:nvPr/>
            </p:nvPicPr>
            <p:blipFill>
              <a:blip r:embed="rId5"/>
              <a:stretch>
                <a:fillRect/>
              </a:stretch>
            </p:blipFill>
            <p:spPr>
              <a:xfrm>
                <a:off x="4759526" y="2970463"/>
                <a:ext cx="2636640" cy="734400"/>
              </a:xfrm>
              <a:prstGeom prst="rect">
                <a:avLst/>
              </a:prstGeom>
            </p:spPr>
          </p:pic>
        </mc:Fallback>
      </mc:AlternateContent>
      <p:sp>
        <p:nvSpPr>
          <p:cNvPr id="3" name="TextBox 2">
            <a:extLst>
              <a:ext uri="{FF2B5EF4-FFF2-40B4-BE49-F238E27FC236}">
                <a16:creationId xmlns:a16="http://schemas.microsoft.com/office/drawing/2014/main" id="{38835EF6-90C8-10F9-233D-FDA21CC9289E}"/>
              </a:ext>
            </a:extLst>
          </p:cNvPr>
          <p:cNvSpPr txBox="1"/>
          <p:nvPr/>
        </p:nvSpPr>
        <p:spPr>
          <a:xfrm>
            <a:off x="4822166" y="3079383"/>
            <a:ext cx="2511000" cy="615553"/>
          </a:xfrm>
          <a:prstGeom prst="rect">
            <a:avLst/>
          </a:prstGeom>
          <a:noFill/>
        </p:spPr>
        <p:txBody>
          <a:bodyPr wrap="square" rtlCol="0">
            <a:spAutoFit/>
          </a:bodyPr>
          <a:lstStyle/>
          <a:p>
            <a:pPr algn="ctr"/>
            <a:r>
              <a:rPr lang="en-IN" sz="3400" b="1" dirty="0">
                <a:solidFill>
                  <a:srgbClr val="FF0000"/>
                </a:solidFill>
                <a:latin typeface="+mj-lt"/>
                <a:cs typeface="Times New Roman" panose="02020603050405020304" pitchFamily="18" charset="0"/>
              </a:rPr>
              <a:t>TASK 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1F692-DDE9-D530-7852-B1E194EF2296}"/>
              </a:ext>
            </a:extLst>
          </p:cNvPr>
          <p:cNvSpPr>
            <a:spLocks noGrp="1"/>
          </p:cNvSpPr>
          <p:nvPr>
            <p:ph type="title"/>
          </p:nvPr>
        </p:nvSpPr>
        <p:spPr>
          <a:xfrm>
            <a:off x="838200" y="826680"/>
            <a:ext cx="10515600" cy="775697"/>
          </a:xfrm>
        </p:spPr>
        <p:txBody>
          <a:bodyPr>
            <a:noAutofit/>
          </a:bodyPr>
          <a:lstStyle/>
          <a:p>
            <a:r>
              <a:rPr lang="en-US" sz="3200" b="1" i="0" u="none" strike="noStrike" dirty="0">
                <a:solidFill>
                  <a:srgbClr val="FF0000"/>
                </a:solidFill>
                <a:effectLst/>
                <a:latin typeface="Times New Roman" panose="02020603050405020304" pitchFamily="18" charset="0"/>
                <a:cs typeface="Times New Roman" panose="02020603050405020304" pitchFamily="18" charset="0"/>
              </a:rPr>
              <a:t>Implement a new route where a user can validate if a given email id is valid or not:-</a:t>
            </a:r>
            <a:br>
              <a:rPr lang="en-US" sz="3200" b="1" dirty="0">
                <a:solidFill>
                  <a:srgbClr val="FF0000"/>
                </a:solidFill>
                <a:latin typeface="Times New Roman" panose="02020603050405020304" pitchFamily="18" charset="0"/>
                <a:cs typeface="Times New Roman" panose="02020603050405020304" pitchFamily="18" charset="0"/>
              </a:rPr>
            </a:br>
            <a:endParaRPr lang="en-IN" sz="3200" b="1" dirty="0">
              <a:solidFill>
                <a:srgbClr val="FF0000"/>
              </a:solidFill>
            </a:endParaRPr>
          </a:p>
        </p:txBody>
      </p:sp>
      <p:pic>
        <p:nvPicPr>
          <p:cNvPr id="7" name="Picture 6">
            <a:extLst>
              <a:ext uri="{FF2B5EF4-FFF2-40B4-BE49-F238E27FC236}">
                <a16:creationId xmlns:a16="http://schemas.microsoft.com/office/drawing/2014/main" id="{4A16877C-41A7-C04D-55F5-473146C7BD82}"/>
              </a:ext>
            </a:extLst>
          </p:cNvPr>
          <p:cNvPicPr>
            <a:picLocks noChangeAspect="1"/>
          </p:cNvPicPr>
          <p:nvPr/>
        </p:nvPicPr>
        <p:blipFill>
          <a:blip r:embed="rId2"/>
          <a:stretch>
            <a:fillRect/>
          </a:stretch>
        </p:blipFill>
        <p:spPr>
          <a:xfrm>
            <a:off x="1177836" y="1704834"/>
            <a:ext cx="3211284" cy="2083395"/>
          </a:xfrm>
          <a:prstGeom prst="rect">
            <a:avLst/>
          </a:prstGeom>
          <a:ln w="88900" cap="sq" cmpd="thickThin">
            <a:solidFill>
              <a:srgbClr val="000000"/>
            </a:solidFill>
            <a:prstDash val="solid"/>
            <a:miter lim="800000"/>
          </a:ln>
          <a:effectLst>
            <a:innerShdw blurRad="76200">
              <a:srgbClr val="000000"/>
            </a:innerShdw>
          </a:effectLst>
        </p:spPr>
      </p:pic>
      <p:sp>
        <p:nvSpPr>
          <p:cNvPr id="8" name="Arrow: Right 7">
            <a:extLst>
              <a:ext uri="{FF2B5EF4-FFF2-40B4-BE49-F238E27FC236}">
                <a16:creationId xmlns:a16="http://schemas.microsoft.com/office/drawing/2014/main" id="{DCF4B82E-65ED-09CB-0027-1F297402CA1A}"/>
              </a:ext>
            </a:extLst>
          </p:cNvPr>
          <p:cNvSpPr/>
          <p:nvPr/>
        </p:nvSpPr>
        <p:spPr>
          <a:xfrm>
            <a:off x="5303520" y="2464526"/>
            <a:ext cx="478971" cy="235131"/>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DAF33EFF-76B1-6282-2107-45CE4D6EE0D2}"/>
              </a:ext>
            </a:extLst>
          </p:cNvPr>
          <p:cNvPicPr>
            <a:picLocks noChangeAspect="1"/>
          </p:cNvPicPr>
          <p:nvPr/>
        </p:nvPicPr>
        <p:blipFill>
          <a:blip r:embed="rId3"/>
          <a:stretch>
            <a:fillRect/>
          </a:stretch>
        </p:blipFill>
        <p:spPr>
          <a:xfrm>
            <a:off x="6575634" y="2097453"/>
            <a:ext cx="2917371" cy="1029905"/>
          </a:xfrm>
          <a:prstGeom prst="rect">
            <a:avLst/>
          </a:prstGeom>
          <a:ln w="88900" cap="sq" cmpd="thickThin">
            <a:solidFill>
              <a:srgbClr val="000000"/>
            </a:solidFill>
            <a:prstDash val="solid"/>
            <a:miter lim="800000"/>
          </a:ln>
          <a:effectLst>
            <a:innerShdw blurRad="76200">
              <a:srgbClr val="000000"/>
            </a:innerShdw>
          </a:effectLst>
        </p:spPr>
      </p:pic>
      <p:pic>
        <p:nvPicPr>
          <p:cNvPr id="12" name="Picture 11">
            <a:extLst>
              <a:ext uri="{FF2B5EF4-FFF2-40B4-BE49-F238E27FC236}">
                <a16:creationId xmlns:a16="http://schemas.microsoft.com/office/drawing/2014/main" id="{40933F70-DE2A-F7AB-CBBA-8BF8A27F7487}"/>
              </a:ext>
            </a:extLst>
          </p:cNvPr>
          <p:cNvPicPr>
            <a:picLocks noChangeAspect="1"/>
          </p:cNvPicPr>
          <p:nvPr/>
        </p:nvPicPr>
        <p:blipFill>
          <a:blip r:embed="rId4"/>
          <a:stretch>
            <a:fillRect/>
          </a:stretch>
        </p:blipFill>
        <p:spPr>
          <a:xfrm>
            <a:off x="6575634" y="4778600"/>
            <a:ext cx="2917371" cy="1022284"/>
          </a:xfrm>
          <a:prstGeom prst="rect">
            <a:avLst/>
          </a:prstGeom>
          <a:ln w="88900" cap="sq" cmpd="thickThin">
            <a:solidFill>
              <a:srgbClr val="000000"/>
            </a:solidFill>
            <a:prstDash val="solid"/>
            <a:miter lim="800000"/>
          </a:ln>
          <a:effectLst>
            <a:innerShdw blurRad="76200">
              <a:srgbClr val="000000"/>
            </a:innerShdw>
          </a:effectLst>
        </p:spPr>
      </p:pic>
      <p:pic>
        <p:nvPicPr>
          <p:cNvPr id="14" name="Picture 13">
            <a:extLst>
              <a:ext uri="{FF2B5EF4-FFF2-40B4-BE49-F238E27FC236}">
                <a16:creationId xmlns:a16="http://schemas.microsoft.com/office/drawing/2014/main" id="{53241099-B1A8-45C5-9EB0-FDB4C93E2B21}"/>
              </a:ext>
            </a:extLst>
          </p:cNvPr>
          <p:cNvPicPr>
            <a:picLocks noChangeAspect="1"/>
          </p:cNvPicPr>
          <p:nvPr/>
        </p:nvPicPr>
        <p:blipFill>
          <a:blip r:embed="rId5"/>
          <a:stretch>
            <a:fillRect/>
          </a:stretch>
        </p:blipFill>
        <p:spPr>
          <a:xfrm>
            <a:off x="1177836" y="4336868"/>
            <a:ext cx="3274725" cy="2194561"/>
          </a:xfrm>
          <a:prstGeom prst="rect">
            <a:avLst/>
          </a:prstGeom>
          <a:ln w="88900" cap="sq" cmpd="thickThin">
            <a:solidFill>
              <a:srgbClr val="000000"/>
            </a:solidFill>
            <a:prstDash val="solid"/>
            <a:miter lim="800000"/>
          </a:ln>
          <a:effectLst>
            <a:innerShdw blurRad="76200">
              <a:srgbClr val="000000"/>
            </a:innerShdw>
          </a:effectLst>
        </p:spPr>
      </p:pic>
      <p:sp>
        <p:nvSpPr>
          <p:cNvPr id="15" name="Arrow: Right 14">
            <a:extLst>
              <a:ext uri="{FF2B5EF4-FFF2-40B4-BE49-F238E27FC236}">
                <a16:creationId xmlns:a16="http://schemas.microsoft.com/office/drawing/2014/main" id="{986F393D-D591-5221-CB10-C8212E19C2DF}"/>
              </a:ext>
            </a:extLst>
          </p:cNvPr>
          <p:cNvSpPr/>
          <p:nvPr/>
        </p:nvSpPr>
        <p:spPr>
          <a:xfrm>
            <a:off x="5303520" y="5063319"/>
            <a:ext cx="478971" cy="235131"/>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81568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EDB5C-32F0-1F5B-FCD8-40CB716813D5}"/>
              </a:ext>
            </a:extLst>
          </p:cNvPr>
          <p:cNvSpPr>
            <a:spLocks noGrp="1"/>
          </p:cNvSpPr>
          <p:nvPr>
            <p:ph type="title"/>
          </p:nvPr>
        </p:nvSpPr>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Conclusion:-</a:t>
            </a:r>
            <a:endParaRPr lang="en-IN" sz="3200" dirty="0"/>
          </a:p>
        </p:txBody>
      </p:sp>
      <p:sp>
        <p:nvSpPr>
          <p:cNvPr id="3" name="Text Placeholder 2">
            <a:extLst>
              <a:ext uri="{FF2B5EF4-FFF2-40B4-BE49-F238E27FC236}">
                <a16:creationId xmlns:a16="http://schemas.microsoft.com/office/drawing/2014/main" id="{CD2A7729-51CB-084B-933C-33C339ACDB70}"/>
              </a:ext>
            </a:extLst>
          </p:cNvPr>
          <p:cNvSpPr>
            <a:spLocks noGrp="1"/>
          </p:cNvSpPr>
          <p:nvPr>
            <p:ph type="body" idx="1"/>
          </p:nvPr>
        </p:nvSpPr>
        <p:spPr>
          <a:xfrm>
            <a:off x="838200" y="1825625"/>
            <a:ext cx="10515600" cy="2563495"/>
          </a:xfrm>
        </p:spPr>
        <p:txBody>
          <a:bodyPr/>
          <a:lstStyle/>
          <a:p>
            <a:pPr marL="114300" indent="0">
              <a:lnSpc>
                <a:spcPct val="150000"/>
              </a:lnSpc>
              <a:buNone/>
            </a:pPr>
            <a:r>
              <a:rPr lang="en-US" sz="1800" dirty="0">
                <a:latin typeface="Times New Roman" panose="02020603050405020304" pitchFamily="18" charset="0"/>
                <a:cs typeface="Times New Roman" panose="02020603050405020304" pitchFamily="18" charset="0"/>
              </a:rPr>
              <a:t>           In summary, I've replicated regex101.com's functionality, enabling users to input test strings and regexes to find matches. Utilizing Flask, we created routes for the home page and form submission, leveraging Python's re module for regex matching. We also added an email validation feature and deployed the app on AWS. Testing validated its accuracy, offering users a dependable regex testing tool, enhancing our Flask development skills and regex proficiency.</a:t>
            </a:r>
            <a:endParaRPr lang="en-IN" sz="1800" dirty="0">
              <a:latin typeface="Times New Roman" panose="02020603050405020304" pitchFamily="18" charset="0"/>
              <a:cs typeface="Times New Roman" panose="02020603050405020304" pitchFamily="18" charset="0"/>
            </a:endParaRPr>
          </a:p>
          <a:p>
            <a:pPr marL="114300" indent="0">
              <a:buNone/>
            </a:pPr>
            <a:endParaRPr lang="en-IN" dirty="0"/>
          </a:p>
        </p:txBody>
      </p:sp>
    </p:spTree>
    <p:extLst>
      <p:ext uri="{BB962C8B-B14F-4D97-AF65-F5344CB8AC3E}">
        <p14:creationId xmlns:p14="http://schemas.microsoft.com/office/powerpoint/2010/main" val="2247213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14441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
        <p:nvSpPr>
          <p:cNvPr id="3" name="Google Shape;104;p3">
            <a:extLst>
              <a:ext uri="{FF2B5EF4-FFF2-40B4-BE49-F238E27FC236}">
                <a16:creationId xmlns:a16="http://schemas.microsoft.com/office/drawing/2014/main" id="{46CFC8C6-020B-704E-BAD4-A9CC93B6ADFC}"/>
              </a:ext>
            </a:extLst>
          </p:cNvPr>
          <p:cNvSpPr txBox="1"/>
          <p:nvPr/>
        </p:nvSpPr>
        <p:spPr>
          <a:xfrm>
            <a:off x="737812" y="1299172"/>
            <a:ext cx="10500802" cy="313928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Arial"/>
              <a:buChar char="•"/>
            </a:pP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I did Complete </a:t>
            </a:r>
            <a:r>
              <a:rPr lang="en-IN" sz="1800" b="1" dirty="0">
                <a:solidFill>
                  <a:schemeClr val="dk1"/>
                </a:solidFill>
                <a:latin typeface="Times New Roman" panose="02020603050405020304" pitchFamily="18" charset="0"/>
                <a:ea typeface="Calibri"/>
                <a:cs typeface="Times New Roman" panose="02020603050405020304" pitchFamily="18" charset="0"/>
                <a:sym typeface="Calibri"/>
              </a:rPr>
              <a:t>Bachelor of Technology </a:t>
            </a: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a:t>
            </a: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lnSpc>
                <a:spcPct val="150000"/>
              </a:lnSpc>
              <a:spcBef>
                <a:spcPts val="0"/>
              </a:spcBef>
              <a:spcAft>
                <a:spcPts val="0"/>
              </a:spcAft>
              <a:buClr>
                <a:schemeClr val="dk1"/>
              </a:buClr>
              <a:buSzPts val="1800"/>
              <a:buFont typeface="Arial"/>
              <a:buChar char="•"/>
            </a:pPr>
            <a:r>
              <a:rPr lang="en-US" sz="1800" dirty="0">
                <a:solidFill>
                  <a:srgbClr val="0D0D0D"/>
                </a:solidFill>
                <a:latin typeface="Times New Roman" panose="02020603050405020304" pitchFamily="18" charset="0"/>
                <a:cs typeface="Times New Roman" panose="02020603050405020304" pitchFamily="18" charset="0"/>
              </a:rPr>
              <a:t>T</a:t>
            </a:r>
            <a:r>
              <a:rPr lang="en-US" sz="1800" b="0" i="0" dirty="0">
                <a:solidFill>
                  <a:srgbClr val="0D0D0D"/>
                </a:solidFill>
                <a:effectLst/>
                <a:latin typeface="Times New Roman" panose="02020603050405020304" pitchFamily="18" charset="0"/>
                <a:cs typeface="Times New Roman" panose="02020603050405020304" pitchFamily="18" charset="0"/>
              </a:rPr>
              <a:t>he motivations for learning data science can vary from person to person, but it often involves a combination of intellectual curiosity, career aspirations, and the desire to make a positive impact .</a:t>
            </a:r>
            <a:endParaRPr lang="en-IN"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lnSpc>
                <a:spcPct val="150000"/>
              </a:lnSpc>
              <a:spcBef>
                <a:spcPts val="0"/>
              </a:spcBef>
              <a:spcAft>
                <a:spcPts val="0"/>
              </a:spcAft>
              <a:buClr>
                <a:schemeClr val="dk1"/>
              </a:buClr>
              <a:buSzPts val="1800"/>
              <a:buFont typeface="Arial"/>
              <a:buChar char="•"/>
            </a:pPr>
            <a:r>
              <a:rPr lang="en-US" sz="1800" b="0" i="0" dirty="0">
                <a:solidFill>
                  <a:srgbClr val="0D0D0D"/>
                </a:solidFill>
                <a:effectLst/>
                <a:latin typeface="Times New Roman" panose="02020603050405020304" pitchFamily="18" charset="0"/>
                <a:cs typeface="Times New Roman" panose="02020603050405020304" pitchFamily="18" charset="0"/>
              </a:rPr>
              <a:t>I am currently working as a data science intern </a:t>
            </a:r>
            <a:r>
              <a:rPr lang="en-US" sz="1800" b="1" i="0" dirty="0">
                <a:solidFill>
                  <a:schemeClr val="dk1"/>
                </a:solidFill>
                <a:effectLst/>
                <a:latin typeface="Times New Roman" panose="02020603050405020304" pitchFamily="18" charset="0"/>
                <a:ea typeface="Calibri"/>
                <a:cs typeface="Times New Roman" panose="02020603050405020304" pitchFamily="18" charset="0"/>
                <a:sym typeface="Calibri"/>
              </a:rPr>
              <a:t>.</a:t>
            </a:r>
          </a:p>
          <a:p>
            <a:pPr marL="285750" marR="0" lvl="0" indent="-285750" algn="l" rtl="0">
              <a:lnSpc>
                <a:spcPct val="150000"/>
              </a:lnSpc>
              <a:spcBef>
                <a:spcPts val="0"/>
              </a:spcBef>
              <a:spcAft>
                <a:spcPts val="0"/>
              </a:spcAft>
              <a:buClr>
                <a:schemeClr val="dk1"/>
              </a:buClr>
              <a:buSzPts val="1800"/>
              <a:buFont typeface="Arial"/>
              <a:buChar char="•"/>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GitHub Link  :   </a:t>
            </a:r>
          </a:p>
          <a:p>
            <a:pPr marL="285750" marR="0" lvl="0" indent="-285750" algn="l" rtl="0">
              <a:lnSpc>
                <a:spcPct val="150000"/>
              </a:lnSpc>
              <a:spcBef>
                <a:spcPts val="0"/>
              </a:spcBef>
              <a:spcAft>
                <a:spcPts val="0"/>
              </a:spcAft>
              <a:buClr>
                <a:schemeClr val="dk1"/>
              </a:buClr>
              <a:buSzPts val="1800"/>
              <a:buFont typeface="Arial"/>
              <a:buChar char="•"/>
            </a:pPr>
            <a:r>
              <a:rPr lang="en-US" sz="1800" b="1" i="0" dirty="0">
                <a:solidFill>
                  <a:schemeClr val="dk1"/>
                </a:solidFill>
                <a:effectLst/>
                <a:latin typeface="Times New Roman" panose="02020603050405020304" pitchFamily="18" charset="0"/>
                <a:ea typeface="Calibri"/>
                <a:cs typeface="Times New Roman" panose="02020603050405020304" pitchFamily="18" charset="0"/>
                <a:sym typeface="Calibri"/>
              </a:rPr>
              <a:t>LinkedIn        : </a:t>
            </a:r>
          </a:p>
          <a:p>
            <a:pPr marL="285750" marR="0" lvl="0" indent="-285750" algn="l" rtl="0">
              <a:spcBef>
                <a:spcPts val="0"/>
              </a:spcBef>
              <a:spcAft>
                <a:spcPts val="0"/>
              </a:spcAft>
              <a:buClr>
                <a:schemeClr val="dk1"/>
              </a:buClr>
              <a:buSzPts val="1800"/>
              <a:buFont typeface="Arial"/>
              <a:buChar char="•"/>
            </a:pPr>
            <a:endParaRPr lang="en-US" sz="1800" i="0" dirty="0">
              <a:solidFill>
                <a:schemeClr val="dk1"/>
              </a:solidFill>
              <a:effectLst/>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5" name="TextBox 4">
            <a:extLst>
              <a:ext uri="{FF2B5EF4-FFF2-40B4-BE49-F238E27FC236}">
                <a16:creationId xmlns:a16="http://schemas.microsoft.com/office/drawing/2014/main" id="{4C50CA3F-C1A9-386D-B391-7AA9E146817F}"/>
              </a:ext>
            </a:extLst>
          </p:cNvPr>
          <p:cNvSpPr txBox="1"/>
          <p:nvPr/>
        </p:nvSpPr>
        <p:spPr>
          <a:xfrm>
            <a:off x="2893676" y="3429000"/>
            <a:ext cx="5250574"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hlinkClick r:id="rId3"/>
              </a:rPr>
              <a:t>https://www.linkedin.com/in/pavankumardadi/</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088452F-1AF7-A26A-0C1F-01170AFC6A12}"/>
              </a:ext>
            </a:extLst>
          </p:cNvPr>
          <p:cNvSpPr txBox="1"/>
          <p:nvPr/>
        </p:nvSpPr>
        <p:spPr>
          <a:xfrm>
            <a:off x="2893676" y="3028890"/>
            <a:ext cx="5388176"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hlinkClick r:id="rId4"/>
              </a:rPr>
              <a:t>https://github.com/dadipavankumar118</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5" name="Text Placeholder 4">
            <a:extLst>
              <a:ext uri="{FF2B5EF4-FFF2-40B4-BE49-F238E27FC236}">
                <a16:creationId xmlns:a16="http://schemas.microsoft.com/office/drawing/2014/main" id="{41200E46-5AE6-F094-71FA-7BA0C8D8B7A9}"/>
              </a:ext>
            </a:extLst>
          </p:cNvPr>
          <p:cNvSpPr>
            <a:spLocks noGrp="1"/>
          </p:cNvSpPr>
          <p:nvPr>
            <p:ph type="body" idx="1"/>
          </p:nvPr>
        </p:nvSpPr>
        <p:spPr>
          <a:xfrm>
            <a:off x="759823" y="615134"/>
            <a:ext cx="10515600" cy="5446032"/>
          </a:xfrm>
        </p:spPr>
        <p:txBody>
          <a:bodyPr>
            <a:normAutofit/>
          </a:bodyPr>
          <a:lstStyle/>
          <a:p>
            <a:pPr marL="114300" indent="0" algn="just" rtl="0">
              <a:spcBef>
                <a:spcPts val="0"/>
              </a:spcBef>
              <a:spcAft>
                <a:spcPts val="0"/>
              </a:spcAft>
              <a:buNone/>
            </a:pP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p>
            <a:pPr marL="114300" indent="0" algn="just" rtl="0">
              <a:spcBef>
                <a:spcPts val="0"/>
              </a:spcBef>
              <a:spcAft>
                <a:spcPts val="0"/>
              </a:spcAft>
              <a:buNone/>
            </a:pPr>
            <a:endParaRPr lang="en-US" sz="1800" b="1" dirty="0">
              <a:solidFill>
                <a:srgbClr val="000000"/>
              </a:solidFill>
              <a:latin typeface="Times New Roman" panose="02020603050405020304" pitchFamily="18" charset="0"/>
              <a:cs typeface="Times New Roman" panose="02020603050405020304" pitchFamily="18" charset="0"/>
            </a:endParaRPr>
          </a:p>
          <a:p>
            <a:pPr marL="114300" indent="0" algn="just" rtl="0">
              <a:spcBef>
                <a:spcPts val="0"/>
              </a:spcBef>
              <a:spcAft>
                <a:spcPts val="0"/>
              </a:spcAft>
              <a:buNone/>
            </a:pP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p>
            <a:pPr marL="114300" indent="0" algn="just" rtl="0">
              <a:spcBef>
                <a:spcPts val="0"/>
              </a:spcBef>
              <a:spcAft>
                <a:spcPts val="0"/>
              </a:spcAft>
              <a:buNone/>
            </a:pPr>
            <a:r>
              <a:rPr lang="en-US" sz="3200" b="1" i="0" u="none" strike="noStrike" dirty="0">
                <a:solidFill>
                  <a:srgbClr val="FF0000"/>
                </a:solidFill>
                <a:effectLst/>
                <a:latin typeface="Times New Roman" panose="02020603050405020304" pitchFamily="18" charset="0"/>
                <a:cs typeface="Times New Roman" panose="02020603050405020304" pitchFamily="18" charset="0"/>
              </a:rPr>
              <a:t>Scenario:</a:t>
            </a:r>
          </a:p>
          <a:p>
            <a:pPr marL="114300" indent="0" algn="just" rtl="0">
              <a:spcBef>
                <a:spcPts val="0"/>
              </a:spcBef>
              <a:spcAft>
                <a:spcPts val="0"/>
              </a:spcAft>
              <a:buNone/>
            </a:pPr>
            <a:endParaRPr lang="en-US" sz="3200" b="1" dirty="0">
              <a:solidFill>
                <a:srgbClr val="FF0000"/>
              </a:solidFill>
              <a:latin typeface="Times New Roman" panose="02020603050405020304" pitchFamily="18" charset="0"/>
              <a:cs typeface="Times New Roman" panose="02020603050405020304" pitchFamily="18" charset="0"/>
            </a:endParaRPr>
          </a:p>
          <a:p>
            <a:pPr marL="114300" indent="0" algn="just" rtl="0">
              <a:lnSpc>
                <a:spcPct val="150000"/>
              </a:lnSpc>
              <a:spcBef>
                <a:spcPts val="0"/>
              </a:spcBef>
              <a:spcAft>
                <a:spcPts val="0"/>
              </a:spcAft>
              <a:buNone/>
            </a:pPr>
            <a:r>
              <a:rPr lang="en-US" sz="1800" b="1" i="0" u="none" strike="noStrike" dirty="0">
                <a:solidFill>
                  <a:srgbClr val="FF0000"/>
                </a:solidFill>
                <a:effectLst/>
                <a:latin typeface="Times New Roman" panose="02020603050405020304" pitchFamily="18" charset="0"/>
                <a:cs typeface="Times New Roman" panose="02020603050405020304" pitchFamily="18" charset="0"/>
              </a:rPr>
              <a:t>      </a:t>
            </a:r>
            <a:r>
              <a:rPr lang="en-US" sz="1800" i="0" u="none" strike="noStrike" dirty="0">
                <a:solidFill>
                  <a:schemeClr val="tx1"/>
                </a:solidFill>
                <a:effectLst/>
                <a:latin typeface="Times New Roman" panose="02020603050405020304" pitchFamily="18" charset="0"/>
                <a:cs typeface="Times New Roman" panose="02020603050405020304" pitchFamily="18" charset="0"/>
              </a:rPr>
              <a:t>Develop a web application similar to regex101.com, aimed at providing users with a platform to test regular expressions (regex) against a given input string. Users can input a test string and a regular expression into the application. The application then processes the input, identifies and displays all matches found between the test string and the provided regular expression. This functionality empowers users to efficiently test and validate their regex patterns, aiding in various text processing and pattern matching tasks.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FC108C-ED46-B838-3510-7CE87F2D14EF}"/>
              </a:ext>
            </a:extLst>
          </p:cNvPr>
          <p:cNvSpPr>
            <a:spLocks noGrp="1"/>
          </p:cNvSpPr>
          <p:nvPr>
            <p:ph type="body" idx="1"/>
          </p:nvPr>
        </p:nvSpPr>
        <p:spPr>
          <a:xfrm>
            <a:off x="1332412" y="2020389"/>
            <a:ext cx="9152708" cy="4249781"/>
          </a:xfrm>
        </p:spPr>
        <p:txBody>
          <a:bodyPr>
            <a:noAutofit/>
          </a:bodyPr>
          <a:lstStyle/>
          <a:p>
            <a:pPr algn="just" rtl="0">
              <a:lnSpc>
                <a:spcPct val="150000"/>
              </a:lnSpc>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Create a new directory for your project and navigate into it.</a:t>
            </a:r>
            <a:endParaRPr lang="en-US" sz="1800" dirty="0">
              <a:latin typeface="Times New Roman" panose="02020603050405020304" pitchFamily="18" charset="0"/>
              <a:cs typeface="Times New Roman" panose="02020603050405020304" pitchFamily="18" charset="0"/>
            </a:endParaRPr>
          </a:p>
          <a:p>
            <a:pPr algn="just" rtl="0">
              <a:lnSpc>
                <a:spcPct val="150000"/>
              </a:lnSpc>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Set up your virtual development environment.</a:t>
            </a:r>
          </a:p>
          <a:p>
            <a:pPr algn="just" rtl="0">
              <a:lnSpc>
                <a:spcPct val="150000"/>
              </a:lnSpc>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Initialize a new Flask application.</a:t>
            </a:r>
            <a:endParaRPr lang="en-US" sz="1800" dirty="0">
              <a:latin typeface="Times New Roman" panose="02020603050405020304" pitchFamily="18" charset="0"/>
              <a:cs typeface="Times New Roman" panose="02020603050405020304" pitchFamily="18" charset="0"/>
            </a:endParaRPr>
          </a:p>
          <a:p>
            <a:pPr algn="just" rtl="0">
              <a:lnSpc>
                <a:spcPct val="150000"/>
              </a:lnSpc>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Create the HTML template.</a:t>
            </a:r>
          </a:p>
          <a:p>
            <a:pPr algn="just" rtl="0">
              <a:lnSpc>
                <a:spcPct val="150000"/>
              </a:lnSpc>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Define a route to handle form submission.</a:t>
            </a:r>
            <a:endParaRPr lang="en-US" sz="1800" dirty="0">
              <a:latin typeface="Times New Roman" panose="02020603050405020304" pitchFamily="18" charset="0"/>
              <a:cs typeface="Times New Roman" panose="02020603050405020304" pitchFamily="18" charset="0"/>
            </a:endParaRPr>
          </a:p>
          <a:p>
            <a:pPr algn="just" rtl="0">
              <a:lnSpc>
                <a:spcPct val="150000"/>
              </a:lnSpc>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Render the results.</a:t>
            </a:r>
            <a:endParaRPr lang="en-US" sz="1800" dirty="0">
              <a:latin typeface="Times New Roman" panose="02020603050405020304" pitchFamily="18" charset="0"/>
              <a:cs typeface="Times New Roman" panose="02020603050405020304" pitchFamily="18" charset="0"/>
            </a:endParaRPr>
          </a:p>
          <a:p>
            <a:pPr algn="just" rtl="0">
              <a:lnSpc>
                <a:spcPct val="150000"/>
              </a:lnSpc>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Test your application.</a:t>
            </a:r>
          </a:p>
          <a:p>
            <a:pPr algn="just" rtl="0">
              <a:lnSpc>
                <a:spcPct val="150000"/>
              </a:lnSpc>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Implement a new route where a user can validate if a given email id is valid or not.</a:t>
            </a:r>
            <a:endParaRPr lang="en-US" sz="1800" dirty="0">
              <a:latin typeface="Times New Roman" panose="02020603050405020304" pitchFamily="18" charset="0"/>
              <a:cs typeface="Times New Roman" panose="02020603050405020304" pitchFamily="18" charset="0"/>
            </a:endParaRPr>
          </a:p>
          <a:p>
            <a:pPr rtl="0">
              <a:lnSpc>
                <a:spcPct val="150000"/>
              </a:lnSpc>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Deploy the application on AWS Cloud.</a:t>
            </a: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89792EF-CC4C-9037-D471-899477110B47}"/>
              </a:ext>
            </a:extLst>
          </p:cNvPr>
          <p:cNvSpPr txBox="1"/>
          <p:nvPr/>
        </p:nvSpPr>
        <p:spPr>
          <a:xfrm>
            <a:off x="949235" y="1018903"/>
            <a:ext cx="5521234" cy="584775"/>
          </a:xfrm>
          <a:prstGeom prst="rect">
            <a:avLst/>
          </a:prstGeom>
          <a:noFill/>
        </p:spPr>
        <p:txBody>
          <a:bodyPr wrap="square" rtlCol="0">
            <a:spAutoFit/>
          </a:bodyPr>
          <a:lstStyle/>
          <a:p>
            <a:r>
              <a:rPr lang="en-IN" sz="3200" b="1" dirty="0">
                <a:solidFill>
                  <a:srgbClr val="C00000"/>
                </a:solidFill>
                <a:latin typeface="Times New Roman" panose="02020603050405020304" pitchFamily="18" charset="0"/>
                <a:cs typeface="Times New Roman" panose="02020603050405020304" pitchFamily="18" charset="0"/>
              </a:rPr>
              <a:t>Steps:</a:t>
            </a:r>
          </a:p>
        </p:txBody>
      </p:sp>
    </p:spTree>
    <p:extLst>
      <p:ext uri="{BB962C8B-B14F-4D97-AF65-F5344CB8AC3E}">
        <p14:creationId xmlns:p14="http://schemas.microsoft.com/office/powerpoint/2010/main" val="3300981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A27A2-19E8-2E4C-391D-91F7628FB44A}"/>
              </a:ext>
            </a:extLst>
          </p:cNvPr>
          <p:cNvSpPr>
            <a:spLocks noGrp="1"/>
          </p:cNvSpPr>
          <p:nvPr>
            <p:ph type="title"/>
          </p:nvPr>
        </p:nvSpPr>
        <p:spPr>
          <a:xfrm>
            <a:off x="838200" y="365126"/>
            <a:ext cx="10515600" cy="766988"/>
          </a:xfrm>
        </p:spPr>
        <p:txBody>
          <a:bodyPr>
            <a:normAutofit fontScale="90000"/>
          </a:bodyPr>
          <a:lstStyle/>
          <a:p>
            <a:r>
              <a:rPr lang="en-US" sz="3200" b="1" i="0" u="none" strike="noStrike" dirty="0">
                <a:solidFill>
                  <a:srgbClr val="C00000"/>
                </a:solidFill>
                <a:effectLst/>
                <a:latin typeface="Times New Roman" panose="02020603050405020304" pitchFamily="18" charset="0"/>
                <a:cs typeface="Times New Roman" panose="02020603050405020304" pitchFamily="18" charset="0"/>
              </a:rPr>
              <a:t>Initialize a new Flask application:-</a:t>
            </a:r>
            <a:br>
              <a:rPr lang="en-US" sz="3200" b="1" dirty="0">
                <a:solidFill>
                  <a:srgbClr val="C00000"/>
                </a:solidFill>
                <a:latin typeface="Times New Roman" panose="02020603050405020304" pitchFamily="18" charset="0"/>
                <a:cs typeface="Times New Roman" panose="02020603050405020304" pitchFamily="18" charset="0"/>
              </a:rPr>
            </a:br>
            <a:endParaRPr lang="en-IN" sz="3200" b="1" dirty="0">
              <a:solidFill>
                <a:srgbClr val="C00000"/>
              </a:solidFill>
            </a:endParaRPr>
          </a:p>
        </p:txBody>
      </p:sp>
      <p:sp>
        <p:nvSpPr>
          <p:cNvPr id="3" name="Text Placeholder 2">
            <a:extLst>
              <a:ext uri="{FF2B5EF4-FFF2-40B4-BE49-F238E27FC236}">
                <a16:creationId xmlns:a16="http://schemas.microsoft.com/office/drawing/2014/main" id="{41BA5E67-2880-1B92-6D46-F992547B7CC0}"/>
              </a:ext>
            </a:extLst>
          </p:cNvPr>
          <p:cNvSpPr>
            <a:spLocks noGrp="1"/>
          </p:cNvSpPr>
          <p:nvPr>
            <p:ph type="body" idx="1"/>
          </p:nvPr>
        </p:nvSpPr>
        <p:spPr>
          <a:xfrm>
            <a:off x="838200" y="1045029"/>
            <a:ext cx="10515600" cy="966651"/>
          </a:xfrm>
        </p:spPr>
        <p:txBody>
          <a:bodyPr/>
          <a:lstStyle/>
          <a:p>
            <a:pPr marL="114300" indent="0">
              <a:buNone/>
            </a:pPr>
            <a:r>
              <a:rPr lang="en-US" sz="1800" b="0" i="0" dirty="0">
                <a:solidFill>
                  <a:srgbClr val="0D0D0D"/>
                </a:solidFill>
                <a:effectLst/>
                <a:latin typeface="Times New Roman" panose="02020603050405020304" pitchFamily="18" charset="0"/>
                <a:cs typeface="Times New Roman" panose="02020603050405020304" pitchFamily="18" charset="0"/>
              </a:rPr>
              <a:t>         This Flask application provides a platform for testing regular expressions and validating email addresses. Users input test strings and regex patterns to find matches, while also verifying email validity through a simple regex pattern.</a:t>
            </a:r>
            <a:endParaRPr lang="en-IN" sz="1800" dirty="0">
              <a:latin typeface="Times New Roman" panose="02020603050405020304" pitchFamily="18" charset="0"/>
              <a:cs typeface="Times New Roman" panose="02020603050405020304" pitchFamily="18" charset="0"/>
            </a:endParaRPr>
          </a:p>
          <a:p>
            <a:pPr marL="114300" indent="0">
              <a:buNone/>
            </a:pPr>
            <a:endParaRPr lang="en-IN" dirty="0"/>
          </a:p>
        </p:txBody>
      </p:sp>
      <p:pic>
        <p:nvPicPr>
          <p:cNvPr id="5" name="Picture 4">
            <a:extLst>
              <a:ext uri="{FF2B5EF4-FFF2-40B4-BE49-F238E27FC236}">
                <a16:creationId xmlns:a16="http://schemas.microsoft.com/office/drawing/2014/main" id="{226AA412-22BB-283F-D367-B65744CAE85F}"/>
              </a:ext>
            </a:extLst>
          </p:cNvPr>
          <p:cNvPicPr>
            <a:picLocks noChangeAspect="1"/>
          </p:cNvPicPr>
          <p:nvPr/>
        </p:nvPicPr>
        <p:blipFill>
          <a:blip r:embed="rId2"/>
          <a:stretch>
            <a:fillRect/>
          </a:stretch>
        </p:blipFill>
        <p:spPr>
          <a:xfrm>
            <a:off x="694110" y="2211977"/>
            <a:ext cx="4870667" cy="3735978"/>
          </a:xfrm>
          <a:prstGeom prst="rect">
            <a:avLst/>
          </a:prstGeom>
        </p:spPr>
      </p:pic>
      <p:pic>
        <p:nvPicPr>
          <p:cNvPr id="7" name="Picture 6">
            <a:extLst>
              <a:ext uri="{FF2B5EF4-FFF2-40B4-BE49-F238E27FC236}">
                <a16:creationId xmlns:a16="http://schemas.microsoft.com/office/drawing/2014/main" id="{436D8DB8-8412-1D19-7586-AC14D95DB94F}"/>
              </a:ext>
            </a:extLst>
          </p:cNvPr>
          <p:cNvPicPr>
            <a:picLocks noChangeAspect="1"/>
          </p:cNvPicPr>
          <p:nvPr/>
        </p:nvPicPr>
        <p:blipFill>
          <a:blip r:embed="rId3"/>
          <a:stretch>
            <a:fillRect/>
          </a:stretch>
        </p:blipFill>
        <p:spPr>
          <a:xfrm>
            <a:off x="5965372" y="1994263"/>
            <a:ext cx="5451564" cy="3953692"/>
          </a:xfrm>
          <a:prstGeom prst="rect">
            <a:avLst/>
          </a:prstGeom>
        </p:spPr>
      </p:pic>
    </p:spTree>
    <p:extLst>
      <p:ext uri="{BB962C8B-B14F-4D97-AF65-F5344CB8AC3E}">
        <p14:creationId xmlns:p14="http://schemas.microsoft.com/office/powerpoint/2010/main" val="2586583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CBE50-B6D1-B5C9-4142-CA9EB9844706}"/>
              </a:ext>
            </a:extLst>
          </p:cNvPr>
          <p:cNvSpPr>
            <a:spLocks noGrp="1"/>
          </p:cNvSpPr>
          <p:nvPr>
            <p:ph type="title"/>
          </p:nvPr>
        </p:nvSpPr>
        <p:spPr>
          <a:xfrm>
            <a:off x="383177" y="590140"/>
            <a:ext cx="10996749" cy="775698"/>
          </a:xfrm>
        </p:spPr>
        <p:txBody>
          <a:bodyPr>
            <a:normAutofit fontScale="90000"/>
          </a:bodyPr>
          <a:lstStyle/>
          <a:p>
            <a:r>
              <a:rPr lang="en-US" sz="3200" b="1" i="0" u="none" strike="noStrike" dirty="0">
                <a:solidFill>
                  <a:srgbClr val="FF0000"/>
                </a:solidFill>
                <a:effectLst/>
                <a:latin typeface="Times New Roman" panose="02020603050405020304" pitchFamily="18" charset="0"/>
                <a:cs typeface="Times New Roman" panose="02020603050405020304" pitchFamily="18" charset="0"/>
              </a:rPr>
              <a:t>Create the HTML template:-</a:t>
            </a:r>
            <a:br>
              <a:rPr lang="en-US" sz="4400" b="0" i="0" u="none" strike="noStrike" dirty="0">
                <a:solidFill>
                  <a:srgbClr val="000000"/>
                </a:solidFill>
                <a:effectLst/>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28922C6C-1AF6-08A8-9CAC-C07EFE7DE062}"/>
              </a:ext>
            </a:extLst>
          </p:cNvPr>
          <p:cNvSpPr>
            <a:spLocks noGrp="1"/>
          </p:cNvSpPr>
          <p:nvPr>
            <p:ph type="body" idx="1"/>
          </p:nvPr>
        </p:nvSpPr>
        <p:spPr>
          <a:xfrm>
            <a:off x="498565" y="1140824"/>
            <a:ext cx="11249298" cy="1854925"/>
          </a:xfrm>
        </p:spPr>
        <p:txBody>
          <a:bodyPr>
            <a:normAutofit lnSpcReduction="10000"/>
          </a:bodyPr>
          <a:lstStyle/>
          <a:p>
            <a:pPr marL="114300" indent="0">
              <a:lnSpc>
                <a:spcPct val="150000"/>
              </a:lnSpc>
              <a:buNone/>
            </a:pPr>
            <a:r>
              <a:rPr lang="en-US" sz="1800" b="0" i="0" dirty="0">
                <a:solidFill>
                  <a:srgbClr val="0D0D0D"/>
                </a:solidFill>
                <a:effectLst/>
                <a:latin typeface="Times New Roman" panose="02020603050405020304" pitchFamily="18" charset="0"/>
                <a:cs typeface="Times New Roman" panose="02020603050405020304" pitchFamily="18" charset="0"/>
              </a:rPr>
              <a:t>           This HTML template creates a user-friendly interface for a Regex and Email Matcher web application. It includes forms for inputting test strings and regex patterns, as well as for validating email addresses. The design features a clean layout with CSS styling for enhanced readability. Additionally, it dynamically displays regex matches and email validation results based on user inputs, providing a seamless user experience.</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DA86916-CF0D-37C3-6609-64C6FE770123}"/>
              </a:ext>
            </a:extLst>
          </p:cNvPr>
          <p:cNvPicPr>
            <a:picLocks noChangeAspect="1"/>
          </p:cNvPicPr>
          <p:nvPr/>
        </p:nvPicPr>
        <p:blipFill>
          <a:blip r:embed="rId2"/>
          <a:stretch>
            <a:fillRect/>
          </a:stretch>
        </p:blipFill>
        <p:spPr>
          <a:xfrm>
            <a:off x="653143" y="2917372"/>
            <a:ext cx="5661454" cy="3605348"/>
          </a:xfrm>
          <a:prstGeom prst="rect">
            <a:avLst/>
          </a:prstGeom>
        </p:spPr>
      </p:pic>
      <p:pic>
        <p:nvPicPr>
          <p:cNvPr id="7" name="Picture 6">
            <a:extLst>
              <a:ext uri="{FF2B5EF4-FFF2-40B4-BE49-F238E27FC236}">
                <a16:creationId xmlns:a16="http://schemas.microsoft.com/office/drawing/2014/main" id="{C2EDC846-71FA-FCBC-4A8E-9167674836F4}"/>
              </a:ext>
            </a:extLst>
          </p:cNvPr>
          <p:cNvPicPr>
            <a:picLocks noChangeAspect="1"/>
          </p:cNvPicPr>
          <p:nvPr/>
        </p:nvPicPr>
        <p:blipFill>
          <a:blip r:embed="rId3"/>
          <a:stretch>
            <a:fillRect/>
          </a:stretch>
        </p:blipFill>
        <p:spPr>
          <a:xfrm>
            <a:off x="7008223" y="2917372"/>
            <a:ext cx="4371703" cy="3100251"/>
          </a:xfrm>
          <a:prstGeom prst="rect">
            <a:avLst/>
          </a:prstGeom>
        </p:spPr>
      </p:pic>
    </p:spTree>
    <p:extLst>
      <p:ext uri="{BB962C8B-B14F-4D97-AF65-F5344CB8AC3E}">
        <p14:creationId xmlns:p14="http://schemas.microsoft.com/office/powerpoint/2010/main" val="251327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A09A-FEF7-B673-649B-5E5605F97527}"/>
              </a:ext>
            </a:extLst>
          </p:cNvPr>
          <p:cNvSpPr>
            <a:spLocks noGrp="1"/>
          </p:cNvSpPr>
          <p:nvPr>
            <p:ph type="title"/>
          </p:nvPr>
        </p:nvSpPr>
        <p:spPr>
          <a:xfrm>
            <a:off x="838200" y="365126"/>
            <a:ext cx="10515600" cy="1080498"/>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Define a route to handle form submission:</a:t>
            </a:r>
            <a:br>
              <a:rPr lang="en-US"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br>
            <a:endParaRPr lang="en-IN" sz="3200" b="1" dirty="0"/>
          </a:p>
        </p:txBody>
      </p:sp>
      <p:sp>
        <p:nvSpPr>
          <p:cNvPr id="3" name="Text Placeholder 2">
            <a:extLst>
              <a:ext uri="{FF2B5EF4-FFF2-40B4-BE49-F238E27FC236}">
                <a16:creationId xmlns:a16="http://schemas.microsoft.com/office/drawing/2014/main" id="{FCD7F385-116A-0DA2-8E25-ECD33B25E749}"/>
              </a:ext>
            </a:extLst>
          </p:cNvPr>
          <p:cNvSpPr>
            <a:spLocks noGrp="1"/>
          </p:cNvSpPr>
          <p:nvPr>
            <p:ph type="body" idx="1"/>
          </p:nvPr>
        </p:nvSpPr>
        <p:spPr>
          <a:xfrm>
            <a:off x="505097" y="992778"/>
            <a:ext cx="11321143" cy="2360022"/>
          </a:xfrm>
        </p:spPr>
        <p:txBody>
          <a:bodyPr>
            <a:noAutofit/>
          </a:bodyPr>
          <a:lstStyle/>
          <a:p>
            <a:pPr marL="114300" indent="0" algn="just">
              <a:lnSpc>
                <a:spcPct val="150000"/>
              </a:lnSpc>
              <a:buNone/>
            </a:pPr>
            <a:r>
              <a:rPr lang="en-US" sz="1800" dirty="0">
                <a:latin typeface="Times New Roman" panose="02020603050405020304" pitchFamily="18" charset="0"/>
                <a:cs typeface="Times New Roman" panose="02020603050405020304" pitchFamily="18" charset="0"/>
              </a:rPr>
              <a:t>          Handling form submission involves defining a route in the web application backend to receive form data sent by users. In this process, data such as input fields' values is extracted from the form using request methods provided by the web framework (e.g., Flask's </a:t>
            </a:r>
            <a:r>
              <a:rPr lang="en-US" sz="1800" dirty="0" err="1">
                <a:latin typeface="Times New Roman" panose="02020603050405020304" pitchFamily="18" charset="0"/>
                <a:cs typeface="Times New Roman" panose="02020603050405020304" pitchFamily="18" charset="0"/>
              </a:rPr>
              <a:t>request.form.get</a:t>
            </a:r>
            <a:r>
              <a:rPr lang="en-US" sz="1800" dirty="0">
                <a:latin typeface="Times New Roman" panose="02020603050405020304" pitchFamily="18" charset="0"/>
                <a:cs typeface="Times New Roman" panose="02020603050405020304" pitchFamily="18" charset="0"/>
              </a:rPr>
              <a:t>()). The extracted data is then processed as required, such as performing regex matching or other operations. After processing, the results may be stored or manipulated as needed before rendering a response, typically by rendering a template with the processed data for display back to the user.</a:t>
            </a:r>
          </a:p>
        </p:txBody>
      </p:sp>
      <p:pic>
        <p:nvPicPr>
          <p:cNvPr id="5" name="Picture 4">
            <a:extLst>
              <a:ext uri="{FF2B5EF4-FFF2-40B4-BE49-F238E27FC236}">
                <a16:creationId xmlns:a16="http://schemas.microsoft.com/office/drawing/2014/main" id="{B8530E94-1275-773E-9A96-41266D7C25D9}"/>
              </a:ext>
            </a:extLst>
          </p:cNvPr>
          <p:cNvPicPr>
            <a:picLocks noChangeAspect="1"/>
          </p:cNvPicPr>
          <p:nvPr/>
        </p:nvPicPr>
        <p:blipFill>
          <a:blip r:embed="rId2"/>
          <a:stretch>
            <a:fillRect/>
          </a:stretch>
        </p:blipFill>
        <p:spPr>
          <a:xfrm>
            <a:off x="965211" y="3352800"/>
            <a:ext cx="8727430" cy="2772162"/>
          </a:xfrm>
          <a:prstGeom prst="rect">
            <a:avLst/>
          </a:prstGeom>
        </p:spPr>
      </p:pic>
    </p:spTree>
    <p:extLst>
      <p:ext uri="{BB962C8B-B14F-4D97-AF65-F5344CB8AC3E}">
        <p14:creationId xmlns:p14="http://schemas.microsoft.com/office/powerpoint/2010/main" val="565546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8159-5B9A-B009-0196-AD7B8A6DFD9B}"/>
              </a:ext>
            </a:extLst>
          </p:cNvPr>
          <p:cNvSpPr>
            <a:spLocks noGrp="1"/>
          </p:cNvSpPr>
          <p:nvPr>
            <p:ph type="title"/>
          </p:nvPr>
        </p:nvSpPr>
        <p:spPr>
          <a:xfrm>
            <a:off x="838200" y="365125"/>
            <a:ext cx="10515600" cy="671195"/>
          </a:xfrm>
        </p:spPr>
        <p:txBody>
          <a:bodyPr>
            <a:normAutofit/>
          </a:bodyPr>
          <a:lstStyle/>
          <a:p>
            <a:r>
              <a:rPr lang="en-US" sz="3200" b="1" i="0" u="none" strike="noStrike" dirty="0">
                <a:solidFill>
                  <a:srgbClr val="FF0000"/>
                </a:solidFill>
                <a:effectLst/>
                <a:latin typeface="Times New Roman" panose="02020603050405020304" pitchFamily="18" charset="0"/>
                <a:cs typeface="Times New Roman" panose="02020603050405020304" pitchFamily="18" charset="0"/>
              </a:rPr>
              <a:t>Render the results:-</a:t>
            </a:r>
            <a:endParaRPr lang="en-IN" sz="3200" b="1" dirty="0">
              <a:solidFill>
                <a:srgbClr val="FF0000"/>
              </a:solidFill>
            </a:endParaRPr>
          </a:p>
        </p:txBody>
      </p:sp>
      <p:sp>
        <p:nvSpPr>
          <p:cNvPr id="3" name="Text Placeholder 2">
            <a:extLst>
              <a:ext uri="{FF2B5EF4-FFF2-40B4-BE49-F238E27FC236}">
                <a16:creationId xmlns:a16="http://schemas.microsoft.com/office/drawing/2014/main" id="{64C68BF5-3830-BF97-00BF-C391F3D17B22}"/>
              </a:ext>
            </a:extLst>
          </p:cNvPr>
          <p:cNvSpPr>
            <a:spLocks noGrp="1"/>
          </p:cNvSpPr>
          <p:nvPr>
            <p:ph type="body" idx="1"/>
          </p:nvPr>
        </p:nvSpPr>
        <p:spPr>
          <a:xfrm>
            <a:off x="498566" y="1658984"/>
            <a:ext cx="4822372" cy="3148148"/>
          </a:xfrm>
        </p:spPr>
        <p:txBody>
          <a:bodyPr>
            <a:normAutofit/>
          </a:bodyPr>
          <a:lstStyle/>
          <a:p>
            <a:pPr marL="114300" indent="0">
              <a:lnSpc>
                <a:spcPct val="150000"/>
              </a:lnSpc>
              <a:buNone/>
            </a:pPr>
            <a:r>
              <a:rPr lang="en-US" sz="1800" dirty="0">
                <a:latin typeface="Times New Roman" panose="02020603050405020304" pitchFamily="18" charset="0"/>
                <a:cs typeface="Times New Roman" panose="02020603050405020304" pitchFamily="18" charset="0"/>
              </a:rPr>
              <a:t>       The result of this application is a web interface where users can input test strings and regular expressions (regex) to perform matching. Upon submission, the application displays the matches found between the test string and the provided regex pattern. </a:t>
            </a:r>
            <a:endParaRPr lang="en-IN" dirty="0"/>
          </a:p>
        </p:txBody>
      </p:sp>
      <p:pic>
        <p:nvPicPr>
          <p:cNvPr id="5" name="Picture 4">
            <a:extLst>
              <a:ext uri="{FF2B5EF4-FFF2-40B4-BE49-F238E27FC236}">
                <a16:creationId xmlns:a16="http://schemas.microsoft.com/office/drawing/2014/main" id="{F5089249-152F-80E2-384F-1CEBF0B97B5F}"/>
              </a:ext>
            </a:extLst>
          </p:cNvPr>
          <p:cNvPicPr>
            <a:picLocks noChangeAspect="1"/>
          </p:cNvPicPr>
          <p:nvPr/>
        </p:nvPicPr>
        <p:blipFill>
          <a:blip r:embed="rId2"/>
          <a:stretch>
            <a:fillRect/>
          </a:stretch>
        </p:blipFill>
        <p:spPr>
          <a:xfrm>
            <a:off x="6096000" y="1598023"/>
            <a:ext cx="5296639" cy="390579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4222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FF29F-2D14-0708-4CFD-CE91F1A34693}"/>
              </a:ext>
            </a:extLst>
          </p:cNvPr>
          <p:cNvSpPr>
            <a:spLocks noGrp="1"/>
          </p:cNvSpPr>
          <p:nvPr>
            <p:ph type="title"/>
          </p:nvPr>
        </p:nvSpPr>
        <p:spPr>
          <a:xfrm>
            <a:off x="838200" y="500062"/>
            <a:ext cx="10515600" cy="1325563"/>
          </a:xfrm>
        </p:spPr>
        <p:txBody>
          <a:bodyPr>
            <a:normAutofit/>
          </a:bodyPr>
          <a:lstStyle/>
          <a:p>
            <a:r>
              <a:rPr lang="en-US" sz="3200" b="1" i="0" u="none" strike="noStrike" dirty="0">
                <a:solidFill>
                  <a:srgbClr val="FF0000"/>
                </a:solidFill>
                <a:effectLst/>
                <a:latin typeface="Times New Roman" panose="02020603050405020304" pitchFamily="18" charset="0"/>
                <a:cs typeface="Times New Roman" panose="02020603050405020304" pitchFamily="18" charset="0"/>
              </a:rPr>
              <a:t>Test your application:-</a:t>
            </a:r>
            <a:br>
              <a:rPr lang="en-US" sz="3200" b="1" i="0" u="none" strike="noStrike" dirty="0">
                <a:solidFill>
                  <a:srgbClr val="FF0000"/>
                </a:solidFill>
                <a:effectLst/>
                <a:latin typeface="Times New Roman" panose="02020603050405020304" pitchFamily="18" charset="0"/>
                <a:cs typeface="Times New Roman" panose="02020603050405020304" pitchFamily="18" charset="0"/>
              </a:rPr>
            </a:br>
            <a:endParaRPr lang="en-IN" sz="3200" b="1" dirty="0">
              <a:solidFill>
                <a:srgbClr val="FF0000"/>
              </a:solidFill>
            </a:endParaRPr>
          </a:p>
        </p:txBody>
      </p:sp>
      <p:sp>
        <p:nvSpPr>
          <p:cNvPr id="3" name="Text Placeholder 2">
            <a:extLst>
              <a:ext uri="{FF2B5EF4-FFF2-40B4-BE49-F238E27FC236}">
                <a16:creationId xmlns:a16="http://schemas.microsoft.com/office/drawing/2014/main" id="{5D971632-FF82-7FEA-3FD6-261D556D53A6}"/>
              </a:ext>
            </a:extLst>
          </p:cNvPr>
          <p:cNvSpPr>
            <a:spLocks noGrp="1"/>
          </p:cNvSpPr>
          <p:nvPr>
            <p:ph type="body" idx="1"/>
          </p:nvPr>
        </p:nvSpPr>
        <p:spPr>
          <a:xfrm>
            <a:off x="932729" y="1301523"/>
            <a:ext cx="10718075" cy="1048203"/>
          </a:xfrm>
        </p:spPr>
        <p:txBody>
          <a:bodyPr>
            <a:normAutofit/>
          </a:bodyPr>
          <a:lstStyle/>
          <a:p>
            <a:pPr marL="114300" indent="0">
              <a:lnSpc>
                <a:spcPct val="150000"/>
              </a:lnSpc>
              <a:buNone/>
            </a:pPr>
            <a:r>
              <a:rPr lang="en-US" sz="1800" dirty="0">
                <a:latin typeface="Times New Roman" panose="02020603050405020304" pitchFamily="18" charset="0"/>
                <a:cs typeface="Times New Roman" panose="02020603050405020304" pitchFamily="18" charset="0"/>
              </a:rPr>
              <a:t>        This intuitive interface aids users in efficiently testing regex patterns enhancing text processing and pattern matching tasks.</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B6177CE-583D-F4A9-0478-1E7AEAEFF650}"/>
              </a:ext>
            </a:extLst>
          </p:cNvPr>
          <p:cNvPicPr>
            <a:picLocks noChangeAspect="1"/>
          </p:cNvPicPr>
          <p:nvPr/>
        </p:nvPicPr>
        <p:blipFill>
          <a:blip r:embed="rId2"/>
          <a:stretch>
            <a:fillRect/>
          </a:stretch>
        </p:blipFill>
        <p:spPr>
          <a:xfrm>
            <a:off x="1272363" y="2539596"/>
            <a:ext cx="4823637" cy="3613278"/>
          </a:xfrm>
          <a:prstGeom prst="rect">
            <a:avLst/>
          </a:prstGeom>
          <a:ln w="88900" cap="sq" cmpd="thickThin">
            <a:solidFill>
              <a:srgbClr val="000000"/>
            </a:solidFill>
            <a:prstDash val="solid"/>
            <a:miter lim="800000"/>
          </a:ln>
          <a:effectLst>
            <a:innerShdw blurRad="76200">
              <a:srgbClr val="000000"/>
            </a:innerShdw>
          </a:effectLst>
        </p:spPr>
      </p:pic>
      <p:sp>
        <p:nvSpPr>
          <p:cNvPr id="6" name="Arrow: Left 5">
            <a:extLst>
              <a:ext uri="{FF2B5EF4-FFF2-40B4-BE49-F238E27FC236}">
                <a16:creationId xmlns:a16="http://schemas.microsoft.com/office/drawing/2014/main" id="{2D31BA6C-8CB0-4F07-9455-8D35AB661D97}"/>
              </a:ext>
            </a:extLst>
          </p:cNvPr>
          <p:cNvSpPr/>
          <p:nvPr/>
        </p:nvSpPr>
        <p:spPr>
          <a:xfrm>
            <a:off x="4615543" y="5464629"/>
            <a:ext cx="792480" cy="252548"/>
          </a:xfrm>
          <a:prstGeom prst="lef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28BFCBD2-F137-9DCD-E148-E93D342A9BC9}"/>
              </a:ext>
            </a:extLst>
          </p:cNvPr>
          <p:cNvSpPr txBox="1"/>
          <p:nvPr/>
        </p:nvSpPr>
        <p:spPr>
          <a:xfrm>
            <a:off x="6574515" y="2966521"/>
            <a:ext cx="1097280" cy="369332"/>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Output:-</a:t>
            </a:r>
          </a:p>
        </p:txBody>
      </p:sp>
      <p:pic>
        <p:nvPicPr>
          <p:cNvPr id="9" name="Picture 8">
            <a:extLst>
              <a:ext uri="{FF2B5EF4-FFF2-40B4-BE49-F238E27FC236}">
                <a16:creationId xmlns:a16="http://schemas.microsoft.com/office/drawing/2014/main" id="{AE52D6C7-D826-8B48-4BBC-45B4DE1DCA45}"/>
              </a:ext>
            </a:extLst>
          </p:cNvPr>
          <p:cNvPicPr>
            <a:picLocks noChangeAspect="1"/>
          </p:cNvPicPr>
          <p:nvPr/>
        </p:nvPicPr>
        <p:blipFill>
          <a:blip r:embed="rId3"/>
          <a:stretch>
            <a:fillRect/>
          </a:stretch>
        </p:blipFill>
        <p:spPr>
          <a:xfrm>
            <a:off x="8150311" y="3151187"/>
            <a:ext cx="2769326" cy="219225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9514789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811</TotalTime>
  <Words>673</Words>
  <Application>Microsoft Office PowerPoint</Application>
  <PresentationFormat>Widescreen</PresentationFormat>
  <Paragraphs>41</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Lato Black</vt:lpstr>
      <vt:lpstr>Libre Baskerville</vt:lpstr>
      <vt:lpstr>Office Theme</vt:lpstr>
      <vt:lpstr>PowerPoint Presentation</vt:lpstr>
      <vt:lpstr>PowerPoint Presentation</vt:lpstr>
      <vt:lpstr>PowerPoint Presentation</vt:lpstr>
      <vt:lpstr>PowerPoint Presentation</vt:lpstr>
      <vt:lpstr>Initialize a new Flask application:- </vt:lpstr>
      <vt:lpstr>Create the HTML template:- </vt:lpstr>
      <vt:lpstr>Define a route to handle form submission: </vt:lpstr>
      <vt:lpstr>Render the results:-</vt:lpstr>
      <vt:lpstr>Test your application:- </vt:lpstr>
      <vt:lpstr>Implement a new route where a user can validate if a given email id is valid or not:-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pavan dadi</cp:lastModifiedBy>
  <cp:revision>18</cp:revision>
  <dcterms:created xsi:type="dcterms:W3CDTF">2021-02-16T05:19:01Z</dcterms:created>
  <dcterms:modified xsi:type="dcterms:W3CDTF">2024-03-09T19:41:19Z</dcterms:modified>
</cp:coreProperties>
</file>