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62" r:id="rId4"/>
    <p:sldId id="260" r:id="rId5"/>
    <p:sldId id="261" r:id="rId6"/>
    <p:sldId id="263" r:id="rId7"/>
    <p:sldId id="264" r:id="rId8"/>
    <p:sldId id="266" r:id="rId9"/>
    <p:sldId id="267" r:id="rId10"/>
    <p:sldId id="265"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28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9065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536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272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023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03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710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337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130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961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44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7133509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9D8D67B-48FB-4EE9-86B2-B6ACDC65528B}"/>
              </a:ext>
            </a:extLst>
          </p:cNvPr>
          <p:cNvPicPr>
            <a:picLocks noChangeAspect="1"/>
          </p:cNvPicPr>
          <p:nvPr/>
        </p:nvPicPr>
        <p:blipFill rotWithShape="1">
          <a:blip r:embed="rId2"/>
          <a:srcRect t="20200" r="-1" b="685"/>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9CCC9B-CDE2-4AB7-91FD-B3A31375D7AF}"/>
              </a:ext>
            </a:extLst>
          </p:cNvPr>
          <p:cNvSpPr>
            <a:spLocks noGrp="1"/>
          </p:cNvSpPr>
          <p:nvPr>
            <p:ph type="ctrTitle"/>
          </p:nvPr>
        </p:nvSpPr>
        <p:spPr>
          <a:xfrm>
            <a:off x="-295695" y="2550551"/>
            <a:ext cx="6358917" cy="2168514"/>
          </a:xfrm>
        </p:spPr>
        <p:txBody>
          <a:bodyPr anchor="b">
            <a:normAutofit/>
          </a:bodyPr>
          <a:lstStyle/>
          <a:p>
            <a:pPr algn="ctr"/>
            <a:r>
              <a:rPr lang="en-IN" sz="4800" dirty="0"/>
              <a:t>Battle of Two Neighbourhood's</a:t>
            </a:r>
          </a:p>
        </p:txBody>
      </p:sp>
      <p:sp>
        <p:nvSpPr>
          <p:cNvPr id="3" name="Subtitle 2">
            <a:extLst>
              <a:ext uri="{FF2B5EF4-FFF2-40B4-BE49-F238E27FC236}">
                <a16:creationId xmlns:a16="http://schemas.microsoft.com/office/drawing/2014/main" id="{262BDBEB-2F95-4941-82F3-E3CE56D167D7}"/>
              </a:ext>
            </a:extLst>
          </p:cNvPr>
          <p:cNvSpPr>
            <a:spLocks noGrp="1"/>
          </p:cNvSpPr>
          <p:nvPr>
            <p:ph type="subTitle" idx="1"/>
          </p:nvPr>
        </p:nvSpPr>
        <p:spPr>
          <a:xfrm>
            <a:off x="477980" y="4872922"/>
            <a:ext cx="4023359" cy="1208141"/>
          </a:xfrm>
        </p:spPr>
        <p:txBody>
          <a:bodyPr>
            <a:normAutofit/>
          </a:bodyPr>
          <a:lstStyle/>
          <a:p>
            <a:r>
              <a:rPr lang="en-IN" sz="2000" dirty="0"/>
              <a:t>Coursera Capstone Project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1682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EFB5-BA8A-45F5-8035-C4945930B157}"/>
              </a:ext>
            </a:extLst>
          </p:cNvPr>
          <p:cNvSpPr>
            <a:spLocks noGrp="1"/>
          </p:cNvSpPr>
          <p:nvPr>
            <p:ph type="title"/>
          </p:nvPr>
        </p:nvSpPr>
        <p:spPr/>
        <p:txBody>
          <a:bodyPr>
            <a:normAutofit fontScale="90000"/>
          </a:bodyPr>
          <a:lstStyle/>
          <a:p>
            <a:r>
              <a:rPr lang="en-IN" dirty="0"/>
              <a:t>Final Dataframe after removing and adding Necessary Columns</a:t>
            </a:r>
          </a:p>
        </p:txBody>
      </p:sp>
      <p:pic>
        <p:nvPicPr>
          <p:cNvPr id="5" name="Picture 4" descr="A screenshot of a social media post&#10;&#10;Description automatically generated">
            <a:extLst>
              <a:ext uri="{FF2B5EF4-FFF2-40B4-BE49-F238E27FC236}">
                <a16:creationId xmlns:a16="http://schemas.microsoft.com/office/drawing/2014/main" id="{91939F3E-A8A2-434F-BBCF-12AFDF15F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702" y="2131358"/>
            <a:ext cx="9509760" cy="4178001"/>
          </a:xfrm>
          <a:prstGeom prst="rect">
            <a:avLst/>
          </a:prstGeom>
        </p:spPr>
      </p:pic>
    </p:spTree>
    <p:extLst>
      <p:ext uri="{BB962C8B-B14F-4D97-AF65-F5344CB8AC3E}">
        <p14:creationId xmlns:p14="http://schemas.microsoft.com/office/powerpoint/2010/main" val="136497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EEDDCAAE-0719-47EE-BF45-8DA1B2FAB780}"/>
              </a:ext>
            </a:extLst>
          </p:cNvPr>
          <p:cNvPicPr>
            <a:picLocks noChangeAspect="1"/>
          </p:cNvPicPr>
          <p:nvPr/>
        </p:nvPicPr>
        <p:blipFill rotWithShape="1">
          <a:blip r:embed="rId2">
            <a:extLst>
              <a:ext uri="{28A0092B-C50C-407E-A947-70E740481C1C}">
                <a14:useLocalDpi xmlns:a14="http://schemas.microsoft.com/office/drawing/2010/main" val="0"/>
              </a:ext>
            </a:extLst>
          </a:blip>
          <a:srcRect l="38161" r="10505" b="-1"/>
          <a:stretch/>
        </p:blipFill>
        <p:spPr>
          <a:xfrm>
            <a:off x="-1" y="10"/>
            <a:ext cx="6096001" cy="6857990"/>
          </a:xfrm>
          <a:prstGeom prst="rect">
            <a:avLst/>
          </a:prstGeom>
        </p:spPr>
      </p:pic>
      <p:pic>
        <p:nvPicPr>
          <p:cNvPr id="5" name="Picture 4" descr="A close up of a map&#10;&#10;Description automatically generated">
            <a:extLst>
              <a:ext uri="{FF2B5EF4-FFF2-40B4-BE49-F238E27FC236}">
                <a16:creationId xmlns:a16="http://schemas.microsoft.com/office/drawing/2014/main" id="{2CEA0E9B-4B6E-4944-8948-86B1640A5E7E}"/>
              </a:ext>
            </a:extLst>
          </p:cNvPr>
          <p:cNvPicPr>
            <a:picLocks noChangeAspect="1"/>
          </p:cNvPicPr>
          <p:nvPr/>
        </p:nvPicPr>
        <p:blipFill rotWithShape="1">
          <a:blip r:embed="rId3">
            <a:extLst>
              <a:ext uri="{28A0092B-C50C-407E-A947-70E740481C1C}">
                <a14:useLocalDpi xmlns:a14="http://schemas.microsoft.com/office/drawing/2010/main" val="0"/>
              </a:ext>
            </a:extLst>
          </a:blip>
          <a:srcRect l="21925" t="11256" r="24978" b="2"/>
          <a:stretch/>
        </p:blipFill>
        <p:spPr>
          <a:xfrm>
            <a:off x="6097523" y="295422"/>
            <a:ext cx="6094477" cy="6562578"/>
          </a:xfrm>
          <a:prstGeom prst="rect">
            <a:avLst/>
          </a:prstGeom>
        </p:spPr>
      </p:pic>
      <p:sp>
        <p:nvSpPr>
          <p:cNvPr id="18" name="Rectangle 17">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B3810D-7153-43B4-A8F8-670BB3EF527C}"/>
              </a:ext>
            </a:extLst>
          </p:cNvPr>
          <p:cNvSpPr>
            <a:spLocks noGrp="1"/>
          </p:cNvSpPr>
          <p:nvPr>
            <p:ph type="title"/>
          </p:nvPr>
        </p:nvSpPr>
        <p:spPr>
          <a:xfrm>
            <a:off x="404553" y="3091928"/>
            <a:ext cx="9079991" cy="2387600"/>
          </a:xfrm>
        </p:spPr>
        <p:txBody>
          <a:bodyPr vert="horz" lIns="91440" tIns="45720" rIns="91440" bIns="45720" rtlCol="0" anchor="b">
            <a:normAutofit/>
          </a:bodyPr>
          <a:lstStyle/>
          <a:p>
            <a:r>
              <a:rPr lang="en-US" sz="5600">
                <a:solidFill>
                  <a:schemeClr val="bg1"/>
                </a:solidFill>
              </a:rPr>
              <a:t>Maps of Delhi and Mumbai Before Clustering</a:t>
            </a:r>
          </a:p>
        </p:txBody>
      </p:sp>
      <p:sp>
        <p:nvSpPr>
          <p:cNvPr id="20"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3" name="TextBox 12">
            <a:extLst>
              <a:ext uri="{FF2B5EF4-FFF2-40B4-BE49-F238E27FC236}">
                <a16:creationId xmlns:a16="http://schemas.microsoft.com/office/drawing/2014/main" id="{3ECB83C1-FB01-4835-B398-36881E8D5EC5}"/>
              </a:ext>
            </a:extLst>
          </p:cNvPr>
          <p:cNvSpPr txBox="1"/>
          <p:nvPr/>
        </p:nvSpPr>
        <p:spPr>
          <a:xfrm>
            <a:off x="9155477" y="2072432"/>
            <a:ext cx="1885071" cy="461665"/>
          </a:xfrm>
          <a:prstGeom prst="rect">
            <a:avLst/>
          </a:prstGeom>
          <a:noFill/>
        </p:spPr>
        <p:txBody>
          <a:bodyPr wrap="square" rtlCol="0">
            <a:spAutoFit/>
          </a:bodyPr>
          <a:lstStyle/>
          <a:p>
            <a:r>
              <a:rPr lang="en-IN" sz="2400" b="1" dirty="0">
                <a:solidFill>
                  <a:srgbClr val="FF0000"/>
                </a:solidFill>
              </a:rPr>
              <a:t>Delhi</a:t>
            </a:r>
          </a:p>
        </p:txBody>
      </p:sp>
      <p:sp>
        <p:nvSpPr>
          <p:cNvPr id="15" name="TextBox 14">
            <a:extLst>
              <a:ext uri="{FF2B5EF4-FFF2-40B4-BE49-F238E27FC236}">
                <a16:creationId xmlns:a16="http://schemas.microsoft.com/office/drawing/2014/main" id="{8F5F10DA-92FF-48D9-94EA-2E4E930FE502}"/>
              </a:ext>
            </a:extLst>
          </p:cNvPr>
          <p:cNvSpPr txBox="1"/>
          <p:nvPr/>
        </p:nvSpPr>
        <p:spPr>
          <a:xfrm>
            <a:off x="3059477" y="2096395"/>
            <a:ext cx="1885071" cy="461665"/>
          </a:xfrm>
          <a:prstGeom prst="rect">
            <a:avLst/>
          </a:prstGeom>
          <a:noFill/>
        </p:spPr>
        <p:txBody>
          <a:bodyPr wrap="square" rtlCol="0">
            <a:spAutoFit/>
          </a:bodyPr>
          <a:lstStyle/>
          <a:p>
            <a:r>
              <a:rPr lang="en-IN" sz="2400" b="1" dirty="0">
                <a:solidFill>
                  <a:srgbClr val="FF0000"/>
                </a:solidFill>
              </a:rPr>
              <a:t>Mumbai</a:t>
            </a:r>
          </a:p>
        </p:txBody>
      </p:sp>
    </p:spTree>
    <p:extLst>
      <p:ext uri="{BB962C8B-B14F-4D97-AF65-F5344CB8AC3E}">
        <p14:creationId xmlns:p14="http://schemas.microsoft.com/office/powerpoint/2010/main" val="341251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149995F1-26AC-4CD0-B9DB-ACC1B4A980F3}"/>
              </a:ext>
            </a:extLst>
          </p:cNvPr>
          <p:cNvPicPr>
            <a:picLocks noChangeAspect="1"/>
          </p:cNvPicPr>
          <p:nvPr/>
        </p:nvPicPr>
        <p:blipFill rotWithShape="1">
          <a:blip r:embed="rId2">
            <a:extLst>
              <a:ext uri="{28A0092B-C50C-407E-A947-70E740481C1C}">
                <a14:useLocalDpi xmlns:a14="http://schemas.microsoft.com/office/drawing/2010/main" val="0"/>
              </a:ext>
            </a:extLst>
          </a:blip>
          <a:srcRect l="21530" r="26025" b="-1"/>
          <a:stretch/>
        </p:blipFill>
        <p:spPr>
          <a:xfrm>
            <a:off x="-1" y="10"/>
            <a:ext cx="6096001" cy="6857990"/>
          </a:xfrm>
          <a:prstGeom prst="rect">
            <a:avLst/>
          </a:prstGeom>
        </p:spPr>
      </p:pic>
      <p:pic>
        <p:nvPicPr>
          <p:cNvPr id="8" name="Picture 7" descr="A close up of a map&#10;&#10;Description automatically generated">
            <a:extLst>
              <a:ext uri="{FF2B5EF4-FFF2-40B4-BE49-F238E27FC236}">
                <a16:creationId xmlns:a16="http://schemas.microsoft.com/office/drawing/2014/main" id="{940B1E38-EA06-48F1-8B89-942965B97EA7}"/>
              </a:ext>
            </a:extLst>
          </p:cNvPr>
          <p:cNvPicPr>
            <a:picLocks noChangeAspect="1"/>
          </p:cNvPicPr>
          <p:nvPr/>
        </p:nvPicPr>
        <p:blipFill rotWithShape="1">
          <a:blip r:embed="rId3">
            <a:extLst>
              <a:ext uri="{28A0092B-C50C-407E-A947-70E740481C1C}">
                <a14:useLocalDpi xmlns:a14="http://schemas.microsoft.com/office/drawing/2010/main" val="0"/>
              </a:ext>
            </a:extLst>
          </a:blip>
          <a:srcRect l="28492" r="22187"/>
          <a:stretch/>
        </p:blipFill>
        <p:spPr>
          <a:xfrm>
            <a:off x="6097523" y="10"/>
            <a:ext cx="6094477" cy="6857990"/>
          </a:xfrm>
          <a:prstGeom prst="rect">
            <a:avLst/>
          </a:prstGeom>
        </p:spPr>
      </p:pic>
      <p:sp>
        <p:nvSpPr>
          <p:cNvPr id="31" name="Rectangle 30">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B3810D-7153-43B4-A8F8-670BB3EF527C}"/>
              </a:ext>
            </a:extLst>
          </p:cNvPr>
          <p:cNvSpPr>
            <a:spLocks noGrp="1"/>
          </p:cNvSpPr>
          <p:nvPr>
            <p:ph type="title"/>
          </p:nvPr>
        </p:nvSpPr>
        <p:spPr>
          <a:xfrm>
            <a:off x="404553" y="3091928"/>
            <a:ext cx="9079991" cy="2387600"/>
          </a:xfrm>
        </p:spPr>
        <p:txBody>
          <a:bodyPr vert="horz" lIns="91440" tIns="45720" rIns="91440" bIns="45720" rtlCol="0" anchor="b">
            <a:normAutofit/>
          </a:bodyPr>
          <a:lstStyle/>
          <a:p>
            <a:r>
              <a:rPr lang="en-US" sz="6100">
                <a:solidFill>
                  <a:schemeClr val="bg1"/>
                </a:solidFill>
              </a:rPr>
              <a:t>Maps of Delhi and Mumbai After Clustering</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9" name="TextBox 8">
            <a:extLst>
              <a:ext uri="{FF2B5EF4-FFF2-40B4-BE49-F238E27FC236}">
                <a16:creationId xmlns:a16="http://schemas.microsoft.com/office/drawing/2014/main" id="{6353BA42-83F6-46F1-9F81-A9E520E81022}"/>
              </a:ext>
            </a:extLst>
          </p:cNvPr>
          <p:cNvSpPr txBox="1"/>
          <p:nvPr/>
        </p:nvSpPr>
        <p:spPr>
          <a:xfrm>
            <a:off x="3418449" y="984738"/>
            <a:ext cx="1885071" cy="461665"/>
          </a:xfrm>
          <a:prstGeom prst="rect">
            <a:avLst/>
          </a:prstGeom>
          <a:noFill/>
        </p:spPr>
        <p:txBody>
          <a:bodyPr wrap="square" rtlCol="0">
            <a:spAutoFit/>
          </a:bodyPr>
          <a:lstStyle/>
          <a:p>
            <a:r>
              <a:rPr lang="en-IN" sz="2400" b="1" dirty="0">
                <a:solidFill>
                  <a:srgbClr val="FF0000"/>
                </a:solidFill>
              </a:rPr>
              <a:t>Delhi</a:t>
            </a:r>
          </a:p>
        </p:txBody>
      </p:sp>
      <p:sp>
        <p:nvSpPr>
          <p:cNvPr id="21" name="TextBox 20">
            <a:extLst>
              <a:ext uri="{FF2B5EF4-FFF2-40B4-BE49-F238E27FC236}">
                <a16:creationId xmlns:a16="http://schemas.microsoft.com/office/drawing/2014/main" id="{37AACB42-D628-493E-B967-DCFD57F4C00C}"/>
              </a:ext>
            </a:extLst>
          </p:cNvPr>
          <p:cNvSpPr txBox="1"/>
          <p:nvPr/>
        </p:nvSpPr>
        <p:spPr>
          <a:xfrm>
            <a:off x="8430232" y="1021189"/>
            <a:ext cx="1885071" cy="461665"/>
          </a:xfrm>
          <a:prstGeom prst="rect">
            <a:avLst/>
          </a:prstGeom>
          <a:noFill/>
        </p:spPr>
        <p:txBody>
          <a:bodyPr wrap="square" rtlCol="0">
            <a:spAutoFit/>
          </a:bodyPr>
          <a:lstStyle/>
          <a:p>
            <a:r>
              <a:rPr lang="en-IN" sz="2400" b="1" dirty="0">
                <a:solidFill>
                  <a:srgbClr val="FF0000"/>
                </a:solidFill>
              </a:rPr>
              <a:t>Mumbai</a:t>
            </a:r>
          </a:p>
        </p:txBody>
      </p:sp>
    </p:spTree>
    <p:extLst>
      <p:ext uri="{BB962C8B-B14F-4D97-AF65-F5344CB8AC3E}">
        <p14:creationId xmlns:p14="http://schemas.microsoft.com/office/powerpoint/2010/main" val="252834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0DED7-2A88-46F4-852E-AEF5B0628934}"/>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CLUSTERS OF MUMBAI</a:t>
            </a:r>
          </a:p>
        </p:txBody>
      </p:sp>
      <p:sp useBgFill="1">
        <p:nvSpPr>
          <p:cNvPr id="28" name="Rectangle 27">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screenshot of a cell phone&#10;&#10;Description automatically generated">
            <a:extLst>
              <a:ext uri="{FF2B5EF4-FFF2-40B4-BE49-F238E27FC236}">
                <a16:creationId xmlns:a16="http://schemas.microsoft.com/office/drawing/2014/main" id="{4385F3E9-FA1D-423A-B60D-3D8DF58B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2843138"/>
            <a:ext cx="5140661" cy="2855658"/>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BAFD25FC-3BCC-4294-B206-4378B57A1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2993688"/>
            <a:ext cx="5681939" cy="2855658"/>
          </a:xfrm>
          <a:prstGeom prst="rect">
            <a:avLst/>
          </a:prstGeom>
        </p:spPr>
      </p:pic>
    </p:spTree>
    <p:extLst>
      <p:ext uri="{BB962C8B-B14F-4D97-AF65-F5344CB8AC3E}">
        <p14:creationId xmlns:p14="http://schemas.microsoft.com/office/powerpoint/2010/main" val="104674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5680AF7D-F3E9-4098-845A-48B3971D8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0DED7-2A88-46F4-852E-AEF5B0628934}"/>
              </a:ext>
            </a:extLst>
          </p:cNvPr>
          <p:cNvSpPr>
            <a:spLocks noGrp="1"/>
          </p:cNvSpPr>
          <p:nvPr>
            <p:ph type="title"/>
          </p:nvPr>
        </p:nvSpPr>
        <p:spPr>
          <a:xfrm>
            <a:off x="572923" y="1124712"/>
            <a:ext cx="4023360" cy="3200400"/>
          </a:xfrm>
        </p:spPr>
        <p:txBody>
          <a:bodyPr vert="horz" lIns="91440" tIns="45720" rIns="91440" bIns="45720" rtlCol="0" anchor="b">
            <a:normAutofit/>
          </a:bodyPr>
          <a:lstStyle/>
          <a:p>
            <a:r>
              <a:rPr lang="en-US" sz="4800"/>
              <a:t>CLUSTERS OF MUMBAI</a:t>
            </a:r>
          </a:p>
        </p:txBody>
      </p:sp>
      <p:sp>
        <p:nvSpPr>
          <p:cNvPr id="41" name="Rectangle 40">
            <a:extLst>
              <a:ext uri="{FF2B5EF4-FFF2-40B4-BE49-F238E27FC236}">
                <a16:creationId xmlns:a16="http://schemas.microsoft.com/office/drawing/2014/main" id="{8EA2E5B2-7E46-41D7-993E-1472B65E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35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ell phone&#10;&#10;Description automatically generated">
            <a:extLst>
              <a:ext uri="{FF2B5EF4-FFF2-40B4-BE49-F238E27FC236}">
                <a16:creationId xmlns:a16="http://schemas.microsoft.com/office/drawing/2014/main" id="{467DE22E-509C-4558-B4E3-35074D16E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016" y="1751836"/>
            <a:ext cx="6753214" cy="1357124"/>
          </a:xfrm>
          <a:prstGeom prst="rect">
            <a:avLst/>
          </a:prstGeom>
        </p:spPr>
      </p:pic>
      <p:sp>
        <p:nvSpPr>
          <p:cNvPr id="43" name="Rectangle 42">
            <a:extLst>
              <a:ext uri="{FF2B5EF4-FFF2-40B4-BE49-F238E27FC236}">
                <a16:creationId xmlns:a16="http://schemas.microsoft.com/office/drawing/2014/main" id="{789E161B-D345-4E9F-985D-64933081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464"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CA5F4275-DDD3-4EA5-99E8-860A29639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670" y="3575304"/>
            <a:ext cx="4023360" cy="250164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96982F9-A247-4847-9883-938E86FCB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2561" y="3301688"/>
            <a:ext cx="3252773" cy="3099112"/>
          </a:xfrm>
          <a:prstGeom prst="rect">
            <a:avLst/>
          </a:prstGeom>
        </p:spPr>
      </p:pic>
    </p:spTree>
    <p:extLst>
      <p:ext uri="{BB962C8B-B14F-4D97-AF65-F5344CB8AC3E}">
        <p14:creationId xmlns:p14="http://schemas.microsoft.com/office/powerpoint/2010/main" val="89886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0DED7-2A88-46F4-852E-AEF5B0628934}"/>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dirty="0"/>
              <a:t>CLUSTERS OF DELHI</a:t>
            </a:r>
          </a:p>
        </p:txBody>
      </p:sp>
      <p:sp useBgFill="1">
        <p:nvSpPr>
          <p:cNvPr id="41" name="Rectangle 40">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9CC8358A-D0BB-4794-9F34-4C83E7EC3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314" y="3221502"/>
            <a:ext cx="5485034" cy="195560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E997932D-74B8-4F88-9B4C-1180695D2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54" y="3055101"/>
            <a:ext cx="5485034" cy="2231291"/>
          </a:xfrm>
          <a:prstGeom prst="rect">
            <a:avLst/>
          </a:prstGeom>
        </p:spPr>
      </p:pic>
    </p:spTree>
    <p:extLst>
      <p:ext uri="{BB962C8B-B14F-4D97-AF65-F5344CB8AC3E}">
        <p14:creationId xmlns:p14="http://schemas.microsoft.com/office/powerpoint/2010/main" val="58407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Rectangle 51">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Freeform: Shape 53">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55">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40DED7-2A88-46F4-852E-AEF5B0628934}"/>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a:t>CLUSTERS OF DELHI</a:t>
            </a:r>
          </a:p>
        </p:txBody>
      </p:sp>
      <p:sp>
        <p:nvSpPr>
          <p:cNvPr id="58" name="Rectangle 57">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D4E1D978-79F5-4079-9F2E-67EA26968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523" y="1414440"/>
            <a:ext cx="7369706" cy="1679046"/>
          </a:xfrm>
          <a:prstGeom prst="rect">
            <a:avLst/>
          </a:prstGeom>
        </p:spPr>
      </p:pic>
      <p:sp>
        <p:nvSpPr>
          <p:cNvPr id="60" name="Rectangle 59">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screenshot of a cell phone&#10;&#10;Description automatically generated">
            <a:extLst>
              <a:ext uri="{FF2B5EF4-FFF2-40B4-BE49-F238E27FC236}">
                <a16:creationId xmlns:a16="http://schemas.microsoft.com/office/drawing/2014/main" id="{52EBBA55-EDBB-4ABE-86B0-4C467754E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856" y="3093486"/>
            <a:ext cx="4439413" cy="32004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4AA068C-63DF-45BE-9C4E-91316CF8B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7270" y="3277772"/>
            <a:ext cx="3840608" cy="3016114"/>
          </a:xfrm>
          <a:prstGeom prst="rect">
            <a:avLst/>
          </a:prstGeom>
        </p:spPr>
      </p:pic>
    </p:spTree>
    <p:extLst>
      <p:ext uri="{BB962C8B-B14F-4D97-AF65-F5344CB8AC3E}">
        <p14:creationId xmlns:p14="http://schemas.microsoft.com/office/powerpoint/2010/main" val="7019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cage&#10;&#10;Description automatically generated">
            <a:extLst>
              <a:ext uri="{FF2B5EF4-FFF2-40B4-BE49-F238E27FC236}">
                <a16:creationId xmlns:a16="http://schemas.microsoft.com/office/drawing/2014/main" id="{59D8D67B-48FB-4EE9-86B2-B6ACDC65528B}"/>
              </a:ext>
            </a:extLst>
          </p:cNvPr>
          <p:cNvPicPr>
            <a:picLocks noChangeAspect="1"/>
          </p:cNvPicPr>
          <p:nvPr/>
        </p:nvPicPr>
        <p:blipFill rotWithShape="1">
          <a:blip r:embed="rId2"/>
          <a:srcRect t="14585" r="2" b="560"/>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6" name="Freeform: Shape 3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CCC9B-CDE2-4AB7-91FD-B3A31375D7AF}"/>
              </a:ext>
            </a:extLst>
          </p:cNvPr>
          <p:cNvSpPr>
            <a:spLocks noGrp="1"/>
          </p:cNvSpPr>
          <p:nvPr>
            <p:ph type="ctrTitle"/>
          </p:nvPr>
        </p:nvSpPr>
        <p:spPr>
          <a:xfrm>
            <a:off x="477981" y="1122363"/>
            <a:ext cx="4023360" cy="3204134"/>
          </a:xfrm>
        </p:spPr>
        <p:txBody>
          <a:bodyPr anchor="b">
            <a:normAutofit/>
          </a:bodyPr>
          <a:lstStyle/>
          <a:p>
            <a:r>
              <a:rPr lang="en-IN" sz="3700"/>
              <a:t>Battle of Two Neighbourhood's</a:t>
            </a:r>
          </a:p>
        </p:txBody>
      </p:sp>
      <p:sp>
        <p:nvSpPr>
          <p:cNvPr id="10" name="Content Placeholder 2">
            <a:extLst>
              <a:ext uri="{FF2B5EF4-FFF2-40B4-BE49-F238E27FC236}">
                <a16:creationId xmlns:a16="http://schemas.microsoft.com/office/drawing/2014/main" id="{77E79AA5-6BD3-4D41-BCA0-1249A715F608}"/>
              </a:ext>
            </a:extLst>
          </p:cNvPr>
          <p:cNvSpPr>
            <a:spLocks noGrp="1"/>
          </p:cNvSpPr>
          <p:nvPr>
            <p:ph type="subTitle" idx="1"/>
          </p:nvPr>
        </p:nvSpPr>
        <p:spPr>
          <a:xfrm>
            <a:off x="477981" y="4872922"/>
            <a:ext cx="3933306" cy="1208141"/>
          </a:xfrm>
        </p:spPr>
        <p:txBody>
          <a:bodyPr>
            <a:normAutofit/>
          </a:bodyPr>
          <a:lstStyle/>
          <a:p>
            <a:pPr>
              <a:lnSpc>
                <a:spcPct val="100000"/>
              </a:lnSpc>
            </a:pPr>
            <a:r>
              <a:rPr lang="en-IN" sz="1700"/>
              <a:t>The 2 cities in consideration are :-</a:t>
            </a:r>
          </a:p>
          <a:p>
            <a:pPr marL="514350" indent="-514350">
              <a:lnSpc>
                <a:spcPct val="100000"/>
              </a:lnSpc>
              <a:buFont typeface="+mj-lt"/>
              <a:buAutoNum type="arabicPeriod"/>
            </a:pPr>
            <a:r>
              <a:rPr lang="en-IN" sz="1700"/>
              <a:t>Mumbai</a:t>
            </a:r>
          </a:p>
          <a:p>
            <a:pPr marL="514350" indent="-514350">
              <a:lnSpc>
                <a:spcPct val="100000"/>
              </a:lnSpc>
              <a:buFont typeface="+mj-lt"/>
              <a:buAutoNum type="arabicPeriod"/>
            </a:pPr>
            <a:r>
              <a:rPr lang="en-IN" sz="1700"/>
              <a:t>Delhi</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152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cage&#10;&#10;Description automatically generated">
            <a:extLst>
              <a:ext uri="{FF2B5EF4-FFF2-40B4-BE49-F238E27FC236}">
                <a16:creationId xmlns:a16="http://schemas.microsoft.com/office/drawing/2014/main" id="{59D8D67B-48FB-4EE9-86B2-B6ACDC65528B}"/>
              </a:ext>
            </a:extLst>
          </p:cNvPr>
          <p:cNvPicPr>
            <a:picLocks noChangeAspect="1"/>
          </p:cNvPicPr>
          <p:nvPr/>
        </p:nvPicPr>
        <p:blipFill rotWithShape="1">
          <a:blip r:embed="rId2"/>
          <a:srcRect t="28889" b="14861"/>
          <a:stretch/>
        </p:blipFill>
        <p:spPr>
          <a:xfrm>
            <a:off x="23" y="-253240"/>
            <a:ext cx="12191977" cy="6858022"/>
          </a:xfrm>
          <a:prstGeom prst="rect">
            <a:avLst/>
          </a:prstGeom>
        </p:spPr>
      </p:pic>
      <p:sp>
        <p:nvSpPr>
          <p:cNvPr id="51" name="Rectangle 5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CCC9B-CDE2-4AB7-91FD-B3A31375D7AF}"/>
              </a:ext>
            </a:extLst>
          </p:cNvPr>
          <p:cNvSpPr>
            <a:spLocks noGrp="1"/>
          </p:cNvSpPr>
          <p:nvPr>
            <p:ph type="ctrTitle"/>
          </p:nvPr>
        </p:nvSpPr>
        <p:spPr>
          <a:xfrm>
            <a:off x="643466" y="643467"/>
            <a:ext cx="5452529" cy="3569242"/>
          </a:xfrm>
        </p:spPr>
        <p:txBody>
          <a:bodyPr anchor="t">
            <a:normAutofit/>
          </a:bodyPr>
          <a:lstStyle/>
          <a:p>
            <a:r>
              <a:rPr lang="en-IN" sz="6000">
                <a:solidFill>
                  <a:schemeClr val="bg1"/>
                </a:solidFill>
              </a:rPr>
              <a:t>Business Problem</a:t>
            </a:r>
          </a:p>
        </p:txBody>
      </p:sp>
      <p:sp>
        <p:nvSpPr>
          <p:cNvPr id="10" name="Content Placeholder 2">
            <a:extLst>
              <a:ext uri="{FF2B5EF4-FFF2-40B4-BE49-F238E27FC236}">
                <a16:creationId xmlns:a16="http://schemas.microsoft.com/office/drawing/2014/main" id="{77E79AA5-6BD3-4D41-BCA0-1249A715F608}"/>
              </a:ext>
            </a:extLst>
          </p:cNvPr>
          <p:cNvSpPr>
            <a:spLocks noGrp="1"/>
          </p:cNvSpPr>
          <p:nvPr>
            <p:ph type="subTitle" idx="1"/>
          </p:nvPr>
        </p:nvSpPr>
        <p:spPr>
          <a:xfrm>
            <a:off x="643466" y="2645290"/>
            <a:ext cx="9260189" cy="3569242"/>
          </a:xfrm>
        </p:spPr>
        <p:txBody>
          <a:bodyPr anchor="b">
            <a:normAutofit fontScale="92500"/>
          </a:bodyPr>
          <a:lstStyle/>
          <a:p>
            <a:pPr>
              <a:lnSpc>
                <a:spcPct val="100000"/>
              </a:lnSpc>
            </a:pPr>
            <a:r>
              <a:rPr lang="en-IN" sz="2000" dirty="0">
                <a:solidFill>
                  <a:schemeClr val="bg1"/>
                </a:solidFill>
              </a:rPr>
              <a:t>The business problem in this study assumes that people who would be interested in this study are those who would like to create a projection of potential life and activities in these metro city neighborhoods if the subject moves to live in one of them. The decision to choose one over the other would depend on popular venues in the neighborhoods in each of these metro cities.</a:t>
            </a:r>
          </a:p>
          <a:p>
            <a:pPr>
              <a:lnSpc>
                <a:spcPct val="100000"/>
              </a:lnSpc>
            </a:pPr>
            <a:r>
              <a:rPr lang="en-IN" sz="2000" dirty="0">
                <a:solidFill>
                  <a:schemeClr val="bg1"/>
                </a:solidFill>
              </a:rPr>
              <a:t>Mumbai and Delhi are the two most important metro cities in India. There has been a war for supremacy in terms of quality of life, jobs, education, entertainment and recreational facilities that these cities have to offer to its residents. I  </a:t>
            </a:r>
            <a:r>
              <a:rPr lang="en-IN" sz="2000" dirty="0" err="1">
                <a:solidFill>
                  <a:schemeClr val="bg1"/>
                </a:solidFill>
              </a:rPr>
              <a:t>attemp</a:t>
            </a:r>
            <a:r>
              <a:rPr lang="en-IN" sz="2000" dirty="0">
                <a:solidFill>
                  <a:schemeClr val="bg1"/>
                </a:solidFill>
              </a:rPr>
              <a:t> to analyze the neighborhoods in each of these two cities and try to understand what is popular in them and what they have to offer to someone who is contemplating to make a choice on seeking a life in either of the metro cities of India.</a:t>
            </a:r>
          </a:p>
        </p:txBody>
      </p:sp>
      <p:sp>
        <p:nvSpPr>
          <p:cNvPr id="53" name="Rectangle 5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09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cage&#10;&#10;Description automatically generated">
            <a:extLst>
              <a:ext uri="{FF2B5EF4-FFF2-40B4-BE49-F238E27FC236}">
                <a16:creationId xmlns:a16="http://schemas.microsoft.com/office/drawing/2014/main" id="{59D8D67B-48FB-4EE9-86B2-B6ACDC65528B}"/>
              </a:ext>
            </a:extLst>
          </p:cNvPr>
          <p:cNvPicPr>
            <a:picLocks noChangeAspect="1"/>
          </p:cNvPicPr>
          <p:nvPr/>
        </p:nvPicPr>
        <p:blipFill rotWithShape="1">
          <a:blip r:embed="rId2"/>
          <a:srcRect t="33996" r="-2" b="19964"/>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1026" name="Picture 2" descr="Delhi | History, Population, Map, &amp; Facts | Britannica">
            <a:extLst>
              <a:ext uri="{FF2B5EF4-FFF2-40B4-BE49-F238E27FC236}">
                <a16:creationId xmlns:a16="http://schemas.microsoft.com/office/drawing/2014/main" id="{460234F7-1FEA-4D17-AC3C-63545DB846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171" r="-2" b="15595"/>
          <a:stretch/>
        </p:blipFill>
        <p:spPr bwMode="auto">
          <a:xfrm>
            <a:off x="4883024" y="3437176"/>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9" name="Freeform: Shape 78">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A1985D3E-2FD9-4ACC-8DFC-3B6E3AA7B3E8}"/>
              </a:ext>
            </a:extLst>
          </p:cNvPr>
          <p:cNvSpPr txBox="1">
            <a:spLocks/>
          </p:cNvSpPr>
          <p:nvPr/>
        </p:nvSpPr>
        <p:spPr>
          <a:xfrm>
            <a:off x="438913" y="859536"/>
            <a:ext cx="4832802" cy="1243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pPr>
              <a:spcAft>
                <a:spcPts val="600"/>
              </a:spcAft>
            </a:pPr>
            <a:r>
              <a:rPr lang="en-US" sz="3400"/>
              <a:t>Delhi</a:t>
            </a:r>
          </a:p>
        </p:txBody>
      </p:sp>
      <p:sp>
        <p:nvSpPr>
          <p:cNvPr id="83" name="Rectangle 8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4F59F421-1C91-44C0-80CA-D63DDD4019CA}"/>
              </a:ext>
            </a:extLst>
          </p:cNvPr>
          <p:cNvSpPr txBox="1">
            <a:spLocks/>
          </p:cNvSpPr>
          <p:nvPr/>
        </p:nvSpPr>
        <p:spPr>
          <a:xfrm>
            <a:off x="438912" y="2512611"/>
            <a:ext cx="4832803" cy="366435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buFont typeface="Arial" panose="020B0604020202020204" pitchFamily="34" charset="0"/>
              <a:buChar char="•"/>
            </a:pPr>
            <a:r>
              <a:rPr lang="en-US" sz="1800"/>
              <a:t>Delhi, India’s capital territory, is a massive metropolitan area in the country’s north. In Old Delhi, a neighborhood dating to the 1600s, stands the imposing Mughal-era Red Fort, a symbol of India, and the sprawling Jama Masjid mosque, whose courtyard accommodates 25,000 people. Nearby is Chandni Chowk, a vibrant bazaar filled with food carts, sweets shops and spice stalls.</a:t>
            </a:r>
          </a:p>
        </p:txBody>
      </p:sp>
    </p:spTree>
    <p:extLst>
      <p:ext uri="{BB962C8B-B14F-4D97-AF65-F5344CB8AC3E}">
        <p14:creationId xmlns:p14="http://schemas.microsoft.com/office/powerpoint/2010/main" val="204259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cage&#10;&#10;Description automatically generated">
            <a:extLst>
              <a:ext uri="{FF2B5EF4-FFF2-40B4-BE49-F238E27FC236}">
                <a16:creationId xmlns:a16="http://schemas.microsoft.com/office/drawing/2014/main" id="{59D8D67B-48FB-4EE9-86B2-B6ACDC65528B}"/>
              </a:ext>
            </a:extLst>
          </p:cNvPr>
          <p:cNvPicPr>
            <a:picLocks noChangeAspect="1"/>
          </p:cNvPicPr>
          <p:nvPr/>
        </p:nvPicPr>
        <p:blipFill rotWithShape="1">
          <a:blip r:embed="rId2"/>
          <a:srcRect t="33996" r="-2" b="19964"/>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2050" name="Picture 2" descr="Coronavirus: Theatres, gyms, swimming pools to be shut in Mumbai ...">
            <a:extLst>
              <a:ext uri="{FF2B5EF4-FFF2-40B4-BE49-F238E27FC236}">
                <a16:creationId xmlns:a16="http://schemas.microsoft.com/office/drawing/2014/main" id="{30CB6996-54F4-4821-8CFA-915D31DAE1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10" r="-2" b="3940"/>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9" name="Freeform: Shape 78">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A1985D3E-2FD9-4ACC-8DFC-3B6E3AA7B3E8}"/>
              </a:ext>
            </a:extLst>
          </p:cNvPr>
          <p:cNvSpPr txBox="1">
            <a:spLocks/>
          </p:cNvSpPr>
          <p:nvPr/>
        </p:nvSpPr>
        <p:spPr>
          <a:xfrm>
            <a:off x="438913" y="859536"/>
            <a:ext cx="4832802" cy="1243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pPr>
              <a:spcAft>
                <a:spcPts val="600"/>
              </a:spcAft>
            </a:pPr>
            <a:r>
              <a:rPr lang="en-US" sz="3400"/>
              <a:t>Mumbai</a:t>
            </a:r>
            <a:endParaRPr lang="en-US" sz="3400" dirty="0"/>
          </a:p>
        </p:txBody>
      </p:sp>
      <p:sp>
        <p:nvSpPr>
          <p:cNvPr id="83" name="Rectangle 8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0" name="Rectangle 8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4F59F421-1C91-44C0-80CA-D63DDD4019CA}"/>
              </a:ext>
            </a:extLst>
          </p:cNvPr>
          <p:cNvSpPr txBox="1">
            <a:spLocks/>
          </p:cNvSpPr>
          <p:nvPr/>
        </p:nvSpPr>
        <p:spPr>
          <a:xfrm>
            <a:off x="438912" y="2512611"/>
            <a:ext cx="4832803" cy="3664351"/>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Mumbai (formerly called Bombay) is a densely populated city on India’s west coast. A financial </a:t>
            </a:r>
            <a:r>
              <a:rPr lang="en-IN" dirty="0" err="1"/>
              <a:t>center</a:t>
            </a:r>
            <a:r>
              <a:rPr lang="en-IN" dirty="0"/>
              <a:t>, it's India's largest city. On the Mumbai Harbour waterfront stands the iconic Gateway of India stone arch, built by the British Raj in 1924. Offshore, nearby </a:t>
            </a:r>
            <a:r>
              <a:rPr lang="en-IN" dirty="0" err="1"/>
              <a:t>Elephanta</a:t>
            </a:r>
            <a:r>
              <a:rPr lang="en-IN" dirty="0"/>
              <a:t> Island holds ancient cave temples dedicated to the Hindu god Shiva. The city's also famous as the heart of the Bollywood film industry.</a:t>
            </a:r>
            <a:endParaRPr lang="en-US" sz="1800" dirty="0"/>
          </a:p>
        </p:txBody>
      </p:sp>
    </p:spTree>
    <p:extLst>
      <p:ext uri="{BB962C8B-B14F-4D97-AF65-F5344CB8AC3E}">
        <p14:creationId xmlns:p14="http://schemas.microsoft.com/office/powerpoint/2010/main" val="111765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cage&#10;&#10;Description automatically generated">
            <a:extLst>
              <a:ext uri="{FF2B5EF4-FFF2-40B4-BE49-F238E27FC236}">
                <a16:creationId xmlns:a16="http://schemas.microsoft.com/office/drawing/2014/main" id="{59D8D67B-48FB-4EE9-86B2-B6ACDC65528B}"/>
              </a:ext>
            </a:extLst>
          </p:cNvPr>
          <p:cNvPicPr>
            <a:picLocks noChangeAspect="1"/>
          </p:cNvPicPr>
          <p:nvPr/>
        </p:nvPicPr>
        <p:blipFill rotWithShape="1">
          <a:blip r:embed="rId2"/>
          <a:srcRect t="33996" r="-2" b="19964"/>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A screenshot of a cell phone&#10;&#10;Description automatically generated">
            <a:extLst>
              <a:ext uri="{FF2B5EF4-FFF2-40B4-BE49-F238E27FC236}">
                <a16:creationId xmlns:a16="http://schemas.microsoft.com/office/drawing/2014/main" id="{0CB3EB5A-3A99-41B7-A8D5-166832B4520F}"/>
              </a:ext>
            </a:extLst>
          </p:cNvPr>
          <p:cNvPicPr>
            <a:picLocks noChangeAspect="1"/>
          </p:cNvPicPr>
          <p:nvPr/>
        </p:nvPicPr>
        <p:blipFill rotWithShape="1">
          <a:blip r:embed="rId3">
            <a:extLst>
              <a:ext uri="{28A0092B-C50C-407E-A947-70E740481C1C}">
                <a14:useLocalDpi xmlns:a14="http://schemas.microsoft.com/office/drawing/2010/main" val="0"/>
              </a:ext>
            </a:extLst>
          </a:blip>
          <a:srcRect r="52215" b="1"/>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53" name="Freeform: Shape 52">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Freeform: Shape 54">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CCC9B-CDE2-4AB7-91FD-B3A31375D7AF}"/>
              </a:ext>
            </a:extLst>
          </p:cNvPr>
          <p:cNvSpPr>
            <a:spLocks noGrp="1"/>
          </p:cNvSpPr>
          <p:nvPr>
            <p:ph type="ctrTitle"/>
          </p:nvPr>
        </p:nvSpPr>
        <p:spPr>
          <a:xfrm>
            <a:off x="438912" y="1524659"/>
            <a:ext cx="5019074" cy="2774088"/>
          </a:xfrm>
        </p:spPr>
        <p:txBody>
          <a:bodyPr>
            <a:normAutofit/>
          </a:bodyPr>
          <a:lstStyle/>
          <a:p>
            <a:r>
              <a:rPr lang="en-IN" sz="5400"/>
              <a:t>Libraries Used</a:t>
            </a:r>
          </a:p>
        </p:txBody>
      </p:sp>
      <p:sp>
        <p:nvSpPr>
          <p:cNvPr id="57" name="Rectangle 56">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00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CCC9B-CDE2-4AB7-91FD-B3A31375D7AF}"/>
              </a:ext>
            </a:extLst>
          </p:cNvPr>
          <p:cNvSpPr>
            <a:spLocks noGrp="1"/>
          </p:cNvSpPr>
          <p:nvPr>
            <p:ph type="ctrTitle"/>
          </p:nvPr>
        </p:nvSpPr>
        <p:spPr>
          <a:xfrm>
            <a:off x="477981" y="1122363"/>
            <a:ext cx="4023360" cy="3204134"/>
          </a:xfrm>
        </p:spPr>
        <p:txBody>
          <a:bodyPr anchor="b">
            <a:normAutofit/>
          </a:bodyPr>
          <a:lstStyle/>
          <a:p>
            <a:r>
              <a:rPr lang="en-IN" sz="4800" dirty="0"/>
              <a:t>Dataframe</a:t>
            </a:r>
          </a:p>
        </p:txBody>
      </p:sp>
      <p:sp>
        <p:nvSpPr>
          <p:cNvPr id="97" name="Rectangle 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screenshot of a computer&#10;&#10;Description automatically generated">
            <a:extLst>
              <a:ext uri="{FF2B5EF4-FFF2-40B4-BE49-F238E27FC236}">
                <a16:creationId xmlns:a16="http://schemas.microsoft.com/office/drawing/2014/main" id="{66081A6D-D1EC-453D-A4B6-2CF12B930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08" y="1780049"/>
            <a:ext cx="6846363" cy="3130982"/>
          </a:xfrm>
          <a:prstGeom prst="rect">
            <a:avLst/>
          </a:prstGeom>
        </p:spPr>
      </p:pic>
    </p:spTree>
    <p:extLst>
      <p:ext uri="{BB962C8B-B14F-4D97-AF65-F5344CB8AC3E}">
        <p14:creationId xmlns:p14="http://schemas.microsoft.com/office/powerpoint/2010/main" val="305201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0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3" name="Freeform: Shape 10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4" name="Freeform: Shape 10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CCC9B-CDE2-4AB7-91FD-B3A31375D7AF}"/>
              </a:ext>
            </a:extLst>
          </p:cNvPr>
          <p:cNvSpPr>
            <a:spLocks noGrp="1"/>
          </p:cNvSpPr>
          <p:nvPr>
            <p:ph type="ctrTitle"/>
          </p:nvPr>
        </p:nvSpPr>
        <p:spPr>
          <a:xfrm>
            <a:off x="477981" y="1122363"/>
            <a:ext cx="4023360" cy="3204134"/>
          </a:xfrm>
        </p:spPr>
        <p:txBody>
          <a:bodyPr anchor="b">
            <a:normAutofit/>
          </a:bodyPr>
          <a:lstStyle/>
          <a:p>
            <a:r>
              <a:rPr lang="en-IN" sz="4800" dirty="0"/>
              <a:t>Mumbai Dataframe</a:t>
            </a:r>
          </a:p>
        </p:txBody>
      </p:sp>
      <p:sp>
        <p:nvSpPr>
          <p:cNvPr id="110" name="Rectangle 10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Rectangle 11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8BBD0BCB-975F-49CE-B651-77E92687E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135" y="1572064"/>
            <a:ext cx="6408836" cy="3713871"/>
          </a:xfrm>
          <a:prstGeom prst="rect">
            <a:avLst/>
          </a:prstGeom>
        </p:spPr>
      </p:pic>
    </p:spTree>
    <p:extLst>
      <p:ext uri="{BB962C8B-B14F-4D97-AF65-F5344CB8AC3E}">
        <p14:creationId xmlns:p14="http://schemas.microsoft.com/office/powerpoint/2010/main" val="297348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CCC9B-CDE2-4AB7-91FD-B3A31375D7AF}"/>
              </a:ext>
            </a:extLst>
          </p:cNvPr>
          <p:cNvSpPr>
            <a:spLocks noGrp="1"/>
          </p:cNvSpPr>
          <p:nvPr>
            <p:ph type="ctrTitle"/>
          </p:nvPr>
        </p:nvSpPr>
        <p:spPr>
          <a:xfrm>
            <a:off x="477981" y="1122363"/>
            <a:ext cx="4023360" cy="3204134"/>
          </a:xfrm>
        </p:spPr>
        <p:txBody>
          <a:bodyPr anchor="b">
            <a:normAutofit/>
          </a:bodyPr>
          <a:lstStyle/>
          <a:p>
            <a:r>
              <a:rPr lang="en-IN" sz="4800" dirty="0"/>
              <a:t>Delhi Dataframe</a:t>
            </a:r>
          </a:p>
        </p:txBody>
      </p:sp>
      <p:sp>
        <p:nvSpPr>
          <p:cNvPr id="97" name="Rectangle 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225AA0A0-9F1A-4BBD-90D2-002DE284C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322" y="1849509"/>
            <a:ext cx="6899820" cy="3524742"/>
          </a:xfrm>
          <a:prstGeom prst="rect">
            <a:avLst/>
          </a:prstGeom>
        </p:spPr>
      </p:pic>
    </p:spTree>
    <p:extLst>
      <p:ext uri="{BB962C8B-B14F-4D97-AF65-F5344CB8AC3E}">
        <p14:creationId xmlns:p14="http://schemas.microsoft.com/office/powerpoint/2010/main" val="21529432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A24"/>
      </a:dk2>
      <a:lt2>
        <a:srgbClr val="E3E2E8"/>
      </a:lt2>
      <a:accent1>
        <a:srgbClr val="98A93F"/>
      </a:accent1>
      <a:accent2>
        <a:srgbClr val="B49438"/>
      </a:accent2>
      <a:accent3>
        <a:srgbClr val="C6724A"/>
      </a:accent3>
      <a:accent4>
        <a:srgbClr val="B43844"/>
      </a:accent4>
      <a:accent5>
        <a:srgbClr val="C64A89"/>
      </a:accent5>
      <a:accent6>
        <a:srgbClr val="B438AB"/>
      </a:accent6>
      <a:hlink>
        <a:srgbClr val="C55279"/>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16</TotalTime>
  <Words>379</Words>
  <Application>Microsoft Office PowerPoint</Application>
  <PresentationFormat>Widescreen</PresentationFormat>
  <Paragraphs>28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Calibri</vt:lpstr>
      <vt:lpstr>AccentBoxVTI</vt:lpstr>
      <vt:lpstr>Battle of Two Neighbourhood's</vt:lpstr>
      <vt:lpstr>Battle of Two Neighbourhood's</vt:lpstr>
      <vt:lpstr>Business Problem</vt:lpstr>
      <vt:lpstr>PowerPoint Presentation</vt:lpstr>
      <vt:lpstr>PowerPoint Presentation</vt:lpstr>
      <vt:lpstr>Libraries Used</vt:lpstr>
      <vt:lpstr>Dataframe</vt:lpstr>
      <vt:lpstr>Mumbai Dataframe</vt:lpstr>
      <vt:lpstr>Delhi Dataframe</vt:lpstr>
      <vt:lpstr>Final Dataframe after removing and adding Necessary Columns</vt:lpstr>
      <vt:lpstr>Maps of Delhi and Mumbai Before Clustering</vt:lpstr>
      <vt:lpstr>Maps of Delhi and Mumbai After Clustering</vt:lpstr>
      <vt:lpstr>CLUSTERS OF MUMBAI</vt:lpstr>
      <vt:lpstr>CLUSTERS OF MUMBAI</vt:lpstr>
      <vt:lpstr>CLUSTERS OF DELHI</vt:lpstr>
      <vt:lpstr>CLUSTERS OF DELHI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Two Neighbourhood's</dc:title>
  <dc:creator>Adithya Saish</dc:creator>
  <cp:lastModifiedBy>Adithya Saish</cp:lastModifiedBy>
  <cp:revision>1</cp:revision>
  <dcterms:created xsi:type="dcterms:W3CDTF">2020-04-10T18:26:06Z</dcterms:created>
  <dcterms:modified xsi:type="dcterms:W3CDTF">2020-04-10T18:42:59Z</dcterms:modified>
</cp:coreProperties>
</file>