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0" r:id="rId4"/>
    <p:sldId id="257" r:id="rId5"/>
    <p:sldId id="260" r:id="rId6"/>
    <p:sldId id="261" r:id="rId7"/>
    <p:sldId id="262" r:id="rId8"/>
    <p:sldId id="263" r:id="rId9"/>
    <p:sldId id="272" r:id="rId10"/>
    <p:sldId id="273" r:id="rId11"/>
    <p:sldId id="264" r:id="rId12"/>
    <p:sldId id="266" r:id="rId13"/>
    <p:sldId id="267" r:id="rId14"/>
    <p:sldId id="265" r:id="rId15"/>
    <p:sldId id="268" r:id="rId16"/>
    <p:sldId id="269"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7/15/2020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7/15/2020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7/15/2020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7/15/2020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7/15/2020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isualstudio.microsoft.com/es/thank-you-downloading-visual-studio/?sku=Community&amp;rel=1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ka.ms/ssmsfullsetup" TargetMode="External"/><Relationship Id="rId2" Type="http://schemas.openxmlformats.org/officeDocument/2006/relationships/hyperlink" Target="https://dotnet.microsoft.com/download" TargetMode="External"/><Relationship Id="rId1" Type="http://schemas.openxmlformats.org/officeDocument/2006/relationships/slideLayout" Target="../slideLayouts/slideLayout2.xml"/><Relationship Id="rId4" Type="http://schemas.openxmlformats.org/officeDocument/2006/relationships/hyperlink" Target="https://go.microsoft.com/fwlink/?linkid=86665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47F6CC8F-2C5A-4AF0-9EB9-DA43512704AF}"/>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886293" y="3678163"/>
            <a:ext cx="1809054" cy="662473"/>
          </a:xfrm>
        </p:spPr>
        <p:txBody>
          <a:bodyPr/>
          <a:lstStyle/>
          <a:p>
            <a:r>
              <a:rPr lang="es-ES" dirty="0">
                <a:solidFill>
                  <a:schemeClr val="accent5">
                    <a:lumMod val="75000"/>
                  </a:schemeClr>
                </a:solidFill>
              </a:rPr>
              <a:t>Módulo 1</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9E0AEF-A228-454E-B120-309C7D5297E2}"/>
              </a:ext>
            </a:extLst>
          </p:cNvPr>
          <p:cNvSpPr>
            <a:spLocks noGrp="1"/>
          </p:cNvSpPr>
          <p:nvPr>
            <p:ph type="title"/>
          </p:nvPr>
        </p:nvSpPr>
        <p:spPr/>
        <p:txBody>
          <a:bodyPr/>
          <a:lstStyle/>
          <a:p>
            <a:r>
              <a:rPr lang="es-ES" dirty="0" err="1"/>
              <a:t>IoC</a:t>
            </a:r>
            <a:r>
              <a:rPr lang="es-ES" dirty="0"/>
              <a:t> en .NET Core (IV)</a:t>
            </a:r>
          </a:p>
        </p:txBody>
      </p:sp>
      <p:sp>
        <p:nvSpPr>
          <p:cNvPr id="3" name="Marcador de contenido 2">
            <a:extLst>
              <a:ext uri="{FF2B5EF4-FFF2-40B4-BE49-F238E27FC236}">
                <a16:creationId xmlns:a16="http://schemas.microsoft.com/office/drawing/2014/main" id="{5FD07FA7-5D21-478A-8AF5-E044E843C98E}"/>
              </a:ext>
            </a:extLst>
          </p:cNvPr>
          <p:cNvSpPr>
            <a:spLocks noGrp="1"/>
          </p:cNvSpPr>
          <p:nvPr>
            <p:ph idx="1"/>
          </p:nvPr>
        </p:nvSpPr>
        <p:spPr>
          <a:xfrm>
            <a:off x="1371600" y="1786855"/>
            <a:ext cx="9601200" cy="4080545"/>
          </a:xfrm>
        </p:spPr>
        <p:txBody>
          <a:bodyPr/>
          <a:lstStyle/>
          <a:p>
            <a:r>
              <a:rPr lang="es-ES" dirty="0"/>
              <a:t>Ejemplo del </a:t>
            </a:r>
            <a:r>
              <a:rPr lang="es-ES" dirty="0" err="1"/>
              <a:t>lifetime</a:t>
            </a:r>
            <a:r>
              <a:rPr lang="es-ES" dirty="0"/>
              <a:t> de la inyección de dependencias:</a:t>
            </a:r>
          </a:p>
          <a:p>
            <a:pPr lvl="1"/>
            <a:r>
              <a:rPr lang="es-ES" dirty="0" err="1"/>
              <a:t>Singleton</a:t>
            </a:r>
            <a:endParaRPr lang="es-ES" dirty="0"/>
          </a:p>
          <a:p>
            <a:pPr lvl="2"/>
            <a:r>
              <a:rPr lang="es-ES" dirty="0" err="1">
                <a:highlight>
                  <a:srgbClr val="C0C0C0"/>
                </a:highlight>
              </a:rPr>
              <a:t>Services.AddSingleton</a:t>
            </a:r>
            <a:r>
              <a:rPr lang="es-ES" dirty="0">
                <a:highlight>
                  <a:srgbClr val="C0C0C0"/>
                </a:highlight>
              </a:rPr>
              <a:t>&lt;</a:t>
            </a:r>
            <a:r>
              <a:rPr lang="es-ES" dirty="0" err="1">
                <a:highlight>
                  <a:srgbClr val="C0C0C0"/>
                </a:highlight>
              </a:rPr>
              <a:t>ITestClass</a:t>
            </a:r>
            <a:r>
              <a:rPr lang="es-ES" dirty="0">
                <a:highlight>
                  <a:srgbClr val="C0C0C0"/>
                </a:highlight>
              </a:rPr>
              <a:t>, </a:t>
            </a:r>
            <a:r>
              <a:rPr lang="es-ES" dirty="0" err="1">
                <a:highlight>
                  <a:srgbClr val="C0C0C0"/>
                </a:highlight>
              </a:rPr>
              <a:t>TestClass</a:t>
            </a:r>
            <a:r>
              <a:rPr lang="es-ES" dirty="0">
                <a:highlight>
                  <a:srgbClr val="C0C0C0"/>
                </a:highlight>
              </a:rPr>
              <a:t>&gt;();</a:t>
            </a:r>
          </a:p>
          <a:p>
            <a:pPr lvl="1"/>
            <a:r>
              <a:rPr lang="es-ES" dirty="0" err="1"/>
              <a:t>Transient</a:t>
            </a:r>
            <a:endParaRPr lang="es-ES" dirty="0"/>
          </a:p>
          <a:p>
            <a:pPr lvl="2"/>
            <a:r>
              <a:rPr lang="es-ES" dirty="0" err="1">
                <a:highlight>
                  <a:srgbClr val="C0C0C0"/>
                </a:highlight>
              </a:rPr>
              <a:t>Services.AddTransient</a:t>
            </a:r>
            <a:r>
              <a:rPr lang="es-ES" dirty="0">
                <a:highlight>
                  <a:srgbClr val="C0C0C0"/>
                </a:highlight>
              </a:rPr>
              <a:t> &lt;</a:t>
            </a:r>
            <a:r>
              <a:rPr lang="es-ES" dirty="0" err="1">
                <a:highlight>
                  <a:srgbClr val="C0C0C0"/>
                </a:highlight>
              </a:rPr>
              <a:t>ITestClass</a:t>
            </a:r>
            <a:r>
              <a:rPr lang="es-ES" dirty="0">
                <a:highlight>
                  <a:srgbClr val="C0C0C0"/>
                </a:highlight>
              </a:rPr>
              <a:t>, </a:t>
            </a:r>
            <a:r>
              <a:rPr lang="es-ES" dirty="0" err="1">
                <a:highlight>
                  <a:srgbClr val="C0C0C0"/>
                </a:highlight>
              </a:rPr>
              <a:t>TestClass</a:t>
            </a:r>
            <a:r>
              <a:rPr lang="es-ES" dirty="0">
                <a:highlight>
                  <a:srgbClr val="C0C0C0"/>
                </a:highlight>
              </a:rPr>
              <a:t>&gt;();</a:t>
            </a:r>
          </a:p>
          <a:p>
            <a:pPr lvl="1"/>
            <a:r>
              <a:rPr lang="es-ES" dirty="0" err="1"/>
              <a:t>Scoped</a:t>
            </a:r>
            <a:endParaRPr lang="es-ES" dirty="0"/>
          </a:p>
          <a:p>
            <a:pPr lvl="2"/>
            <a:r>
              <a:rPr lang="es-ES" dirty="0" err="1">
                <a:highlight>
                  <a:srgbClr val="C0C0C0"/>
                </a:highlight>
              </a:rPr>
              <a:t>Services.AddScoped</a:t>
            </a:r>
            <a:r>
              <a:rPr lang="es-ES" dirty="0">
                <a:highlight>
                  <a:srgbClr val="C0C0C0"/>
                </a:highlight>
              </a:rPr>
              <a:t>&lt;</a:t>
            </a:r>
            <a:r>
              <a:rPr lang="es-ES" dirty="0" err="1">
                <a:highlight>
                  <a:srgbClr val="C0C0C0"/>
                </a:highlight>
              </a:rPr>
              <a:t>IRepositoryClass</a:t>
            </a:r>
            <a:r>
              <a:rPr lang="es-ES" dirty="0">
                <a:highlight>
                  <a:srgbClr val="C0C0C0"/>
                </a:highlight>
              </a:rPr>
              <a:t>, </a:t>
            </a:r>
            <a:r>
              <a:rPr lang="es-ES" dirty="0" err="1">
                <a:highlight>
                  <a:srgbClr val="C0C0C0"/>
                </a:highlight>
              </a:rPr>
              <a:t>RepositoryClass</a:t>
            </a:r>
            <a:r>
              <a:rPr lang="es-ES" dirty="0">
                <a:highlight>
                  <a:srgbClr val="C0C0C0"/>
                </a:highlight>
              </a:rPr>
              <a:t>&gt;();</a:t>
            </a:r>
          </a:p>
        </p:txBody>
      </p:sp>
    </p:spTree>
    <p:extLst>
      <p:ext uri="{BB962C8B-B14F-4D97-AF65-F5344CB8AC3E}">
        <p14:creationId xmlns:p14="http://schemas.microsoft.com/office/powerpoint/2010/main" val="192801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8AF05-020A-4081-827F-339802F38091}"/>
              </a:ext>
            </a:extLst>
          </p:cNvPr>
          <p:cNvSpPr>
            <a:spLocks noGrp="1"/>
          </p:cNvSpPr>
          <p:nvPr>
            <p:ph type="title"/>
          </p:nvPr>
        </p:nvSpPr>
        <p:spPr/>
        <p:txBody>
          <a:bodyPr/>
          <a:lstStyle/>
          <a:p>
            <a:r>
              <a:rPr lang="es-ES" dirty="0"/>
              <a:t>Arranque de una aplicación .NET Core</a:t>
            </a:r>
          </a:p>
        </p:txBody>
      </p:sp>
      <p:sp>
        <p:nvSpPr>
          <p:cNvPr id="3" name="Marcador de contenido 2">
            <a:extLst>
              <a:ext uri="{FF2B5EF4-FFF2-40B4-BE49-F238E27FC236}">
                <a16:creationId xmlns:a16="http://schemas.microsoft.com/office/drawing/2014/main" id="{AD4B0883-0C2B-4B5B-9C4B-88B5F95C0027}"/>
              </a:ext>
            </a:extLst>
          </p:cNvPr>
          <p:cNvSpPr>
            <a:spLocks noGrp="1"/>
          </p:cNvSpPr>
          <p:nvPr>
            <p:ph idx="1"/>
          </p:nvPr>
        </p:nvSpPr>
        <p:spPr/>
        <p:txBody>
          <a:bodyPr/>
          <a:lstStyle/>
          <a:p>
            <a:r>
              <a:rPr lang="es-ES" dirty="0"/>
              <a:t>Si creamos una aplicación .NET Core, con el esquema de API-REST vemos que disponemos de dos archivos necesarios para el funcionamiento de la aplicación el fichero </a:t>
            </a:r>
            <a:r>
              <a:rPr lang="es-ES" dirty="0" err="1"/>
              <a:t>Program.cs</a:t>
            </a:r>
            <a:r>
              <a:rPr lang="es-ES" dirty="0"/>
              <a:t> y el fichero </a:t>
            </a:r>
            <a:r>
              <a:rPr lang="es-ES" dirty="0" err="1"/>
              <a:t>Startup.cs</a:t>
            </a:r>
            <a:endParaRPr lang="es-ES" dirty="0"/>
          </a:p>
          <a:p>
            <a:r>
              <a:rPr lang="es-ES" dirty="0"/>
              <a:t>Si visualizamos el código del fichero </a:t>
            </a:r>
            <a:r>
              <a:rPr lang="es-ES" dirty="0" err="1"/>
              <a:t>Program.cs</a:t>
            </a:r>
            <a:r>
              <a:rPr lang="es-ES" dirty="0"/>
              <a:t> vemos que toda aplicación .NET Core es una aplicación de consola pura y dura y con paquetes de </a:t>
            </a:r>
            <a:r>
              <a:rPr lang="es-ES" dirty="0" err="1"/>
              <a:t>nugets</a:t>
            </a:r>
            <a:r>
              <a:rPr lang="es-ES" dirty="0"/>
              <a:t> de Microsoft lo convierte en una aplicación web.</a:t>
            </a:r>
          </a:p>
          <a:p>
            <a:endParaRPr lang="es-ES" dirty="0"/>
          </a:p>
          <a:p>
            <a:pPr marL="0" indent="0">
              <a:buNone/>
            </a:pPr>
            <a:r>
              <a:rPr lang="es-ES" dirty="0"/>
              <a:t>				        </a:t>
            </a:r>
            <a:r>
              <a:rPr lang="es-ES" b="1" dirty="0">
                <a:solidFill>
                  <a:srgbClr val="0070C0"/>
                </a:solidFill>
              </a:rPr>
              <a:t>(DEMO)</a:t>
            </a:r>
            <a:r>
              <a:rPr lang="es-ES" dirty="0"/>
              <a:t> </a:t>
            </a:r>
          </a:p>
        </p:txBody>
      </p:sp>
    </p:spTree>
    <p:extLst>
      <p:ext uri="{BB962C8B-B14F-4D97-AF65-F5344CB8AC3E}">
        <p14:creationId xmlns:p14="http://schemas.microsoft.com/office/powerpoint/2010/main" val="1815652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70D6A-2700-4C03-80D8-83342BF95A4F}"/>
              </a:ext>
            </a:extLst>
          </p:cNvPr>
          <p:cNvSpPr>
            <a:spLocks noGrp="1"/>
          </p:cNvSpPr>
          <p:nvPr>
            <p:ph type="title"/>
          </p:nvPr>
        </p:nvSpPr>
        <p:spPr/>
        <p:txBody>
          <a:bodyPr/>
          <a:lstStyle/>
          <a:p>
            <a:r>
              <a:rPr lang="es-ES" dirty="0"/>
              <a:t>Variables de entorno .NET Core</a:t>
            </a:r>
          </a:p>
        </p:txBody>
      </p:sp>
      <p:sp>
        <p:nvSpPr>
          <p:cNvPr id="3" name="Marcador de contenido 2">
            <a:extLst>
              <a:ext uri="{FF2B5EF4-FFF2-40B4-BE49-F238E27FC236}">
                <a16:creationId xmlns:a16="http://schemas.microsoft.com/office/drawing/2014/main" id="{52BD1E05-035A-4090-92DA-A2F2FAC90AA0}"/>
              </a:ext>
            </a:extLst>
          </p:cNvPr>
          <p:cNvSpPr>
            <a:spLocks noGrp="1"/>
          </p:cNvSpPr>
          <p:nvPr>
            <p:ph idx="1"/>
          </p:nvPr>
        </p:nvSpPr>
        <p:spPr>
          <a:xfrm>
            <a:off x="1371600" y="1921079"/>
            <a:ext cx="9601200" cy="3946321"/>
          </a:xfrm>
        </p:spPr>
        <p:txBody>
          <a:bodyPr/>
          <a:lstStyle/>
          <a:p>
            <a:r>
              <a:rPr lang="es-ES" dirty="0"/>
              <a:t>Las variables de entornos son un conjunto de valores dinámicos que permiten alterar el comportamientos de las aplicaciones según su valor.</a:t>
            </a:r>
          </a:p>
          <a:p>
            <a:r>
              <a:rPr lang="es-ES" dirty="0"/>
              <a:t>Las variables de entorno utilizadas en .NET Core se configuran a nivel de servidor, es decir a nivel de IIS o </a:t>
            </a:r>
            <a:r>
              <a:rPr lang="es-ES" dirty="0" err="1"/>
              <a:t>Kestrel</a:t>
            </a:r>
            <a:r>
              <a:rPr lang="es-ES" dirty="0"/>
              <a:t> o cualquier otro servidor que se desee utilizar con .NET Core, sin tener en cuenta las variables de entorno del sistema operativo.</a:t>
            </a:r>
          </a:p>
          <a:p>
            <a:r>
              <a:rPr lang="es-ES" dirty="0"/>
              <a:t>Para crear las variables de entorno se puede utilizar Visual estudio en las propiedades del proyecto: </a:t>
            </a:r>
          </a:p>
          <a:p>
            <a:endParaRPr lang="es-ES" dirty="0"/>
          </a:p>
          <a:p>
            <a:endParaRPr lang="es-ES" dirty="0"/>
          </a:p>
        </p:txBody>
      </p:sp>
      <p:pic>
        <p:nvPicPr>
          <p:cNvPr id="4" name="Imagen 3">
            <a:extLst>
              <a:ext uri="{FF2B5EF4-FFF2-40B4-BE49-F238E27FC236}">
                <a16:creationId xmlns:a16="http://schemas.microsoft.com/office/drawing/2014/main" id="{C599B657-4330-44BF-A37C-4FF0017B97FF}"/>
              </a:ext>
            </a:extLst>
          </p:cNvPr>
          <p:cNvPicPr>
            <a:picLocks noChangeAspect="1"/>
          </p:cNvPicPr>
          <p:nvPr/>
        </p:nvPicPr>
        <p:blipFill>
          <a:blip r:embed="rId2"/>
          <a:stretch>
            <a:fillRect/>
          </a:stretch>
        </p:blipFill>
        <p:spPr>
          <a:xfrm>
            <a:off x="1814561" y="4411970"/>
            <a:ext cx="3000035" cy="2078916"/>
          </a:xfrm>
          <a:prstGeom prst="rect">
            <a:avLst/>
          </a:prstGeom>
        </p:spPr>
      </p:pic>
      <p:pic>
        <p:nvPicPr>
          <p:cNvPr id="5" name="Imagen 4">
            <a:extLst>
              <a:ext uri="{FF2B5EF4-FFF2-40B4-BE49-F238E27FC236}">
                <a16:creationId xmlns:a16="http://schemas.microsoft.com/office/drawing/2014/main" id="{DE7EB9DB-CD62-44D4-9B63-9D501D082285}"/>
              </a:ext>
            </a:extLst>
          </p:cNvPr>
          <p:cNvPicPr>
            <a:picLocks noChangeAspect="1"/>
          </p:cNvPicPr>
          <p:nvPr/>
        </p:nvPicPr>
        <p:blipFill>
          <a:blip r:embed="rId3"/>
          <a:stretch>
            <a:fillRect/>
          </a:stretch>
        </p:blipFill>
        <p:spPr>
          <a:xfrm>
            <a:off x="5234959" y="4296720"/>
            <a:ext cx="5317477" cy="2309415"/>
          </a:xfrm>
          <a:prstGeom prst="rect">
            <a:avLst/>
          </a:prstGeom>
        </p:spPr>
      </p:pic>
    </p:spTree>
    <p:extLst>
      <p:ext uri="{BB962C8B-B14F-4D97-AF65-F5344CB8AC3E}">
        <p14:creationId xmlns:p14="http://schemas.microsoft.com/office/powerpoint/2010/main" val="240324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DCD16-AE0C-4B2B-9BF8-377E0EFE19D9}"/>
              </a:ext>
            </a:extLst>
          </p:cNvPr>
          <p:cNvSpPr>
            <a:spLocks noGrp="1"/>
          </p:cNvSpPr>
          <p:nvPr>
            <p:ph type="title"/>
          </p:nvPr>
        </p:nvSpPr>
        <p:spPr/>
        <p:txBody>
          <a:bodyPr/>
          <a:lstStyle/>
          <a:p>
            <a:r>
              <a:rPr lang="es-ES" dirty="0"/>
              <a:t>Variables de entorno .NET Core (II)</a:t>
            </a:r>
          </a:p>
        </p:txBody>
      </p:sp>
      <p:sp>
        <p:nvSpPr>
          <p:cNvPr id="3" name="Marcador de contenido 2">
            <a:extLst>
              <a:ext uri="{FF2B5EF4-FFF2-40B4-BE49-F238E27FC236}">
                <a16:creationId xmlns:a16="http://schemas.microsoft.com/office/drawing/2014/main" id="{E79DAA6B-BD0B-4CC3-8B8D-E46578D004FC}"/>
              </a:ext>
            </a:extLst>
          </p:cNvPr>
          <p:cNvSpPr>
            <a:spLocks noGrp="1"/>
          </p:cNvSpPr>
          <p:nvPr>
            <p:ph idx="1"/>
          </p:nvPr>
        </p:nvSpPr>
        <p:spPr>
          <a:xfrm>
            <a:off x="1371600" y="1686187"/>
            <a:ext cx="9601200" cy="5041184"/>
          </a:xfrm>
        </p:spPr>
        <p:txBody>
          <a:bodyPr>
            <a:normAutofit/>
          </a:bodyPr>
          <a:lstStyle/>
          <a:p>
            <a:r>
              <a:rPr lang="es-ES" dirty="0"/>
              <a:t>También se puede gestionar las variables de entorno mediante el archivo </a:t>
            </a:r>
            <a:r>
              <a:rPr lang="es-ES" dirty="0" err="1"/>
              <a:t>launchSetting.json</a:t>
            </a:r>
            <a:r>
              <a:rPr lang="es-ES" dirty="0"/>
              <a:t> en la siguiente sección:</a:t>
            </a:r>
          </a:p>
          <a:p>
            <a:endParaRPr lang="es-ES" dirty="0"/>
          </a:p>
          <a:p>
            <a:endParaRPr lang="es-ES" dirty="0"/>
          </a:p>
          <a:p>
            <a:endParaRPr lang="es-ES" dirty="0"/>
          </a:p>
          <a:p>
            <a:endParaRPr lang="es-ES" dirty="0"/>
          </a:p>
          <a:p>
            <a:endParaRPr lang="es-ES" dirty="0"/>
          </a:p>
          <a:p>
            <a:r>
              <a:rPr lang="es-ES" dirty="0"/>
              <a:t>Por defecto en un proyecto web de .NET Core disponemos de una variable entorno llamada ASPNETCORE_ENVIRONMENT con la que distinguimos en que entorno se está ejecutando la aplicación.</a:t>
            </a:r>
          </a:p>
          <a:p>
            <a:r>
              <a:rPr lang="es-ES" dirty="0"/>
              <a:t> Para acceder de una variable de entorno se usaría el siguiente código:</a:t>
            </a:r>
          </a:p>
          <a:p>
            <a:pPr lvl="1"/>
            <a:r>
              <a:rPr lang="es-ES" b="1" dirty="0" err="1">
                <a:highlight>
                  <a:srgbClr val="C0C0C0"/>
                </a:highlight>
              </a:rPr>
              <a:t>Environment.GetEnvironmentVariable</a:t>
            </a:r>
            <a:r>
              <a:rPr lang="es-ES" b="1" dirty="0">
                <a:highlight>
                  <a:srgbClr val="C0C0C0"/>
                </a:highlight>
              </a:rPr>
              <a:t>(“</a:t>
            </a:r>
            <a:r>
              <a:rPr lang="es-ES" b="1" dirty="0" err="1">
                <a:highlight>
                  <a:srgbClr val="C0C0C0"/>
                </a:highlight>
              </a:rPr>
              <a:t>NameVariable</a:t>
            </a:r>
            <a:r>
              <a:rPr lang="es-ES" b="1" dirty="0">
                <a:highlight>
                  <a:srgbClr val="C0C0C0"/>
                </a:highlight>
              </a:rPr>
              <a:t>”)</a:t>
            </a:r>
          </a:p>
        </p:txBody>
      </p:sp>
      <p:pic>
        <p:nvPicPr>
          <p:cNvPr id="4" name="Imagen 3">
            <a:extLst>
              <a:ext uri="{FF2B5EF4-FFF2-40B4-BE49-F238E27FC236}">
                <a16:creationId xmlns:a16="http://schemas.microsoft.com/office/drawing/2014/main" id="{0BE6A249-303E-41AF-BC9E-B702419E2A73}"/>
              </a:ext>
            </a:extLst>
          </p:cNvPr>
          <p:cNvPicPr>
            <a:picLocks noChangeAspect="1"/>
          </p:cNvPicPr>
          <p:nvPr/>
        </p:nvPicPr>
        <p:blipFill>
          <a:blip r:embed="rId2"/>
          <a:stretch>
            <a:fillRect/>
          </a:stretch>
        </p:blipFill>
        <p:spPr>
          <a:xfrm>
            <a:off x="2174325" y="2393932"/>
            <a:ext cx="2024966" cy="2070133"/>
          </a:xfrm>
          <a:prstGeom prst="rect">
            <a:avLst/>
          </a:prstGeom>
        </p:spPr>
      </p:pic>
      <p:pic>
        <p:nvPicPr>
          <p:cNvPr id="5" name="Imagen 4">
            <a:extLst>
              <a:ext uri="{FF2B5EF4-FFF2-40B4-BE49-F238E27FC236}">
                <a16:creationId xmlns:a16="http://schemas.microsoft.com/office/drawing/2014/main" id="{05CF499E-7B54-4216-9049-617BE10B837C}"/>
              </a:ext>
            </a:extLst>
          </p:cNvPr>
          <p:cNvPicPr>
            <a:picLocks noChangeAspect="1"/>
          </p:cNvPicPr>
          <p:nvPr/>
        </p:nvPicPr>
        <p:blipFill>
          <a:blip r:embed="rId3"/>
          <a:stretch>
            <a:fillRect/>
          </a:stretch>
        </p:blipFill>
        <p:spPr>
          <a:xfrm>
            <a:off x="5263272" y="2393932"/>
            <a:ext cx="4034445" cy="2070133"/>
          </a:xfrm>
          <a:prstGeom prst="rect">
            <a:avLst/>
          </a:prstGeom>
        </p:spPr>
      </p:pic>
    </p:spTree>
    <p:extLst>
      <p:ext uri="{BB962C8B-B14F-4D97-AF65-F5344CB8AC3E}">
        <p14:creationId xmlns:p14="http://schemas.microsoft.com/office/powerpoint/2010/main" val="3478887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F8E55-536D-46FC-85D9-A1F3A326D59E}"/>
              </a:ext>
            </a:extLst>
          </p:cNvPr>
          <p:cNvSpPr>
            <a:spLocks noGrp="1"/>
          </p:cNvSpPr>
          <p:nvPr>
            <p:ph type="title"/>
          </p:nvPr>
        </p:nvSpPr>
        <p:spPr/>
        <p:txBody>
          <a:bodyPr/>
          <a:lstStyle/>
          <a:p>
            <a:r>
              <a:rPr lang="es-ES" dirty="0"/>
              <a:t>Entornos de ejecución en .NET Core</a:t>
            </a:r>
          </a:p>
        </p:txBody>
      </p:sp>
      <p:sp>
        <p:nvSpPr>
          <p:cNvPr id="3" name="Marcador de contenido 2">
            <a:extLst>
              <a:ext uri="{FF2B5EF4-FFF2-40B4-BE49-F238E27FC236}">
                <a16:creationId xmlns:a16="http://schemas.microsoft.com/office/drawing/2014/main" id="{62E6E0E4-4ECF-49FE-88BE-39635DFD5CB3}"/>
              </a:ext>
            </a:extLst>
          </p:cNvPr>
          <p:cNvSpPr>
            <a:spLocks noGrp="1"/>
          </p:cNvSpPr>
          <p:nvPr>
            <p:ph idx="1"/>
          </p:nvPr>
        </p:nvSpPr>
        <p:spPr>
          <a:xfrm>
            <a:off x="1371600" y="1736521"/>
            <a:ext cx="9601200" cy="4130879"/>
          </a:xfrm>
        </p:spPr>
        <p:txBody>
          <a:bodyPr>
            <a:normAutofit/>
          </a:bodyPr>
          <a:lstStyle/>
          <a:p>
            <a:r>
              <a:rPr lang="es-ES" dirty="0"/>
              <a:t>.NET Core incorporan mecanismos que permiten hacer aplicaciones conscientes del entorno en el que están siendo ejecutadas y así poder actuar de forma diferente en función del contexto.</a:t>
            </a:r>
          </a:p>
          <a:p>
            <a:r>
              <a:rPr lang="es-ES" dirty="0"/>
              <a:t>El </a:t>
            </a:r>
            <a:r>
              <a:rPr lang="es-ES" dirty="0" err="1"/>
              <a:t>framework</a:t>
            </a:r>
            <a:r>
              <a:rPr lang="es-ES" dirty="0"/>
              <a:t> tres posibles entornos de ejecución, aunque se pueden añadir más:</a:t>
            </a:r>
          </a:p>
          <a:p>
            <a:pPr lvl="1"/>
            <a:r>
              <a:rPr lang="es-ES" dirty="0" err="1"/>
              <a:t>Development</a:t>
            </a:r>
            <a:r>
              <a:rPr lang="es-ES" dirty="0"/>
              <a:t>: que es el entorno de desarrollo mientras programas la aplicación.</a:t>
            </a:r>
          </a:p>
          <a:p>
            <a:pPr lvl="1"/>
            <a:r>
              <a:rPr lang="es-ES" dirty="0" err="1"/>
              <a:t>Staging</a:t>
            </a:r>
            <a:r>
              <a:rPr lang="es-ES" dirty="0"/>
              <a:t>: es un entorno de </a:t>
            </a:r>
            <a:r>
              <a:rPr lang="es-ES" dirty="0" err="1"/>
              <a:t>pre-producción</a:t>
            </a:r>
            <a:r>
              <a:rPr lang="es-ES" dirty="0"/>
              <a:t>, donde se harán las pruebas pertinentes antes de desplegarlas en producción.</a:t>
            </a:r>
          </a:p>
          <a:p>
            <a:pPr lvl="1"/>
            <a:r>
              <a:rPr lang="es-ES" dirty="0" err="1"/>
              <a:t>Production</a:t>
            </a:r>
            <a:r>
              <a:rPr lang="es-ES" dirty="0"/>
              <a:t>: entorno real de la aplicación que usan los usuarios.</a:t>
            </a:r>
          </a:p>
          <a:p>
            <a:r>
              <a:rPr lang="es-ES" dirty="0"/>
              <a:t>En ocasiones resulta muy útil añadir más entornos como por ejemplo un entorno Local, si se está trabajando con una base de datos en local.</a:t>
            </a:r>
          </a:p>
        </p:txBody>
      </p:sp>
    </p:spTree>
    <p:extLst>
      <p:ext uri="{BB962C8B-B14F-4D97-AF65-F5344CB8AC3E}">
        <p14:creationId xmlns:p14="http://schemas.microsoft.com/office/powerpoint/2010/main" val="338424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67D4D-2953-4616-8063-98CFA9425D8F}"/>
              </a:ext>
            </a:extLst>
          </p:cNvPr>
          <p:cNvSpPr>
            <a:spLocks noGrp="1"/>
          </p:cNvSpPr>
          <p:nvPr>
            <p:ph type="title"/>
          </p:nvPr>
        </p:nvSpPr>
        <p:spPr/>
        <p:txBody>
          <a:bodyPr/>
          <a:lstStyle/>
          <a:p>
            <a:r>
              <a:rPr lang="es-ES" dirty="0"/>
              <a:t>Configuraciones de aplicaciones en .NET Core</a:t>
            </a:r>
          </a:p>
        </p:txBody>
      </p:sp>
      <p:sp>
        <p:nvSpPr>
          <p:cNvPr id="3" name="Marcador de contenido 2">
            <a:extLst>
              <a:ext uri="{FF2B5EF4-FFF2-40B4-BE49-F238E27FC236}">
                <a16:creationId xmlns:a16="http://schemas.microsoft.com/office/drawing/2014/main" id="{8235B03C-ED65-43A6-A081-E159F879917E}"/>
              </a:ext>
            </a:extLst>
          </p:cNvPr>
          <p:cNvSpPr>
            <a:spLocks noGrp="1"/>
          </p:cNvSpPr>
          <p:nvPr>
            <p:ph idx="1"/>
          </p:nvPr>
        </p:nvSpPr>
        <p:spPr>
          <a:xfrm>
            <a:off x="1371600" y="2285999"/>
            <a:ext cx="9601200" cy="4316137"/>
          </a:xfrm>
        </p:spPr>
        <p:txBody>
          <a:bodyPr>
            <a:normAutofit/>
          </a:bodyPr>
          <a:lstStyle/>
          <a:p>
            <a:r>
              <a:rPr lang="es-ES" dirty="0"/>
              <a:t>Las aplicaciones en .NET Core se apoyan de un objeto llamado </a:t>
            </a:r>
            <a:r>
              <a:rPr lang="es-ES" dirty="0" err="1"/>
              <a:t>IConfiguration</a:t>
            </a:r>
            <a:r>
              <a:rPr lang="es-ES" dirty="0"/>
              <a:t> inyectable en cualquier clase del código.</a:t>
            </a:r>
          </a:p>
          <a:p>
            <a:r>
              <a:rPr lang="es-ES" dirty="0"/>
              <a:t>Esta Configuración es la que dependiendo del entorno y aplicación es propensa a cambiar. Esta configuración por defecto se añade en el archivo </a:t>
            </a:r>
            <a:r>
              <a:rPr lang="es-ES" dirty="0" err="1"/>
              <a:t>appsetting.json</a:t>
            </a:r>
            <a:r>
              <a:rPr lang="es-ES" dirty="0"/>
              <a:t> que está configurado por entorno.</a:t>
            </a:r>
          </a:p>
          <a:p>
            <a:r>
              <a:rPr lang="es-ES" dirty="0"/>
              <a:t>Para utilizar esta característica es necesario disponer del siguiente paquete de </a:t>
            </a:r>
            <a:r>
              <a:rPr lang="es-ES" dirty="0" err="1"/>
              <a:t>nuget</a:t>
            </a:r>
            <a:r>
              <a:rPr lang="es-ES" dirty="0"/>
              <a:t> de Microsoft: </a:t>
            </a:r>
            <a:r>
              <a:rPr lang="es-ES" dirty="0" err="1"/>
              <a:t>Microsoft.Extensions.Configuration</a:t>
            </a:r>
            <a:endParaRPr lang="es-ES" dirty="0"/>
          </a:p>
          <a:p>
            <a:r>
              <a:rPr lang="es-ES" dirty="0"/>
              <a:t>A parte de la configuración por entorno también hay una característica muy utilizada en los ficheros de configuración que son los </a:t>
            </a:r>
            <a:r>
              <a:rPr lang="es-ES" b="1" dirty="0" err="1"/>
              <a:t>UserSecrets</a:t>
            </a:r>
            <a:r>
              <a:rPr lang="es-ES" dirty="0"/>
              <a:t> que permiten únicamente en tu equipo cambiar determinados datos, como por ejemplo cadenas de conexión sin correr el peligro de que se suban al repositorio ya que son ficheros que se crean fuera de la solución del proyecto.</a:t>
            </a:r>
          </a:p>
          <a:p>
            <a:pPr marL="0" indent="0">
              <a:buNone/>
            </a:pPr>
            <a:endParaRPr lang="es-ES" dirty="0"/>
          </a:p>
        </p:txBody>
      </p:sp>
    </p:spTree>
    <p:extLst>
      <p:ext uri="{BB962C8B-B14F-4D97-AF65-F5344CB8AC3E}">
        <p14:creationId xmlns:p14="http://schemas.microsoft.com/office/powerpoint/2010/main" val="115054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C763FE-25BC-4782-AEA8-D07BDE41CF78}"/>
              </a:ext>
            </a:extLst>
          </p:cNvPr>
          <p:cNvSpPr>
            <a:spLocks noGrp="1"/>
          </p:cNvSpPr>
          <p:nvPr>
            <p:ph type="title"/>
          </p:nvPr>
        </p:nvSpPr>
        <p:spPr/>
        <p:txBody>
          <a:bodyPr/>
          <a:lstStyle/>
          <a:p>
            <a:r>
              <a:rPr lang="es-ES" dirty="0"/>
              <a:t>Configuración de aplicación en .NET Core (II)</a:t>
            </a:r>
          </a:p>
        </p:txBody>
      </p:sp>
      <p:sp>
        <p:nvSpPr>
          <p:cNvPr id="3" name="Marcador de contenido 2">
            <a:extLst>
              <a:ext uri="{FF2B5EF4-FFF2-40B4-BE49-F238E27FC236}">
                <a16:creationId xmlns:a16="http://schemas.microsoft.com/office/drawing/2014/main" id="{B25307C5-1F37-444D-AB47-3012E287F75F}"/>
              </a:ext>
            </a:extLst>
          </p:cNvPr>
          <p:cNvSpPr>
            <a:spLocks noGrp="1"/>
          </p:cNvSpPr>
          <p:nvPr>
            <p:ph idx="1"/>
          </p:nvPr>
        </p:nvSpPr>
        <p:spPr>
          <a:xfrm>
            <a:off x="1371600" y="2285999"/>
            <a:ext cx="9601200" cy="4240635"/>
          </a:xfrm>
        </p:spPr>
        <p:txBody>
          <a:bodyPr>
            <a:normAutofit lnSpcReduction="10000"/>
          </a:bodyPr>
          <a:lstStyle/>
          <a:p>
            <a:r>
              <a:rPr lang="es-ES" dirty="0"/>
              <a:t>Los ficheros de configuración en .NET Core:</a:t>
            </a:r>
          </a:p>
          <a:p>
            <a:pPr lvl="1"/>
            <a:r>
              <a:rPr lang="es-ES" dirty="0"/>
              <a:t>Se pueden añadir todos los ficheros de configuración que se desee, y todos se “</a:t>
            </a:r>
            <a:r>
              <a:rPr lang="es-ES" dirty="0" err="1"/>
              <a:t>mergearan</a:t>
            </a:r>
            <a:r>
              <a:rPr lang="es-ES" dirty="0"/>
              <a:t>” en el objeto </a:t>
            </a:r>
            <a:r>
              <a:rPr lang="es-ES" b="1" dirty="0" err="1"/>
              <a:t>IConfiguration</a:t>
            </a:r>
            <a:r>
              <a:rPr lang="es-ES" dirty="0"/>
              <a:t>.</a:t>
            </a:r>
          </a:p>
          <a:p>
            <a:pPr lvl="1"/>
            <a:r>
              <a:rPr lang="es-ES" dirty="0"/>
              <a:t>En el fichero por entorno debe de aparecer únicamente la configuración especifica para cada entorno, es decir si disponemos de un objeto </a:t>
            </a:r>
            <a:r>
              <a:rPr lang="es-ES" dirty="0" err="1"/>
              <a:t>json</a:t>
            </a:r>
            <a:r>
              <a:rPr lang="es-ES" dirty="0"/>
              <a:t> con x parámetros en el fichero principal en el entorno se añadiría el objeto </a:t>
            </a:r>
            <a:r>
              <a:rPr lang="es-ES" dirty="0" err="1"/>
              <a:t>json</a:t>
            </a:r>
            <a:r>
              <a:rPr lang="es-ES" dirty="0"/>
              <a:t> con el parámetro que cambiaría en el entorno.</a:t>
            </a:r>
          </a:p>
          <a:p>
            <a:pPr lvl="1"/>
            <a:r>
              <a:rPr lang="es-ES" dirty="0"/>
              <a:t>Se pueden añadir ficheros de configuración con los siguientes formatos: </a:t>
            </a:r>
            <a:r>
              <a:rPr lang="es-ES" b="1" dirty="0"/>
              <a:t>*.</a:t>
            </a:r>
            <a:r>
              <a:rPr lang="es-ES" b="1" dirty="0" err="1"/>
              <a:t>xml</a:t>
            </a:r>
            <a:r>
              <a:rPr lang="es-ES" dirty="0"/>
              <a:t>, </a:t>
            </a:r>
            <a:r>
              <a:rPr lang="es-ES" b="1" dirty="0"/>
              <a:t>*.</a:t>
            </a:r>
            <a:r>
              <a:rPr lang="es-ES" b="1" dirty="0" err="1"/>
              <a:t>json</a:t>
            </a:r>
            <a:r>
              <a:rPr lang="es-ES" b="1" dirty="0"/>
              <a:t> </a:t>
            </a:r>
            <a:r>
              <a:rPr lang="es-ES" dirty="0"/>
              <a:t>y </a:t>
            </a:r>
            <a:r>
              <a:rPr lang="es-ES" b="1" dirty="0"/>
              <a:t>*.</a:t>
            </a:r>
            <a:r>
              <a:rPr lang="es-ES" b="1" dirty="0" err="1"/>
              <a:t>ini</a:t>
            </a:r>
            <a:r>
              <a:rPr lang="es-ES" b="1" dirty="0"/>
              <a:t> </a:t>
            </a:r>
            <a:r>
              <a:rPr lang="es-ES" dirty="0"/>
              <a:t>aunque popularmente el más utilizado son los ficheros .</a:t>
            </a:r>
            <a:r>
              <a:rPr lang="es-ES" dirty="0" err="1"/>
              <a:t>json</a:t>
            </a:r>
            <a:endParaRPr lang="es-ES" dirty="0"/>
          </a:p>
          <a:p>
            <a:pPr lvl="1"/>
            <a:r>
              <a:rPr lang="es-ES" dirty="0"/>
              <a:t>Se puede utilizar configuración </a:t>
            </a:r>
            <a:r>
              <a:rPr lang="es-ES" dirty="0" err="1"/>
              <a:t>tipada</a:t>
            </a:r>
            <a:r>
              <a:rPr lang="es-ES" dirty="0"/>
              <a:t>, es decir parte de un fichero .</a:t>
            </a:r>
            <a:r>
              <a:rPr lang="es-ES" dirty="0" err="1"/>
              <a:t>json</a:t>
            </a:r>
            <a:r>
              <a:rPr lang="es-ES" dirty="0"/>
              <a:t> podríamos mapearla en un objeto C# con los valores que aparecen en el fichero </a:t>
            </a:r>
            <a:r>
              <a:rPr lang="es-ES" b="1" dirty="0"/>
              <a:t>*.</a:t>
            </a:r>
            <a:r>
              <a:rPr lang="es-ES" b="1" dirty="0" err="1"/>
              <a:t>json</a:t>
            </a:r>
            <a:endParaRPr lang="es-ES" b="1" dirty="0"/>
          </a:p>
          <a:p>
            <a:pPr marL="530352" lvl="1" indent="0">
              <a:buNone/>
            </a:pPr>
            <a:r>
              <a:rPr lang="es-ES" dirty="0"/>
              <a:t> 			</a:t>
            </a:r>
            <a:r>
              <a:rPr lang="es-ES" b="1" dirty="0">
                <a:solidFill>
                  <a:srgbClr val="0070C0"/>
                </a:solidFill>
              </a:rPr>
              <a:t> 	(DEMO)</a:t>
            </a:r>
            <a:endParaRPr lang="es-ES" dirty="0"/>
          </a:p>
          <a:p>
            <a:endParaRPr lang="es-ES" dirty="0"/>
          </a:p>
        </p:txBody>
      </p:sp>
    </p:spTree>
    <p:extLst>
      <p:ext uri="{BB962C8B-B14F-4D97-AF65-F5344CB8AC3E}">
        <p14:creationId xmlns:p14="http://schemas.microsoft.com/office/powerpoint/2010/main" val="2665991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755CB-8CBA-4942-9A36-B8C1F6D86EF7}"/>
              </a:ext>
            </a:extLst>
          </p:cNvPr>
          <p:cNvSpPr>
            <a:spLocks noGrp="1"/>
          </p:cNvSpPr>
          <p:nvPr>
            <p:ph type="title"/>
          </p:nvPr>
        </p:nvSpPr>
        <p:spPr/>
        <p:txBody>
          <a:bodyPr/>
          <a:lstStyle/>
          <a:p>
            <a:r>
              <a:rPr lang="es-ES" dirty="0"/>
              <a:t>Ejercicio práctico </a:t>
            </a:r>
          </a:p>
        </p:txBody>
      </p:sp>
      <p:sp>
        <p:nvSpPr>
          <p:cNvPr id="3" name="Marcador de contenido 2">
            <a:extLst>
              <a:ext uri="{FF2B5EF4-FFF2-40B4-BE49-F238E27FC236}">
                <a16:creationId xmlns:a16="http://schemas.microsoft.com/office/drawing/2014/main" id="{795C43AC-FF8B-457F-9007-DC8B600D41B0}"/>
              </a:ext>
            </a:extLst>
          </p:cNvPr>
          <p:cNvSpPr>
            <a:spLocks noGrp="1"/>
          </p:cNvSpPr>
          <p:nvPr>
            <p:ph idx="1"/>
          </p:nvPr>
        </p:nvSpPr>
        <p:spPr>
          <a:xfrm>
            <a:off x="1371600" y="1652631"/>
            <a:ext cx="9601200" cy="4966283"/>
          </a:xfrm>
        </p:spPr>
        <p:txBody>
          <a:bodyPr>
            <a:normAutofit fontScale="70000" lnSpcReduction="20000"/>
          </a:bodyPr>
          <a:lstStyle/>
          <a:p>
            <a:r>
              <a:rPr lang="es-ES" dirty="0"/>
              <a:t>Crear una nueva aplicación API-REST utilizando las plantillas de visual </a:t>
            </a:r>
            <a:r>
              <a:rPr lang="es-ES" dirty="0" err="1"/>
              <a:t>studio</a:t>
            </a:r>
            <a:r>
              <a:rPr lang="es-ES" dirty="0"/>
              <a:t> llamada: </a:t>
            </a:r>
            <a:r>
              <a:rPr lang="es-ES" i="1" dirty="0"/>
              <a:t>Pract1</a:t>
            </a:r>
          </a:p>
          <a:p>
            <a:r>
              <a:rPr lang="es-ES" dirty="0"/>
              <a:t>Añadir un nuevo fichero de configuración .</a:t>
            </a:r>
            <a:r>
              <a:rPr lang="es-ES" dirty="0" err="1"/>
              <a:t>json</a:t>
            </a:r>
            <a:r>
              <a:rPr lang="es-ES" dirty="0"/>
              <a:t> en el siguiente directorio: </a:t>
            </a:r>
            <a:r>
              <a:rPr lang="es-ES" i="1" dirty="0" err="1"/>
              <a:t>Infrastructure</a:t>
            </a:r>
            <a:r>
              <a:rPr lang="es-ES" i="1" dirty="0"/>
              <a:t>/pract1SettingDemo.json</a:t>
            </a:r>
          </a:p>
          <a:p>
            <a:r>
              <a:rPr lang="es-ES" dirty="0"/>
              <a:t>Rellenar el fichero con un objeto </a:t>
            </a:r>
            <a:r>
              <a:rPr lang="es-ES" dirty="0" err="1"/>
              <a:t>json</a:t>
            </a:r>
            <a:r>
              <a:rPr lang="es-ES" dirty="0"/>
              <a:t> válido </a:t>
            </a:r>
          </a:p>
          <a:p>
            <a:r>
              <a:rPr lang="es-ES" dirty="0"/>
              <a:t>Añadir ese </a:t>
            </a:r>
            <a:r>
              <a:rPr lang="es-ES" dirty="0" err="1"/>
              <a:t>json</a:t>
            </a:r>
            <a:r>
              <a:rPr lang="es-ES" dirty="0"/>
              <a:t> al objeto </a:t>
            </a:r>
            <a:r>
              <a:rPr lang="es-ES" dirty="0" err="1"/>
              <a:t>IConfiguration</a:t>
            </a:r>
            <a:r>
              <a:rPr lang="es-ES" dirty="0"/>
              <a:t> de .NET Core con la extensión </a:t>
            </a:r>
            <a:r>
              <a:rPr lang="es-ES" dirty="0" err="1"/>
              <a:t>AddJson</a:t>
            </a:r>
            <a:r>
              <a:rPr lang="es-ES" dirty="0"/>
              <a:t> ya comentada.</a:t>
            </a:r>
          </a:p>
          <a:p>
            <a:r>
              <a:rPr lang="es-ES" dirty="0"/>
              <a:t>Crear una sección de un fichero </a:t>
            </a:r>
            <a:r>
              <a:rPr lang="es-ES" dirty="0" err="1"/>
              <a:t>json</a:t>
            </a:r>
            <a:r>
              <a:rPr lang="es-ES" dirty="0"/>
              <a:t> que puedas mapear a un objeto C# tal y como hemos visto en la demo.</a:t>
            </a:r>
          </a:p>
          <a:p>
            <a:r>
              <a:rPr lang="es-ES" dirty="0"/>
              <a:t>Crear un controlador nuevo en esa API-REST con el nombre: </a:t>
            </a:r>
            <a:r>
              <a:rPr lang="es-ES" i="1" dirty="0" err="1"/>
              <a:t>TestController</a:t>
            </a:r>
            <a:endParaRPr lang="es-ES" i="1" dirty="0"/>
          </a:p>
          <a:p>
            <a:r>
              <a:rPr lang="es-ES" dirty="0"/>
              <a:t>Añadir una ruta nueva en ese controlador que empiece por: </a:t>
            </a:r>
            <a:r>
              <a:rPr lang="es-ES" i="1" dirty="0"/>
              <a:t>/api/</a:t>
            </a:r>
            <a:r>
              <a:rPr lang="es-ES" i="1" dirty="0" err="1"/>
              <a:t>nombrecontrolador</a:t>
            </a:r>
            <a:endParaRPr lang="es-ES" i="1" dirty="0"/>
          </a:p>
          <a:p>
            <a:r>
              <a:rPr lang="es-ES" dirty="0"/>
              <a:t>Crear una variable de entorno nueva dentro de visual </a:t>
            </a:r>
            <a:r>
              <a:rPr lang="es-ES" dirty="0" err="1"/>
              <a:t>studio</a:t>
            </a:r>
            <a:r>
              <a:rPr lang="es-ES" dirty="0"/>
              <a:t>.</a:t>
            </a:r>
          </a:p>
          <a:p>
            <a:r>
              <a:rPr lang="es-ES" dirty="0"/>
              <a:t>Crear una acción del controlador que devuelva el valor de una sección del fichero </a:t>
            </a:r>
            <a:r>
              <a:rPr lang="es-ES" dirty="0" err="1"/>
              <a:t>json</a:t>
            </a:r>
            <a:r>
              <a:rPr lang="es-ES" dirty="0"/>
              <a:t> mediante un objeto C#</a:t>
            </a:r>
          </a:p>
          <a:p>
            <a:r>
              <a:rPr lang="es-ES" dirty="0"/>
              <a:t>Crear una acción del controlador que devuelva el valor de una propiedad del </a:t>
            </a:r>
            <a:r>
              <a:rPr lang="es-ES" dirty="0" err="1"/>
              <a:t>json</a:t>
            </a:r>
            <a:r>
              <a:rPr lang="es-ES" dirty="0"/>
              <a:t> mediante el objeto </a:t>
            </a:r>
            <a:r>
              <a:rPr lang="es-ES" i="1" dirty="0" err="1"/>
              <a:t>IConfiguration</a:t>
            </a:r>
            <a:endParaRPr lang="es-ES" i="1" dirty="0"/>
          </a:p>
          <a:p>
            <a:r>
              <a:rPr lang="es-ES" dirty="0"/>
              <a:t>Crear una acción del controlador que devuelva el valor de la variable de entorno anteriormente comentada.</a:t>
            </a:r>
          </a:p>
          <a:p>
            <a:r>
              <a:rPr lang="es-ES" dirty="0"/>
              <a:t>Añadir un nuevo proyecto a la solución de visual </a:t>
            </a:r>
            <a:r>
              <a:rPr lang="es-ES" dirty="0" err="1"/>
              <a:t>studio</a:t>
            </a:r>
            <a:r>
              <a:rPr lang="es-ES" dirty="0"/>
              <a:t> y añadir un </a:t>
            </a:r>
            <a:r>
              <a:rPr lang="es-ES" dirty="0" err="1"/>
              <a:t>nueco</a:t>
            </a:r>
            <a:r>
              <a:rPr lang="es-ES" dirty="0"/>
              <a:t> proyecto de tipo librería </a:t>
            </a:r>
            <a:r>
              <a:rPr lang="es-ES" dirty="0" err="1"/>
              <a:t>.net</a:t>
            </a:r>
            <a:r>
              <a:rPr lang="es-ES" dirty="0"/>
              <a:t> </a:t>
            </a:r>
            <a:r>
              <a:rPr lang="es-ES" dirty="0" err="1"/>
              <a:t>starnd</a:t>
            </a:r>
            <a:r>
              <a:rPr lang="es-ES" dirty="0"/>
              <a:t> 2.1</a:t>
            </a:r>
          </a:p>
          <a:p>
            <a:r>
              <a:rPr lang="es-ES" dirty="0"/>
              <a:t>Crear una clase con un método que devuelva el primer elemento de un listado y crearle una interfaz de esa clase con la definición del método.</a:t>
            </a:r>
          </a:p>
          <a:p>
            <a:r>
              <a:rPr lang="es-ES" dirty="0"/>
              <a:t>Inyectar el servicio anteriormente creado y llamar al método creado en la interfaz y devolver ese elemento en una acción del controlador.</a:t>
            </a:r>
          </a:p>
          <a:p>
            <a:r>
              <a:rPr lang="es-ES" dirty="0"/>
              <a:t>Registrar la dependencia en el contenedor </a:t>
            </a:r>
            <a:r>
              <a:rPr lang="es-ES" dirty="0" err="1"/>
              <a:t>IoC</a:t>
            </a:r>
            <a:r>
              <a:rPr lang="es-ES" dirty="0"/>
              <a:t> de .NET Core como </a:t>
            </a:r>
            <a:r>
              <a:rPr lang="es-ES" dirty="0" err="1"/>
              <a:t>scoped</a:t>
            </a:r>
            <a:r>
              <a:rPr lang="es-ES"/>
              <a:t>.</a:t>
            </a:r>
            <a:endParaRPr lang="es-ES" dirty="0"/>
          </a:p>
          <a:p>
            <a:endParaRPr lang="es-ES" dirty="0"/>
          </a:p>
          <a:p>
            <a:endParaRPr lang="es-ES" dirty="0"/>
          </a:p>
        </p:txBody>
      </p:sp>
    </p:spTree>
    <p:extLst>
      <p:ext uri="{BB962C8B-B14F-4D97-AF65-F5344CB8AC3E}">
        <p14:creationId xmlns:p14="http://schemas.microsoft.com/office/powerpoint/2010/main" val="266933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904301"/>
            <a:ext cx="9601200" cy="4135772"/>
          </a:xfrm>
        </p:spPr>
        <p:txBody>
          <a:bodyPr>
            <a:normAutofit/>
          </a:bodyPr>
          <a:lstStyle/>
          <a:p>
            <a:r>
              <a:rPr lang="es-ES" dirty="0"/>
              <a:t>Conceptos básicos sobre API-REST</a:t>
            </a:r>
          </a:p>
          <a:p>
            <a:r>
              <a:rPr lang="es-ES" dirty="0"/>
              <a:t>Introducción a .NET Core</a:t>
            </a:r>
          </a:p>
          <a:p>
            <a:r>
              <a:rPr lang="es-ES" dirty="0"/>
              <a:t>Montar entorno de desarrollo</a:t>
            </a:r>
          </a:p>
          <a:p>
            <a:r>
              <a:rPr lang="es-ES" dirty="0"/>
              <a:t>Inyección de dependencias</a:t>
            </a:r>
          </a:p>
          <a:p>
            <a:r>
              <a:rPr lang="es-ES" dirty="0"/>
              <a:t>Arranque de una aplicación web en .NET Core</a:t>
            </a:r>
          </a:p>
          <a:p>
            <a:r>
              <a:rPr lang="es-ES" dirty="0"/>
              <a:t>Variables de entorno en .NET Core</a:t>
            </a:r>
          </a:p>
          <a:p>
            <a:r>
              <a:rPr lang="es-ES" dirty="0"/>
              <a:t>Entornos de ejecución </a:t>
            </a:r>
          </a:p>
          <a:p>
            <a:r>
              <a:rPr lang="es-ES" dirty="0"/>
              <a:t>Configuraciones (objeto </a:t>
            </a:r>
            <a:r>
              <a:rPr lang="es-ES" dirty="0" err="1"/>
              <a:t>IConfiguration</a:t>
            </a:r>
            <a:r>
              <a:rPr lang="es-ES" dirty="0"/>
              <a:t>)</a:t>
            </a:r>
          </a:p>
          <a:p>
            <a:pPr marL="530352" lvl="1" indent="0">
              <a:buNone/>
            </a:pPr>
            <a:endParaRPr lang="es-ES" dirty="0"/>
          </a:p>
          <a:p>
            <a:pPr marL="530352" lvl="1" indent="0">
              <a:buNone/>
            </a:pPr>
            <a:endParaRPr lang="es-ES" dirty="0"/>
          </a:p>
          <a:p>
            <a:pPr marL="530352" lvl="1" indent="0">
              <a:buNone/>
            </a:pP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EEC0D-5D28-48F6-9771-A0FA5688256B}"/>
              </a:ext>
            </a:extLst>
          </p:cNvPr>
          <p:cNvSpPr>
            <a:spLocks noGrp="1"/>
          </p:cNvSpPr>
          <p:nvPr>
            <p:ph type="title"/>
          </p:nvPr>
        </p:nvSpPr>
        <p:spPr/>
        <p:txBody>
          <a:bodyPr/>
          <a:lstStyle/>
          <a:p>
            <a:r>
              <a:rPr lang="es-ES" dirty="0"/>
              <a:t>Conceptos básicos</a:t>
            </a:r>
          </a:p>
        </p:txBody>
      </p:sp>
      <p:sp>
        <p:nvSpPr>
          <p:cNvPr id="3" name="Marcador de contenido 2">
            <a:extLst>
              <a:ext uri="{FF2B5EF4-FFF2-40B4-BE49-F238E27FC236}">
                <a16:creationId xmlns:a16="http://schemas.microsoft.com/office/drawing/2014/main" id="{3EAE1D83-189D-46F2-AFF6-66D6734D1A2D}"/>
              </a:ext>
            </a:extLst>
          </p:cNvPr>
          <p:cNvSpPr>
            <a:spLocks noGrp="1"/>
          </p:cNvSpPr>
          <p:nvPr>
            <p:ph idx="1"/>
          </p:nvPr>
        </p:nvSpPr>
        <p:spPr>
          <a:xfrm>
            <a:off x="1371600" y="1853967"/>
            <a:ext cx="9601200" cy="4013433"/>
          </a:xfrm>
        </p:spPr>
        <p:txBody>
          <a:bodyPr/>
          <a:lstStyle/>
          <a:p>
            <a:r>
              <a:rPr lang="es-ES" dirty="0"/>
              <a:t>Un API-REST, es una interfaz de programación de aplicaciones que se apoya en la arquitectura REST para el desarrollo de aplicaciones en la red. </a:t>
            </a:r>
          </a:p>
          <a:p>
            <a:r>
              <a:rPr lang="es-ES" dirty="0"/>
              <a:t>Con esta arquitectura podemos realizar diferentes aplicaciones que se apoyen de la misma API-REST pudiendo reutilizar las diferentes funcionalidades en numerosas aplicaciones.</a:t>
            </a:r>
          </a:p>
          <a:p>
            <a:r>
              <a:rPr lang="es-ES" dirty="0"/>
              <a:t>El protocolo de comunicación entre las diferentes aplicaciones el HTTP, y de ese mismo modo se pueden realizar llamadas del tipo: GET, POST, PUT, PATCH, DELETE, etc. Para realizar operaciones de consulta, insertado, actualizado, actualizado </a:t>
            </a:r>
            <a:r>
              <a:rPr lang="es-ES" dirty="0" err="1"/>
              <a:t>parcual</a:t>
            </a:r>
            <a:r>
              <a:rPr lang="es-ES" dirty="0"/>
              <a:t> y borrado </a:t>
            </a:r>
          </a:p>
        </p:txBody>
      </p:sp>
    </p:spTree>
    <p:extLst>
      <p:ext uri="{BB962C8B-B14F-4D97-AF65-F5344CB8AC3E}">
        <p14:creationId xmlns:p14="http://schemas.microsoft.com/office/powerpoint/2010/main" val="353946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FC719-DF17-4082-9094-741FE307944F}"/>
              </a:ext>
            </a:extLst>
          </p:cNvPr>
          <p:cNvSpPr>
            <a:spLocks noGrp="1"/>
          </p:cNvSpPr>
          <p:nvPr>
            <p:ph type="title"/>
          </p:nvPr>
        </p:nvSpPr>
        <p:spPr/>
        <p:txBody>
          <a:bodyPr/>
          <a:lstStyle/>
          <a:p>
            <a:r>
              <a:rPr lang="es-ES" dirty="0"/>
              <a:t>¿Qué es .NET Core?</a:t>
            </a:r>
          </a:p>
        </p:txBody>
      </p:sp>
      <p:sp>
        <p:nvSpPr>
          <p:cNvPr id="3" name="Marcador de contenido 2">
            <a:extLst>
              <a:ext uri="{FF2B5EF4-FFF2-40B4-BE49-F238E27FC236}">
                <a16:creationId xmlns:a16="http://schemas.microsoft.com/office/drawing/2014/main" id="{34206B8C-6F1E-46D7-9F62-95B8E9E1CBC4}"/>
              </a:ext>
            </a:extLst>
          </p:cNvPr>
          <p:cNvSpPr>
            <a:spLocks noGrp="1"/>
          </p:cNvSpPr>
          <p:nvPr>
            <p:ph idx="1"/>
          </p:nvPr>
        </p:nvSpPr>
        <p:spPr>
          <a:xfrm>
            <a:off x="1371600" y="1518407"/>
            <a:ext cx="9601200" cy="4739780"/>
          </a:xfrm>
        </p:spPr>
        <p:txBody>
          <a:bodyPr>
            <a:normAutofit lnSpcReduction="10000"/>
          </a:bodyPr>
          <a:lstStyle/>
          <a:p>
            <a:r>
              <a:rPr lang="es-ES" dirty="0"/>
              <a:t>Un Framework de Microsoft para desarrollar aplicaciones multiplataforma.</a:t>
            </a:r>
          </a:p>
          <a:p>
            <a:r>
              <a:rPr lang="es-ES" dirty="0"/>
              <a:t>.NET Core es el cambio más grande realizado por Microsoft en el mundo de desarrollo de tecnologías web.</a:t>
            </a:r>
          </a:p>
          <a:p>
            <a:r>
              <a:rPr lang="es-ES" dirty="0"/>
              <a:t>Las aplicaciones solo incluyen referencias y componentes que necesitan para funcionar.</a:t>
            </a:r>
          </a:p>
          <a:p>
            <a:r>
              <a:rPr lang="es-ES" dirty="0"/>
              <a:t>Ya no existen referencias a ensamblados sino a paquetes y </a:t>
            </a:r>
            <a:r>
              <a:rPr lang="es-ES" dirty="0" err="1"/>
              <a:t>metapaquetes</a:t>
            </a:r>
            <a:r>
              <a:rPr lang="es-ES" dirty="0"/>
              <a:t> de </a:t>
            </a:r>
            <a:r>
              <a:rPr lang="es-ES" dirty="0" err="1"/>
              <a:t>Nuget</a:t>
            </a:r>
            <a:endParaRPr lang="es-ES" dirty="0"/>
          </a:p>
          <a:p>
            <a:r>
              <a:rPr lang="es-ES" dirty="0"/>
              <a:t>Dispone de una infraestructura común para todas las aplicaciones.</a:t>
            </a:r>
          </a:p>
          <a:p>
            <a:r>
              <a:rPr lang="es-ES" dirty="0"/>
              <a:t>Utiliza un servidor multiplataforma llamado </a:t>
            </a:r>
            <a:r>
              <a:rPr lang="es-ES" dirty="0" err="1"/>
              <a:t>Kestrel</a:t>
            </a:r>
            <a:r>
              <a:rPr lang="es-ES" dirty="0"/>
              <a:t>, un servidor muy ligero que se puede configurar como proxy de otros servidores o como un proceso interno del servidor en el caso del servidor IIS</a:t>
            </a:r>
          </a:p>
          <a:p>
            <a:r>
              <a:rPr lang="es-ES" dirty="0"/>
              <a:t>Las herramientas de desarrollo funcionan desde líneas de comandos aunque visual Studio te proporciona atajos.</a:t>
            </a:r>
          </a:p>
          <a:p>
            <a:r>
              <a:rPr lang="es-ES" dirty="0"/>
              <a:t>Es Open </a:t>
            </a:r>
            <a:r>
              <a:rPr lang="es-ES" dirty="0" err="1"/>
              <a:t>Source</a:t>
            </a:r>
            <a:r>
              <a:rPr lang="es-ES" dirty="0"/>
              <a:t>, pero siempre con el compromiso de calidad y soporte de Microsoft</a:t>
            </a:r>
          </a:p>
          <a:p>
            <a:endParaRPr lang="es-ES" dirty="0"/>
          </a:p>
          <a:p>
            <a:endParaRPr lang="es-ES" dirty="0"/>
          </a:p>
        </p:txBody>
      </p:sp>
    </p:spTree>
    <p:extLst>
      <p:ext uri="{BB962C8B-B14F-4D97-AF65-F5344CB8AC3E}">
        <p14:creationId xmlns:p14="http://schemas.microsoft.com/office/powerpoint/2010/main" val="321967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5C0A0-CEA8-48A1-A85A-881081D2A4BE}"/>
              </a:ext>
            </a:extLst>
          </p:cNvPr>
          <p:cNvSpPr>
            <a:spLocks noGrp="1"/>
          </p:cNvSpPr>
          <p:nvPr>
            <p:ph type="title"/>
          </p:nvPr>
        </p:nvSpPr>
        <p:spPr/>
        <p:txBody>
          <a:bodyPr/>
          <a:lstStyle/>
          <a:p>
            <a:r>
              <a:rPr lang="es-ES" dirty="0"/>
              <a:t>Montar el entorno de desarrollo</a:t>
            </a:r>
          </a:p>
        </p:txBody>
      </p:sp>
      <p:sp>
        <p:nvSpPr>
          <p:cNvPr id="3" name="Marcador de contenido 2">
            <a:extLst>
              <a:ext uri="{FF2B5EF4-FFF2-40B4-BE49-F238E27FC236}">
                <a16:creationId xmlns:a16="http://schemas.microsoft.com/office/drawing/2014/main" id="{0B0CA3D6-9466-48D6-94C0-C8A3C1823DDA}"/>
              </a:ext>
            </a:extLst>
          </p:cNvPr>
          <p:cNvSpPr>
            <a:spLocks noGrp="1"/>
          </p:cNvSpPr>
          <p:nvPr>
            <p:ph idx="1"/>
          </p:nvPr>
        </p:nvSpPr>
        <p:spPr/>
        <p:txBody>
          <a:bodyPr/>
          <a:lstStyle/>
          <a:p>
            <a:r>
              <a:rPr lang="es-ES" dirty="0"/>
              <a:t>Visual </a:t>
            </a:r>
            <a:r>
              <a:rPr lang="es-ES" dirty="0" err="1"/>
              <a:t>studio</a:t>
            </a:r>
            <a:r>
              <a:rPr lang="es-ES" dirty="0"/>
              <a:t>: </a:t>
            </a:r>
            <a:r>
              <a:rPr lang="es-ES" dirty="0">
                <a:hlinkClick r:id="rId2"/>
              </a:rPr>
              <a:t>https://visualstudio.microsoft.com/es/thank-you-downloading-visual-studio/?sku=Community&amp;rel=16</a:t>
            </a:r>
            <a:endParaRPr lang="es-ES" dirty="0"/>
          </a:p>
          <a:p>
            <a:r>
              <a:rPr lang="es-ES" dirty="0"/>
              <a:t>Componentes de Instalación: </a:t>
            </a:r>
          </a:p>
          <a:p>
            <a:endParaRPr lang="es-ES" dirty="0"/>
          </a:p>
        </p:txBody>
      </p:sp>
      <p:pic>
        <p:nvPicPr>
          <p:cNvPr id="5" name="Imagen 4">
            <a:extLst>
              <a:ext uri="{FF2B5EF4-FFF2-40B4-BE49-F238E27FC236}">
                <a16:creationId xmlns:a16="http://schemas.microsoft.com/office/drawing/2014/main" id="{6F8E47EF-09B1-4363-B547-FB5FD4049B56}"/>
              </a:ext>
            </a:extLst>
          </p:cNvPr>
          <p:cNvPicPr>
            <a:picLocks noChangeAspect="1"/>
          </p:cNvPicPr>
          <p:nvPr/>
        </p:nvPicPr>
        <p:blipFill>
          <a:blip r:embed="rId3"/>
          <a:stretch>
            <a:fillRect/>
          </a:stretch>
        </p:blipFill>
        <p:spPr>
          <a:xfrm>
            <a:off x="2613057" y="3429000"/>
            <a:ext cx="6965886" cy="3103349"/>
          </a:xfrm>
          <a:prstGeom prst="rect">
            <a:avLst/>
          </a:prstGeom>
        </p:spPr>
      </p:pic>
    </p:spTree>
    <p:extLst>
      <p:ext uri="{BB962C8B-B14F-4D97-AF65-F5344CB8AC3E}">
        <p14:creationId xmlns:p14="http://schemas.microsoft.com/office/powerpoint/2010/main" val="169724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1456C-5288-43AC-BFCC-7E91AF6B7DD0}"/>
              </a:ext>
            </a:extLst>
          </p:cNvPr>
          <p:cNvSpPr>
            <a:spLocks noGrp="1"/>
          </p:cNvSpPr>
          <p:nvPr>
            <p:ph type="title"/>
          </p:nvPr>
        </p:nvSpPr>
        <p:spPr/>
        <p:txBody>
          <a:bodyPr/>
          <a:lstStyle/>
          <a:p>
            <a:r>
              <a:rPr lang="es-ES" dirty="0"/>
              <a:t>Montar el entorno de desarrollo (II)</a:t>
            </a:r>
          </a:p>
        </p:txBody>
      </p:sp>
      <p:sp>
        <p:nvSpPr>
          <p:cNvPr id="3" name="Marcador de contenido 2">
            <a:extLst>
              <a:ext uri="{FF2B5EF4-FFF2-40B4-BE49-F238E27FC236}">
                <a16:creationId xmlns:a16="http://schemas.microsoft.com/office/drawing/2014/main" id="{4CFE1E82-D398-4EF2-8E21-A6DB6ED3D8AF}"/>
              </a:ext>
            </a:extLst>
          </p:cNvPr>
          <p:cNvSpPr>
            <a:spLocks noGrp="1"/>
          </p:cNvSpPr>
          <p:nvPr>
            <p:ph idx="1"/>
          </p:nvPr>
        </p:nvSpPr>
        <p:spPr/>
        <p:txBody>
          <a:bodyPr/>
          <a:lstStyle/>
          <a:p>
            <a:r>
              <a:rPr lang="es-ES" dirty="0"/>
              <a:t>SDK NET Core 3.1: </a:t>
            </a:r>
            <a:r>
              <a:rPr lang="es-ES" dirty="0">
                <a:hlinkClick r:id="rId2"/>
              </a:rPr>
              <a:t>https://dotnet.microsoft.com/download</a:t>
            </a:r>
            <a:endParaRPr lang="es-ES" dirty="0"/>
          </a:p>
          <a:p>
            <a:r>
              <a:rPr lang="es-ES" dirty="0"/>
              <a:t>SQL Management Studio: </a:t>
            </a:r>
            <a:r>
              <a:rPr lang="es-ES" dirty="0">
                <a:hlinkClick r:id="rId3"/>
              </a:rPr>
              <a:t>https://aka.ms/ssmsfullsetup</a:t>
            </a:r>
            <a:endParaRPr lang="es-ES" dirty="0"/>
          </a:p>
          <a:p>
            <a:r>
              <a:rPr lang="es-ES" dirty="0"/>
              <a:t>SQL Server Express: </a:t>
            </a:r>
            <a:r>
              <a:rPr lang="es-ES" dirty="0">
                <a:hlinkClick r:id="rId4"/>
              </a:rPr>
              <a:t>https://go.microsoft.com/fwlink/?linkid=866658</a:t>
            </a:r>
            <a:endParaRPr lang="es-ES" dirty="0"/>
          </a:p>
          <a:p>
            <a:endParaRPr lang="es-ES" dirty="0"/>
          </a:p>
        </p:txBody>
      </p:sp>
    </p:spTree>
    <p:extLst>
      <p:ext uri="{BB962C8B-B14F-4D97-AF65-F5344CB8AC3E}">
        <p14:creationId xmlns:p14="http://schemas.microsoft.com/office/powerpoint/2010/main" val="95315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1A47A-A7B9-41B3-8B43-4FE2DF0FC04A}"/>
              </a:ext>
            </a:extLst>
          </p:cNvPr>
          <p:cNvSpPr>
            <a:spLocks noGrp="1"/>
          </p:cNvSpPr>
          <p:nvPr>
            <p:ph type="title"/>
          </p:nvPr>
        </p:nvSpPr>
        <p:spPr/>
        <p:txBody>
          <a:bodyPr/>
          <a:lstStyle/>
          <a:p>
            <a:r>
              <a:rPr lang="es-ES" dirty="0"/>
              <a:t>Inyección de dependencias (</a:t>
            </a:r>
            <a:r>
              <a:rPr lang="es-ES" dirty="0" err="1"/>
              <a:t>IoC</a:t>
            </a:r>
            <a:r>
              <a:rPr lang="es-ES" dirty="0"/>
              <a:t>)</a:t>
            </a:r>
          </a:p>
        </p:txBody>
      </p:sp>
      <p:sp>
        <p:nvSpPr>
          <p:cNvPr id="3" name="Marcador de contenido 2">
            <a:extLst>
              <a:ext uri="{FF2B5EF4-FFF2-40B4-BE49-F238E27FC236}">
                <a16:creationId xmlns:a16="http://schemas.microsoft.com/office/drawing/2014/main" id="{68A42652-E0DA-4BE5-9593-CB67EA1E2552}"/>
              </a:ext>
            </a:extLst>
          </p:cNvPr>
          <p:cNvSpPr>
            <a:spLocks noGrp="1"/>
          </p:cNvSpPr>
          <p:nvPr>
            <p:ph idx="1"/>
          </p:nvPr>
        </p:nvSpPr>
        <p:spPr>
          <a:xfrm>
            <a:off x="1371600" y="1812022"/>
            <a:ext cx="9601200" cy="4253218"/>
          </a:xfrm>
        </p:spPr>
        <p:txBody>
          <a:bodyPr>
            <a:normAutofit/>
          </a:bodyPr>
          <a:lstStyle/>
          <a:p>
            <a:r>
              <a:rPr lang="es-ES" dirty="0"/>
              <a:t>La Inyección de dependencias es un patrón de diseño que describe un conjunto de técnicas destinadas a disminuir el acoplamiento entre componentes de una aplicación.</a:t>
            </a:r>
          </a:p>
          <a:p>
            <a:r>
              <a:rPr lang="es-ES" dirty="0"/>
              <a:t>Es uno de los principios SOLID más populares y utilizados en la creación de aplicaciones.</a:t>
            </a:r>
          </a:p>
          <a:p>
            <a:r>
              <a:rPr lang="es-ES" dirty="0"/>
              <a:t>Utiliza interfaces en lugar de referencias directas entre clases, lo que facilita que podamos reemplazar componentes con suma facilidad.</a:t>
            </a:r>
          </a:p>
          <a:p>
            <a:r>
              <a:rPr lang="es-ES" dirty="0"/>
              <a:t>Necesita de un contenedor de Inyección de dependencias para poder resolver esas dependencias, y saber de esta manera donde está el código de esa interfaz.</a:t>
            </a:r>
          </a:p>
          <a:p>
            <a:r>
              <a:rPr lang="es-ES" dirty="0"/>
              <a:t>Muy resumidamente el principio de inyección de dependencias propone evitar dependencias rígidas entre componentes.</a:t>
            </a:r>
          </a:p>
          <a:p>
            <a:endParaRPr lang="es-ES" dirty="0"/>
          </a:p>
          <a:p>
            <a:endParaRPr lang="es-ES" dirty="0"/>
          </a:p>
          <a:p>
            <a:pPr lvl="1"/>
            <a:endParaRPr lang="es-ES" dirty="0"/>
          </a:p>
        </p:txBody>
      </p:sp>
    </p:spTree>
    <p:extLst>
      <p:ext uri="{BB962C8B-B14F-4D97-AF65-F5344CB8AC3E}">
        <p14:creationId xmlns:p14="http://schemas.microsoft.com/office/powerpoint/2010/main" val="297761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04BEE8-4722-498F-811B-723701FCE021}"/>
              </a:ext>
            </a:extLst>
          </p:cNvPr>
          <p:cNvSpPr>
            <a:spLocks noGrp="1"/>
          </p:cNvSpPr>
          <p:nvPr>
            <p:ph type="title"/>
          </p:nvPr>
        </p:nvSpPr>
        <p:spPr/>
        <p:txBody>
          <a:bodyPr/>
          <a:lstStyle/>
          <a:p>
            <a:r>
              <a:rPr lang="es-ES" dirty="0" err="1"/>
              <a:t>IoC</a:t>
            </a:r>
            <a:r>
              <a:rPr lang="es-ES" dirty="0"/>
              <a:t> en .NET Core (II)</a:t>
            </a:r>
          </a:p>
        </p:txBody>
      </p:sp>
      <p:sp>
        <p:nvSpPr>
          <p:cNvPr id="3" name="Marcador de contenido 2">
            <a:extLst>
              <a:ext uri="{FF2B5EF4-FFF2-40B4-BE49-F238E27FC236}">
                <a16:creationId xmlns:a16="http://schemas.microsoft.com/office/drawing/2014/main" id="{06318508-FEED-417D-BF7E-6A81A1218379}"/>
              </a:ext>
            </a:extLst>
          </p:cNvPr>
          <p:cNvSpPr>
            <a:spLocks noGrp="1"/>
          </p:cNvSpPr>
          <p:nvPr>
            <p:ph idx="1"/>
          </p:nvPr>
        </p:nvSpPr>
        <p:spPr>
          <a:xfrm>
            <a:off x="1371600" y="1753299"/>
            <a:ext cx="9601200" cy="4114101"/>
          </a:xfrm>
        </p:spPr>
        <p:txBody>
          <a:bodyPr>
            <a:normAutofit/>
          </a:bodyPr>
          <a:lstStyle/>
          <a:p>
            <a:r>
              <a:rPr lang="es-ES" dirty="0"/>
              <a:t>.NET Core está diseñado con Inyección de dependencias en mente y la usa de forma extensiva en todos sus componentes internos.</a:t>
            </a:r>
          </a:p>
          <a:p>
            <a:r>
              <a:rPr lang="es-ES" dirty="0"/>
              <a:t>Incluye un contenedor de Inyección de dependencias que cubre los casos más habituales y que en la mayoría de casos utilizaremos para registrar y resolver las dependencias de nuestras aplicaciones.</a:t>
            </a:r>
          </a:p>
          <a:p>
            <a:r>
              <a:rPr lang="es-ES" dirty="0"/>
              <a:t>El contenedor </a:t>
            </a:r>
            <a:r>
              <a:rPr lang="es-ES" dirty="0" err="1"/>
              <a:t>IoC</a:t>
            </a:r>
            <a:r>
              <a:rPr lang="es-ES" dirty="0"/>
              <a:t> es un componente compatible con otros contenedores con características más avanzadas que no cubran como el caso de “</a:t>
            </a:r>
            <a:r>
              <a:rPr lang="es-ES" dirty="0" err="1"/>
              <a:t>Autofac</a:t>
            </a:r>
            <a:r>
              <a:rPr lang="es-ES" dirty="0"/>
              <a:t>”.</a:t>
            </a:r>
          </a:p>
          <a:p>
            <a:r>
              <a:rPr lang="es-ES" dirty="0"/>
              <a:t>El contenedor de .NET Core será configurado como veremos más adelante durante el arranque de la aplicación en el método </a:t>
            </a:r>
            <a:r>
              <a:rPr lang="es-ES" dirty="0" err="1"/>
              <a:t>ConfigureServices</a:t>
            </a:r>
            <a:r>
              <a:rPr lang="es-ES" dirty="0"/>
              <a:t>() de la clase Startup, donde registraremos nuestras dependencias usadas por nuestra aplicación como las necesarias para que funcionen los componentes de ASP.NET Core. </a:t>
            </a:r>
          </a:p>
        </p:txBody>
      </p:sp>
    </p:spTree>
    <p:extLst>
      <p:ext uri="{BB962C8B-B14F-4D97-AF65-F5344CB8AC3E}">
        <p14:creationId xmlns:p14="http://schemas.microsoft.com/office/powerpoint/2010/main" val="355522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4D5842-CFBA-41FE-939E-3A4DB5C391CF}"/>
              </a:ext>
            </a:extLst>
          </p:cNvPr>
          <p:cNvSpPr>
            <a:spLocks noGrp="1"/>
          </p:cNvSpPr>
          <p:nvPr>
            <p:ph type="title"/>
          </p:nvPr>
        </p:nvSpPr>
        <p:spPr/>
        <p:txBody>
          <a:bodyPr/>
          <a:lstStyle/>
          <a:p>
            <a:r>
              <a:rPr lang="es-ES" dirty="0" err="1"/>
              <a:t>IoC</a:t>
            </a:r>
            <a:r>
              <a:rPr lang="es-ES" dirty="0"/>
              <a:t> en .NET Core (III)</a:t>
            </a:r>
          </a:p>
        </p:txBody>
      </p:sp>
      <p:sp>
        <p:nvSpPr>
          <p:cNvPr id="3" name="Marcador de contenido 2">
            <a:extLst>
              <a:ext uri="{FF2B5EF4-FFF2-40B4-BE49-F238E27FC236}">
                <a16:creationId xmlns:a16="http://schemas.microsoft.com/office/drawing/2014/main" id="{83FE31BC-1552-40AE-BD1F-6D2B98FB727F}"/>
              </a:ext>
            </a:extLst>
          </p:cNvPr>
          <p:cNvSpPr>
            <a:spLocks noGrp="1"/>
          </p:cNvSpPr>
          <p:nvPr>
            <p:ph idx="1"/>
          </p:nvPr>
        </p:nvSpPr>
        <p:spPr>
          <a:xfrm>
            <a:off x="1371600" y="1669409"/>
            <a:ext cx="9601200" cy="4197991"/>
          </a:xfrm>
        </p:spPr>
        <p:txBody>
          <a:bodyPr/>
          <a:lstStyle/>
          <a:p>
            <a:r>
              <a:rPr lang="es-ES" dirty="0"/>
              <a:t>Cunando se añaden servicios en el contenedor de .NET Core hay que tener en cuenta el tiempo de vida de esas instancias en el contenedor de dependencias, ese tiempo de vida se define al registrar esas dependencias en el contenedor y puede ser de los siguientes tipos:</a:t>
            </a:r>
          </a:p>
          <a:p>
            <a:pPr lvl="1"/>
            <a:r>
              <a:rPr lang="es-ES" dirty="0" err="1"/>
              <a:t>Transient</a:t>
            </a:r>
            <a:r>
              <a:rPr lang="es-ES" dirty="0"/>
              <a:t>: el contenedor </a:t>
            </a:r>
            <a:r>
              <a:rPr lang="es-ES" dirty="0" err="1"/>
              <a:t>IoC</a:t>
            </a:r>
            <a:r>
              <a:rPr lang="es-ES" dirty="0"/>
              <a:t> será el encargado de crear una nueva instancia del tipo de servicio indicado cada vez que lo solicitemos.</a:t>
            </a:r>
          </a:p>
          <a:p>
            <a:pPr lvl="1"/>
            <a:r>
              <a:rPr lang="es-ES" dirty="0" err="1"/>
              <a:t>Scoped</a:t>
            </a:r>
            <a:r>
              <a:rPr lang="es-ES" dirty="0"/>
              <a:t>: el </a:t>
            </a:r>
            <a:r>
              <a:rPr lang="es-ES" dirty="0" err="1"/>
              <a:t>contenendor</a:t>
            </a:r>
            <a:r>
              <a:rPr lang="es-ES" dirty="0"/>
              <a:t> de </a:t>
            </a:r>
            <a:r>
              <a:rPr lang="es-ES" dirty="0" err="1"/>
              <a:t>IoC</a:t>
            </a:r>
            <a:r>
              <a:rPr lang="es-ES" dirty="0"/>
              <a:t> será el encargado de crear una instancia del tipo de servicio indicado por cada petición, siendo compartida esta instancia a lo largo de la petición (</a:t>
            </a:r>
            <a:r>
              <a:rPr lang="es-ES" dirty="0" err="1"/>
              <a:t>request</a:t>
            </a:r>
            <a:r>
              <a:rPr lang="es-ES" dirty="0"/>
              <a:t>). Este </a:t>
            </a:r>
            <a:r>
              <a:rPr lang="es-ES" dirty="0" err="1"/>
              <a:t>lifetime</a:t>
            </a:r>
            <a:r>
              <a:rPr lang="es-ES" dirty="0"/>
              <a:t> es en operaciones similares a las de base de datos.</a:t>
            </a:r>
          </a:p>
          <a:p>
            <a:pPr lvl="1"/>
            <a:r>
              <a:rPr lang="es-ES" dirty="0" err="1"/>
              <a:t>Singleton</a:t>
            </a:r>
            <a:r>
              <a:rPr lang="es-ES" dirty="0"/>
              <a:t>: El contenedor de </a:t>
            </a:r>
            <a:r>
              <a:rPr lang="es-ES" dirty="0" err="1"/>
              <a:t>IoC</a:t>
            </a:r>
            <a:r>
              <a:rPr lang="es-ES" dirty="0"/>
              <a:t> será encargado de crear y compartir una única instancia del servicio durante el funcionamiento de la aplicación web.</a:t>
            </a:r>
          </a:p>
        </p:txBody>
      </p:sp>
    </p:spTree>
    <p:extLst>
      <p:ext uri="{BB962C8B-B14F-4D97-AF65-F5344CB8AC3E}">
        <p14:creationId xmlns:p14="http://schemas.microsoft.com/office/powerpoint/2010/main" val="418084418"/>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3078</TotalTime>
  <Words>1767</Words>
  <Application>Microsoft Office PowerPoint</Application>
  <PresentationFormat>Panorámica</PresentationFormat>
  <Paragraphs>111</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Franklin Gothic Book</vt:lpstr>
      <vt:lpstr>Trebuchet MS</vt:lpstr>
      <vt:lpstr>Recorte</vt:lpstr>
      <vt:lpstr> Curso Desarrollo API-REST .Net core</vt:lpstr>
      <vt:lpstr>¿Que vamos a aprender?</vt:lpstr>
      <vt:lpstr>Conceptos básicos</vt:lpstr>
      <vt:lpstr>¿Qué es .NET Core?</vt:lpstr>
      <vt:lpstr>Montar el entorno de desarrollo</vt:lpstr>
      <vt:lpstr>Montar el entorno de desarrollo (II)</vt:lpstr>
      <vt:lpstr>Inyección de dependencias (IoC)</vt:lpstr>
      <vt:lpstr>IoC en .NET Core (II)</vt:lpstr>
      <vt:lpstr>IoC en .NET Core (III)</vt:lpstr>
      <vt:lpstr>IoC en .NET Core (IV)</vt:lpstr>
      <vt:lpstr>Arranque de una aplicación .NET Core</vt:lpstr>
      <vt:lpstr>Variables de entorno .NET Core</vt:lpstr>
      <vt:lpstr>Variables de entorno .NET Core (II)</vt:lpstr>
      <vt:lpstr>Entornos de ejecución en .NET Core</vt:lpstr>
      <vt:lpstr>Configuraciones de aplicaciones en .NET Core</vt:lpstr>
      <vt:lpstr>Configuración de aplicación en .NET Core (II)</vt:lpstr>
      <vt:lpstr>Ejercicio práctico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48</cp:revision>
  <dcterms:created xsi:type="dcterms:W3CDTF">2020-07-08T12:25:02Z</dcterms:created>
  <dcterms:modified xsi:type="dcterms:W3CDTF">2020-07-15T07:50:38Z</dcterms:modified>
</cp:coreProperties>
</file>