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80" r:id="rId13"/>
    <p:sldId id="268" r:id="rId14"/>
    <p:sldId id="269" r:id="rId15"/>
    <p:sldId id="270" r:id="rId16"/>
    <p:sldId id="271" r:id="rId17"/>
    <p:sldId id="273" r:id="rId18"/>
    <p:sldId id="274" r:id="rId19"/>
    <p:sldId id="275" r:id="rId20"/>
    <p:sldId id="276" r:id="rId21"/>
    <p:sldId id="272"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dentityserver4.readthedocs.io/en/latest/" TargetMode="External"/><Relationship Id="rId2" Type="http://schemas.openxmlformats.org/officeDocument/2006/relationships/hyperlink" Target="https://www.youtube.com/watch?v=7MVqzo0o_yU&amp;list=PLbNXjE8OQW5yDOm0X7J84mvNROgBi4vJ7&amp;index=8&amp;t=900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adjh85/Demo4-Curso-.NetCore3.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A75BC-B525-4FD5-A368-AF1E32EFDE80}"/>
              </a:ext>
            </a:extLst>
          </p:cNvPr>
          <p:cNvSpPr>
            <a:spLocks noGrp="1"/>
          </p:cNvSpPr>
          <p:nvPr>
            <p:ph type="title"/>
          </p:nvPr>
        </p:nvSpPr>
        <p:spPr/>
        <p:txBody>
          <a:bodyPr/>
          <a:lstStyle/>
          <a:p>
            <a:r>
              <a:rPr lang="es-ES" dirty="0"/>
              <a:t>Atributo </a:t>
            </a:r>
            <a:r>
              <a:rPr lang="es-ES" dirty="0" err="1"/>
              <a:t>ApiController</a:t>
            </a:r>
            <a:r>
              <a:rPr lang="es-ES" dirty="0"/>
              <a:t> (III) – Validaciones con </a:t>
            </a:r>
            <a:r>
              <a:rPr lang="es-ES" dirty="0" err="1"/>
              <a:t>DataAnotations</a:t>
            </a:r>
            <a:endParaRPr lang="es-ES" dirty="0"/>
          </a:p>
        </p:txBody>
      </p:sp>
      <p:sp>
        <p:nvSpPr>
          <p:cNvPr id="3" name="Marcador de contenido 2">
            <a:extLst>
              <a:ext uri="{FF2B5EF4-FFF2-40B4-BE49-F238E27FC236}">
                <a16:creationId xmlns:a16="http://schemas.microsoft.com/office/drawing/2014/main" id="{6C2A01DF-CEC8-4076-8F76-A40F3CDB4802}"/>
              </a:ext>
            </a:extLst>
          </p:cNvPr>
          <p:cNvSpPr>
            <a:spLocks noGrp="1"/>
          </p:cNvSpPr>
          <p:nvPr>
            <p:ph idx="1"/>
          </p:nvPr>
        </p:nvSpPr>
        <p:spPr>
          <a:xfrm>
            <a:off x="1371600" y="2286000"/>
            <a:ext cx="9601200" cy="4400026"/>
          </a:xfrm>
        </p:spPr>
        <p:txBody>
          <a:bodyPr>
            <a:normAutofit fontScale="92500" lnSpcReduction="10000"/>
          </a:bodyPr>
          <a:lstStyle/>
          <a:p>
            <a:r>
              <a:rPr lang="es-ES" dirty="0"/>
              <a:t>Estos son los atributos de validación más importantes que nos proporciona .NET Core</a:t>
            </a:r>
          </a:p>
          <a:p>
            <a:pPr lvl="1"/>
            <a:r>
              <a:rPr lang="es-ES" dirty="0" err="1"/>
              <a:t>Required</a:t>
            </a:r>
            <a:endParaRPr lang="es-ES" dirty="0"/>
          </a:p>
          <a:p>
            <a:pPr lvl="1"/>
            <a:r>
              <a:rPr lang="es-ES" dirty="0" err="1"/>
              <a:t>Range</a:t>
            </a:r>
            <a:endParaRPr lang="es-ES" dirty="0"/>
          </a:p>
          <a:p>
            <a:pPr lvl="1"/>
            <a:r>
              <a:rPr lang="es-ES" dirty="0" err="1"/>
              <a:t>RegularExpression</a:t>
            </a:r>
            <a:endParaRPr lang="es-ES" dirty="0"/>
          </a:p>
          <a:p>
            <a:pPr lvl="1"/>
            <a:r>
              <a:rPr lang="es-ES" dirty="0" err="1"/>
              <a:t>StringLength</a:t>
            </a:r>
            <a:endParaRPr lang="es-ES" dirty="0"/>
          </a:p>
          <a:p>
            <a:pPr lvl="1"/>
            <a:r>
              <a:rPr lang="es-ES" dirty="0" err="1"/>
              <a:t>MaxLength</a:t>
            </a:r>
            <a:endParaRPr lang="es-ES" dirty="0"/>
          </a:p>
          <a:p>
            <a:pPr lvl="1"/>
            <a:r>
              <a:rPr lang="es-ES" dirty="0" err="1"/>
              <a:t>MinLength</a:t>
            </a:r>
            <a:endParaRPr lang="es-ES" dirty="0"/>
          </a:p>
          <a:p>
            <a:pPr lvl="1"/>
            <a:r>
              <a:rPr lang="es-ES" dirty="0"/>
              <a:t>Compare</a:t>
            </a:r>
          </a:p>
          <a:p>
            <a:pPr lvl="1"/>
            <a:r>
              <a:rPr lang="es-ES" dirty="0" err="1"/>
              <a:t>CreditCard</a:t>
            </a:r>
            <a:endParaRPr lang="es-ES" dirty="0"/>
          </a:p>
          <a:p>
            <a:pPr lvl="1"/>
            <a:r>
              <a:rPr lang="es-ES" dirty="0" err="1"/>
              <a:t>EmailAdress</a:t>
            </a:r>
            <a:endParaRPr lang="es-ES" dirty="0"/>
          </a:p>
          <a:p>
            <a:pPr lvl="1"/>
            <a:r>
              <a:rPr lang="es-ES" dirty="0" err="1"/>
              <a:t>FileExtensions</a:t>
            </a:r>
            <a:endParaRPr lang="es-ES" dirty="0"/>
          </a:p>
          <a:p>
            <a:pPr lvl="1"/>
            <a:r>
              <a:rPr lang="es-ES" dirty="0" err="1"/>
              <a:t>Phone</a:t>
            </a:r>
            <a:endParaRPr lang="es-ES" dirty="0"/>
          </a:p>
          <a:p>
            <a:pPr lvl="1"/>
            <a:r>
              <a:rPr lang="es-ES" dirty="0" err="1"/>
              <a:t>Url</a:t>
            </a:r>
            <a:endParaRPr lang="es-ES" dirty="0"/>
          </a:p>
        </p:txBody>
      </p:sp>
    </p:spTree>
    <p:extLst>
      <p:ext uri="{BB962C8B-B14F-4D97-AF65-F5344CB8AC3E}">
        <p14:creationId xmlns:p14="http://schemas.microsoft.com/office/powerpoint/2010/main" val="127395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3F8A6-36A5-4109-A56C-03CD15794CA5}"/>
              </a:ext>
            </a:extLst>
          </p:cNvPr>
          <p:cNvSpPr>
            <a:spLocks noGrp="1"/>
          </p:cNvSpPr>
          <p:nvPr>
            <p:ph type="title"/>
          </p:nvPr>
        </p:nvSpPr>
        <p:spPr>
          <a:xfrm>
            <a:off x="1371600" y="685800"/>
            <a:ext cx="9601200" cy="866163"/>
          </a:xfrm>
        </p:spPr>
        <p:txBody>
          <a:bodyPr>
            <a:normAutofit fontScale="90000"/>
          </a:bodyPr>
          <a:lstStyle/>
          <a:p>
            <a:r>
              <a:rPr lang="es-ES" dirty="0"/>
              <a:t>Objeto </a:t>
            </a:r>
            <a:r>
              <a:rPr lang="es-ES" dirty="0" err="1"/>
              <a:t>IActionResult</a:t>
            </a:r>
            <a:br>
              <a:rPr lang="es-ES" dirty="0"/>
            </a:br>
            <a:endParaRPr lang="es-ES" dirty="0"/>
          </a:p>
        </p:txBody>
      </p:sp>
      <p:sp>
        <p:nvSpPr>
          <p:cNvPr id="3" name="Marcador de contenido 2">
            <a:extLst>
              <a:ext uri="{FF2B5EF4-FFF2-40B4-BE49-F238E27FC236}">
                <a16:creationId xmlns:a16="http://schemas.microsoft.com/office/drawing/2014/main" id="{55A1BE42-A420-4F98-BF37-498CC7BA4E46}"/>
              </a:ext>
            </a:extLst>
          </p:cNvPr>
          <p:cNvSpPr>
            <a:spLocks noGrp="1"/>
          </p:cNvSpPr>
          <p:nvPr>
            <p:ph idx="1"/>
          </p:nvPr>
        </p:nvSpPr>
        <p:spPr>
          <a:xfrm>
            <a:off x="1371600" y="1392571"/>
            <a:ext cx="9601200" cy="5082873"/>
          </a:xfrm>
        </p:spPr>
        <p:txBody>
          <a:bodyPr>
            <a:normAutofit/>
          </a:bodyPr>
          <a:lstStyle/>
          <a:p>
            <a:r>
              <a:rPr lang="es-ES" dirty="0"/>
              <a:t> El objeto </a:t>
            </a:r>
            <a:r>
              <a:rPr lang="es-ES" dirty="0" err="1"/>
              <a:t>IActionResult</a:t>
            </a:r>
            <a:r>
              <a:rPr lang="es-ES" dirty="0"/>
              <a:t> es un objeto que se retorna en las acciones de un controlador, es un objeto más ligero que el </a:t>
            </a:r>
            <a:r>
              <a:rPr lang="es-ES" dirty="0" err="1"/>
              <a:t>ActionResult</a:t>
            </a:r>
            <a:r>
              <a:rPr lang="es-ES" dirty="0"/>
              <a:t> y es aconsejado su uso en API-</a:t>
            </a:r>
            <a:r>
              <a:rPr lang="es-ES" dirty="0" err="1"/>
              <a:t>RESTs</a:t>
            </a:r>
            <a:r>
              <a:rPr lang="es-ES" dirty="0"/>
              <a:t> ya que contiene todos los tipos de respuestas de un API-REST full, permitiendo devolver todos los códigos http disponibles.</a:t>
            </a:r>
          </a:p>
          <a:p>
            <a:r>
              <a:rPr lang="es-ES" dirty="0"/>
              <a:t>Se pueden devolver objetos como el </a:t>
            </a:r>
            <a:r>
              <a:rPr lang="es-ES" dirty="0" err="1"/>
              <a:t>OkResult</a:t>
            </a:r>
            <a:r>
              <a:rPr lang="es-ES" dirty="0"/>
              <a:t> o el </a:t>
            </a:r>
            <a:r>
              <a:rPr lang="es-ES" dirty="0" err="1"/>
              <a:t>NoContentResult</a:t>
            </a:r>
            <a:r>
              <a:rPr lang="es-ES" dirty="0"/>
              <a:t>, pero el </a:t>
            </a:r>
            <a:r>
              <a:rPr lang="es-ES" dirty="0" err="1"/>
              <a:t>el</a:t>
            </a:r>
            <a:r>
              <a:rPr lang="es-ES" dirty="0"/>
              <a:t> objeto </a:t>
            </a:r>
            <a:r>
              <a:rPr lang="es-ES" dirty="0" err="1"/>
              <a:t>IActionResult</a:t>
            </a:r>
            <a:r>
              <a:rPr lang="es-ES" dirty="0"/>
              <a:t> ya los contiene y permite adaptarlo a cualquier tipo de respuesta http.</a:t>
            </a:r>
          </a:p>
          <a:p>
            <a:r>
              <a:rPr lang="es-ES" dirty="0"/>
              <a:t>Un ejemplo de respuesta http con el objeto </a:t>
            </a:r>
            <a:r>
              <a:rPr lang="es-ES" dirty="0" err="1"/>
              <a:t>IActionResult</a:t>
            </a:r>
            <a:r>
              <a:rPr lang="es-ES" dirty="0"/>
              <a:t> sería la siguiente:</a:t>
            </a:r>
          </a:p>
          <a:p>
            <a:endParaRPr lang="es-ES" dirty="0"/>
          </a:p>
          <a:p>
            <a:endParaRPr lang="es-ES" dirty="0"/>
          </a:p>
          <a:p>
            <a:endParaRPr lang="es-ES" dirty="0"/>
          </a:p>
          <a:p>
            <a:r>
              <a:rPr lang="es-ES" dirty="0"/>
              <a:t>A parte del </a:t>
            </a:r>
            <a:r>
              <a:rPr lang="es-ES" dirty="0" err="1"/>
              <a:t>return</a:t>
            </a:r>
            <a:r>
              <a:rPr lang="es-ES" dirty="0"/>
              <a:t> Ok() (devuelve un 200) existen otros tipo de respuesta como el </a:t>
            </a:r>
            <a:r>
              <a:rPr lang="es-ES" dirty="0" err="1"/>
              <a:t>BadRequest</a:t>
            </a:r>
            <a:r>
              <a:rPr lang="es-ES" dirty="0"/>
              <a:t>() (devuelve un 400), un </a:t>
            </a:r>
            <a:r>
              <a:rPr lang="es-ES" dirty="0" err="1"/>
              <a:t>NoContent</a:t>
            </a:r>
            <a:r>
              <a:rPr lang="es-ES" dirty="0"/>
              <a:t>(), etc. Y así con cada código Http disponible</a:t>
            </a:r>
          </a:p>
        </p:txBody>
      </p:sp>
      <p:pic>
        <p:nvPicPr>
          <p:cNvPr id="4" name="Imagen 3">
            <a:extLst>
              <a:ext uri="{FF2B5EF4-FFF2-40B4-BE49-F238E27FC236}">
                <a16:creationId xmlns:a16="http://schemas.microsoft.com/office/drawing/2014/main" id="{56562254-D6CF-47C4-BAA5-6A1509137B61}"/>
              </a:ext>
            </a:extLst>
          </p:cNvPr>
          <p:cNvPicPr>
            <a:picLocks noChangeAspect="1"/>
          </p:cNvPicPr>
          <p:nvPr/>
        </p:nvPicPr>
        <p:blipFill>
          <a:blip r:embed="rId2"/>
          <a:stretch>
            <a:fillRect/>
          </a:stretch>
        </p:blipFill>
        <p:spPr>
          <a:xfrm>
            <a:off x="2633269" y="4138128"/>
            <a:ext cx="4075441" cy="968338"/>
          </a:xfrm>
          <a:prstGeom prst="rect">
            <a:avLst/>
          </a:prstGeom>
        </p:spPr>
      </p:pic>
    </p:spTree>
    <p:extLst>
      <p:ext uri="{BB962C8B-B14F-4D97-AF65-F5344CB8AC3E}">
        <p14:creationId xmlns:p14="http://schemas.microsoft.com/office/powerpoint/2010/main" val="200635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2680-F9F0-44E4-A8E0-8363639E9E37}"/>
              </a:ext>
            </a:extLst>
          </p:cNvPr>
          <p:cNvSpPr>
            <a:spLocks noGrp="1"/>
          </p:cNvSpPr>
          <p:nvPr>
            <p:ph type="title"/>
          </p:nvPr>
        </p:nvSpPr>
        <p:spPr>
          <a:xfrm>
            <a:off x="1371600" y="685800"/>
            <a:ext cx="9601200" cy="882941"/>
          </a:xfrm>
        </p:spPr>
        <p:txBody>
          <a:bodyPr>
            <a:normAutofit fontScale="90000"/>
          </a:bodyPr>
          <a:lstStyle/>
          <a:p>
            <a:r>
              <a:rPr lang="es-ES" dirty="0"/>
              <a:t>Convenciones en .NET Core </a:t>
            </a:r>
            <a:br>
              <a:rPr lang="es-ES" dirty="0"/>
            </a:br>
            <a:endParaRPr lang="es-ES" dirty="0"/>
          </a:p>
        </p:txBody>
      </p:sp>
      <p:sp>
        <p:nvSpPr>
          <p:cNvPr id="3" name="Marcador de contenido 2">
            <a:extLst>
              <a:ext uri="{FF2B5EF4-FFF2-40B4-BE49-F238E27FC236}">
                <a16:creationId xmlns:a16="http://schemas.microsoft.com/office/drawing/2014/main" id="{CDFE40CF-7A53-499F-8F77-982846D7C5C6}"/>
              </a:ext>
            </a:extLst>
          </p:cNvPr>
          <p:cNvSpPr>
            <a:spLocks noGrp="1"/>
          </p:cNvSpPr>
          <p:nvPr>
            <p:ph idx="1"/>
          </p:nvPr>
        </p:nvSpPr>
        <p:spPr>
          <a:xfrm>
            <a:off x="1371600" y="1568740"/>
            <a:ext cx="9601200" cy="5167961"/>
          </a:xfrm>
        </p:spPr>
        <p:txBody>
          <a:bodyPr>
            <a:normAutofit/>
          </a:bodyPr>
          <a:lstStyle/>
          <a:p>
            <a:r>
              <a:rPr lang="es-ES" dirty="0"/>
              <a:t>En .NET Core cuando se diseña un API-REST full se pueden utilizar las convenciones, que permiten documentar con herramientas como </a:t>
            </a:r>
            <a:r>
              <a:rPr lang="es-ES" dirty="0" err="1"/>
              <a:t>swagger</a:t>
            </a:r>
            <a:r>
              <a:rPr lang="es-ES" dirty="0"/>
              <a:t> los tipos de datos devueltos.</a:t>
            </a:r>
          </a:p>
          <a:p>
            <a:r>
              <a:rPr lang="es-ES" dirty="0"/>
              <a:t>Para configurar las convenciones podemos establecer en la acción del controlador de la siguiente forma:</a:t>
            </a:r>
          </a:p>
          <a:p>
            <a:endParaRPr lang="es-ES" dirty="0"/>
          </a:p>
          <a:p>
            <a:endParaRPr lang="es-ES" dirty="0"/>
          </a:p>
          <a:p>
            <a:endParaRPr lang="es-ES" dirty="0"/>
          </a:p>
          <a:p>
            <a:endParaRPr lang="es-ES" dirty="0"/>
          </a:p>
          <a:p>
            <a:endParaRPr lang="es-ES" dirty="0"/>
          </a:p>
          <a:p>
            <a:r>
              <a:rPr lang="es-ES" dirty="0"/>
              <a:t>O a nivel global configurándolo a nivel de ensamblado de la siguiente forma:</a:t>
            </a:r>
          </a:p>
          <a:p>
            <a:endParaRPr lang="es-ES" dirty="0"/>
          </a:p>
          <a:p>
            <a:endParaRPr lang="es-ES" dirty="0"/>
          </a:p>
          <a:p>
            <a:endParaRPr lang="es-ES" dirty="0"/>
          </a:p>
        </p:txBody>
      </p:sp>
      <p:pic>
        <p:nvPicPr>
          <p:cNvPr id="4" name="Imagen 3">
            <a:extLst>
              <a:ext uri="{FF2B5EF4-FFF2-40B4-BE49-F238E27FC236}">
                <a16:creationId xmlns:a16="http://schemas.microsoft.com/office/drawing/2014/main" id="{8415C362-6964-4EDF-885F-883B716366AE}"/>
              </a:ext>
            </a:extLst>
          </p:cNvPr>
          <p:cNvPicPr>
            <a:picLocks noChangeAspect="1"/>
          </p:cNvPicPr>
          <p:nvPr/>
        </p:nvPicPr>
        <p:blipFill>
          <a:blip r:embed="rId2"/>
          <a:stretch>
            <a:fillRect/>
          </a:stretch>
        </p:blipFill>
        <p:spPr>
          <a:xfrm>
            <a:off x="4391998" y="3097959"/>
            <a:ext cx="3035170" cy="2283214"/>
          </a:xfrm>
          <a:prstGeom prst="rect">
            <a:avLst/>
          </a:prstGeom>
        </p:spPr>
      </p:pic>
      <p:pic>
        <p:nvPicPr>
          <p:cNvPr id="5" name="Imagen 4">
            <a:extLst>
              <a:ext uri="{FF2B5EF4-FFF2-40B4-BE49-F238E27FC236}">
                <a16:creationId xmlns:a16="http://schemas.microsoft.com/office/drawing/2014/main" id="{E3BB9F95-9EEC-4094-8251-74720F21A40A}"/>
              </a:ext>
            </a:extLst>
          </p:cNvPr>
          <p:cNvPicPr>
            <a:picLocks noChangeAspect="1"/>
          </p:cNvPicPr>
          <p:nvPr/>
        </p:nvPicPr>
        <p:blipFill>
          <a:blip r:embed="rId3"/>
          <a:stretch>
            <a:fillRect/>
          </a:stretch>
        </p:blipFill>
        <p:spPr>
          <a:xfrm>
            <a:off x="3785508" y="5869926"/>
            <a:ext cx="4248150" cy="866775"/>
          </a:xfrm>
          <a:prstGeom prst="rect">
            <a:avLst/>
          </a:prstGeom>
        </p:spPr>
      </p:pic>
    </p:spTree>
    <p:extLst>
      <p:ext uri="{BB962C8B-B14F-4D97-AF65-F5344CB8AC3E}">
        <p14:creationId xmlns:p14="http://schemas.microsoft.com/office/powerpoint/2010/main" val="255117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967C-E2C2-4344-9414-F29AF456AF11}"/>
              </a:ext>
            </a:extLst>
          </p:cNvPr>
          <p:cNvSpPr>
            <a:spLocks noGrp="1"/>
          </p:cNvSpPr>
          <p:nvPr>
            <p:ph type="title"/>
          </p:nvPr>
        </p:nvSpPr>
        <p:spPr>
          <a:xfrm>
            <a:off x="1371600" y="685800"/>
            <a:ext cx="9601200" cy="874552"/>
          </a:xfrm>
        </p:spPr>
        <p:txBody>
          <a:bodyPr>
            <a:normAutofit fontScale="90000"/>
          </a:bodyPr>
          <a:lstStyle/>
          <a:p>
            <a:r>
              <a:rPr lang="es-ES" dirty="0"/>
              <a:t>Programación asíncrona </a:t>
            </a:r>
            <a:br>
              <a:rPr lang="es-ES" dirty="0"/>
            </a:br>
            <a:endParaRPr lang="es-ES" dirty="0"/>
          </a:p>
        </p:txBody>
      </p:sp>
      <p:sp>
        <p:nvSpPr>
          <p:cNvPr id="3" name="Marcador de contenido 2">
            <a:extLst>
              <a:ext uri="{FF2B5EF4-FFF2-40B4-BE49-F238E27FC236}">
                <a16:creationId xmlns:a16="http://schemas.microsoft.com/office/drawing/2014/main" id="{DB2A5EDE-1F6C-472D-99CC-7B4598101E66}"/>
              </a:ext>
            </a:extLst>
          </p:cNvPr>
          <p:cNvSpPr>
            <a:spLocks noGrp="1"/>
          </p:cNvSpPr>
          <p:nvPr>
            <p:ph idx="1"/>
          </p:nvPr>
        </p:nvSpPr>
        <p:spPr>
          <a:xfrm>
            <a:off x="1371600" y="1560352"/>
            <a:ext cx="9601200" cy="4307048"/>
          </a:xfrm>
        </p:spPr>
        <p:txBody>
          <a:bodyPr/>
          <a:lstStyle/>
          <a:p>
            <a:r>
              <a:rPr lang="es-ES" dirty="0"/>
              <a:t>Un factor importante a la hora de diseñar un API-REST es la programación asíncrona, ya que se gana en rendimiento.</a:t>
            </a:r>
          </a:p>
          <a:p>
            <a:r>
              <a:rPr lang="es-ES" dirty="0"/>
              <a:t>Un API-REST con llamadas síncronas en cada petición el servidor queda bloqueado hasta servir la respuesta.</a:t>
            </a:r>
          </a:p>
          <a:p>
            <a:r>
              <a:rPr lang="es-ES" dirty="0"/>
              <a:t>Un API-REST con llamadas asíncronas cuando se realiza la petición, el servidor lo mete en un hilo y se queda esperando a tener la respuesta, pero mientras puede seguir recibiendo peticiones sin que quede bloqueado.</a:t>
            </a:r>
          </a:p>
          <a:p>
            <a:r>
              <a:rPr lang="es-ES" u="sng" dirty="0"/>
              <a:t>Conclusión:</a:t>
            </a:r>
            <a:r>
              <a:rPr lang="es-ES" dirty="0"/>
              <a:t> aunque en la mayor parte de peticiones de un api-</a:t>
            </a:r>
            <a:r>
              <a:rPr lang="es-ES" dirty="0" err="1"/>
              <a:t>rest</a:t>
            </a:r>
            <a:r>
              <a:rPr lang="es-ES" dirty="0"/>
              <a:t> son peticiones de envío-respuesta es muy importante plantearlas de una forma asíncrona y dejar al servidor en espera de respuesta para terminar el proceso ya que se gana mucho en rendimiento. </a:t>
            </a:r>
          </a:p>
        </p:txBody>
      </p:sp>
    </p:spTree>
    <p:extLst>
      <p:ext uri="{BB962C8B-B14F-4D97-AF65-F5344CB8AC3E}">
        <p14:creationId xmlns:p14="http://schemas.microsoft.com/office/powerpoint/2010/main" val="250191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FA042-13A4-4C1E-AF79-C7CE60E92E6D}"/>
              </a:ext>
            </a:extLst>
          </p:cNvPr>
          <p:cNvSpPr>
            <a:spLocks noGrp="1"/>
          </p:cNvSpPr>
          <p:nvPr>
            <p:ph type="title"/>
          </p:nvPr>
        </p:nvSpPr>
        <p:spPr>
          <a:xfrm>
            <a:off x="1371600" y="685800"/>
            <a:ext cx="9601200" cy="815829"/>
          </a:xfrm>
        </p:spPr>
        <p:txBody>
          <a:bodyPr/>
          <a:lstStyle/>
          <a:p>
            <a:r>
              <a:rPr lang="es-ES" dirty="0"/>
              <a:t>Programación asíncrona(II)</a:t>
            </a:r>
          </a:p>
        </p:txBody>
      </p:sp>
      <p:sp>
        <p:nvSpPr>
          <p:cNvPr id="3" name="Marcador de contenido 2">
            <a:extLst>
              <a:ext uri="{FF2B5EF4-FFF2-40B4-BE49-F238E27FC236}">
                <a16:creationId xmlns:a16="http://schemas.microsoft.com/office/drawing/2014/main" id="{B9899CA3-09A9-4362-B5F7-B07478043F66}"/>
              </a:ext>
            </a:extLst>
          </p:cNvPr>
          <p:cNvSpPr>
            <a:spLocks noGrp="1"/>
          </p:cNvSpPr>
          <p:nvPr>
            <p:ph idx="1"/>
          </p:nvPr>
        </p:nvSpPr>
        <p:spPr>
          <a:xfrm>
            <a:off x="1371600" y="1501629"/>
            <a:ext cx="9601200" cy="5225742"/>
          </a:xfrm>
        </p:spPr>
        <p:txBody>
          <a:bodyPr/>
          <a:lstStyle/>
          <a:p>
            <a:r>
              <a:rPr lang="es-ES" dirty="0"/>
              <a:t>A continuación muestro un ejemplo de llamada asíncrona en un </a:t>
            </a:r>
            <a:r>
              <a:rPr lang="es-ES" dirty="0" err="1"/>
              <a:t>endpoint</a:t>
            </a:r>
            <a:r>
              <a:rPr lang="es-ES" dirty="0"/>
              <a:t>:</a:t>
            </a:r>
          </a:p>
          <a:p>
            <a:endParaRPr lang="es-ES" dirty="0"/>
          </a:p>
          <a:p>
            <a:endParaRPr lang="es-ES" dirty="0"/>
          </a:p>
          <a:p>
            <a:pPr marL="0" indent="0">
              <a:buNone/>
            </a:pPr>
            <a:endParaRPr lang="es-ES" dirty="0"/>
          </a:p>
          <a:p>
            <a:endParaRPr lang="es-ES" dirty="0"/>
          </a:p>
          <a:p>
            <a:r>
              <a:rPr lang="es-ES" dirty="0"/>
              <a:t>En procesos muy costosos podemos hacer varias llamadas asíncronas y esperar a que terminen de finalizar todas:</a:t>
            </a:r>
          </a:p>
          <a:p>
            <a:endParaRPr lang="es-ES" dirty="0"/>
          </a:p>
          <a:p>
            <a:endParaRPr lang="es-ES" dirty="0"/>
          </a:p>
        </p:txBody>
      </p:sp>
      <p:pic>
        <p:nvPicPr>
          <p:cNvPr id="4" name="Imagen 3">
            <a:extLst>
              <a:ext uri="{FF2B5EF4-FFF2-40B4-BE49-F238E27FC236}">
                <a16:creationId xmlns:a16="http://schemas.microsoft.com/office/drawing/2014/main" id="{AF850CAF-B115-4174-8BE7-84C8D5C49661}"/>
              </a:ext>
            </a:extLst>
          </p:cNvPr>
          <p:cNvPicPr>
            <a:picLocks noChangeAspect="1"/>
          </p:cNvPicPr>
          <p:nvPr/>
        </p:nvPicPr>
        <p:blipFill>
          <a:blip r:embed="rId2"/>
          <a:stretch>
            <a:fillRect/>
          </a:stretch>
        </p:blipFill>
        <p:spPr>
          <a:xfrm>
            <a:off x="3570957" y="2063255"/>
            <a:ext cx="3305175" cy="1238250"/>
          </a:xfrm>
          <a:prstGeom prst="rect">
            <a:avLst/>
          </a:prstGeom>
        </p:spPr>
      </p:pic>
      <p:pic>
        <p:nvPicPr>
          <p:cNvPr id="5" name="Imagen 4">
            <a:extLst>
              <a:ext uri="{FF2B5EF4-FFF2-40B4-BE49-F238E27FC236}">
                <a16:creationId xmlns:a16="http://schemas.microsoft.com/office/drawing/2014/main" id="{1457A9CB-51BB-4B1A-95D7-AA943E62A944}"/>
              </a:ext>
            </a:extLst>
          </p:cNvPr>
          <p:cNvPicPr>
            <a:picLocks noChangeAspect="1"/>
          </p:cNvPicPr>
          <p:nvPr/>
        </p:nvPicPr>
        <p:blipFill>
          <a:blip r:embed="rId3"/>
          <a:stretch>
            <a:fillRect/>
          </a:stretch>
        </p:blipFill>
        <p:spPr>
          <a:xfrm>
            <a:off x="4281342" y="4441778"/>
            <a:ext cx="3629316" cy="2145633"/>
          </a:xfrm>
          <a:prstGeom prst="rect">
            <a:avLst/>
          </a:prstGeom>
        </p:spPr>
      </p:pic>
    </p:spTree>
    <p:extLst>
      <p:ext uri="{BB962C8B-B14F-4D97-AF65-F5344CB8AC3E}">
        <p14:creationId xmlns:p14="http://schemas.microsoft.com/office/powerpoint/2010/main" val="3978190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0150B-5203-4E35-AEC6-8EF4DA277423}"/>
              </a:ext>
            </a:extLst>
          </p:cNvPr>
          <p:cNvSpPr>
            <a:spLocks noGrp="1"/>
          </p:cNvSpPr>
          <p:nvPr>
            <p:ph type="title"/>
          </p:nvPr>
        </p:nvSpPr>
        <p:spPr>
          <a:xfrm>
            <a:off x="1371600" y="685800"/>
            <a:ext cx="9601200" cy="799051"/>
          </a:xfrm>
        </p:spPr>
        <p:txBody>
          <a:bodyPr>
            <a:normAutofit fontScale="90000"/>
          </a:bodyPr>
          <a:lstStyle/>
          <a:p>
            <a:r>
              <a:rPr lang="es-ES" dirty="0"/>
              <a:t>Seguridad en .NET Core</a:t>
            </a:r>
            <a:br>
              <a:rPr lang="es-ES" dirty="0"/>
            </a:br>
            <a:endParaRPr lang="es-ES" dirty="0"/>
          </a:p>
        </p:txBody>
      </p:sp>
      <p:sp>
        <p:nvSpPr>
          <p:cNvPr id="3" name="Marcador de contenido 2">
            <a:extLst>
              <a:ext uri="{FF2B5EF4-FFF2-40B4-BE49-F238E27FC236}">
                <a16:creationId xmlns:a16="http://schemas.microsoft.com/office/drawing/2014/main" id="{4890D52F-CC57-4222-8FDE-B4743CCAC0BC}"/>
              </a:ext>
            </a:extLst>
          </p:cNvPr>
          <p:cNvSpPr>
            <a:spLocks noGrp="1"/>
          </p:cNvSpPr>
          <p:nvPr>
            <p:ph idx="1"/>
          </p:nvPr>
        </p:nvSpPr>
        <p:spPr>
          <a:xfrm>
            <a:off x="1371600" y="1484851"/>
            <a:ext cx="9601200" cy="5083729"/>
          </a:xfrm>
        </p:spPr>
        <p:txBody>
          <a:bodyPr>
            <a:normAutofit/>
          </a:bodyPr>
          <a:lstStyle/>
          <a:p>
            <a:r>
              <a:rPr lang="es-ES" dirty="0"/>
              <a:t>La autenticación y autorización en .NET Core está basada en un </a:t>
            </a:r>
            <a:r>
              <a:rPr lang="es-ES" dirty="0" err="1"/>
              <a:t>framework</a:t>
            </a:r>
            <a:r>
              <a:rPr lang="es-ES" dirty="0"/>
              <a:t> llamado .NET Core </a:t>
            </a:r>
            <a:r>
              <a:rPr lang="es-ES" dirty="0" err="1"/>
              <a:t>Identity</a:t>
            </a:r>
            <a:r>
              <a:rPr lang="es-ES" dirty="0"/>
              <a:t>, es otro </a:t>
            </a:r>
            <a:r>
              <a:rPr lang="es-ES" dirty="0" err="1"/>
              <a:t>framework</a:t>
            </a:r>
            <a:r>
              <a:rPr lang="es-ES" dirty="0"/>
              <a:t> bastante amplio y verlo en profundidad podría ser otro curso exclusivamente dedicado a esto.</a:t>
            </a:r>
          </a:p>
          <a:p>
            <a:r>
              <a:rPr lang="es-ES" dirty="0"/>
              <a:t>En este curso nos vamos a centrar en el uso de los middleware de autenticación y autorización más básicos con el fin de poder </a:t>
            </a:r>
            <a:r>
              <a:rPr lang="es-ES" dirty="0" err="1"/>
              <a:t>securizar</a:t>
            </a:r>
            <a:r>
              <a:rPr lang="es-ES" dirty="0"/>
              <a:t> un API-REST.</a:t>
            </a:r>
          </a:p>
          <a:p>
            <a:r>
              <a:rPr lang="es-ES" dirty="0"/>
              <a:t>El primer concepto que hay que tener claro es la diferencia entre autenticación y autorización:</a:t>
            </a:r>
          </a:p>
          <a:p>
            <a:pPr lvl="1"/>
            <a:r>
              <a:rPr lang="es-ES" dirty="0"/>
              <a:t>Autenticación: es el proceso de </a:t>
            </a:r>
            <a:r>
              <a:rPr lang="es-ES" dirty="0" err="1"/>
              <a:t>loguearse</a:t>
            </a:r>
            <a:r>
              <a:rPr lang="es-ES" dirty="0"/>
              <a:t> en el api-</a:t>
            </a:r>
            <a:r>
              <a:rPr lang="es-ES" dirty="0" err="1"/>
              <a:t>rest</a:t>
            </a:r>
            <a:r>
              <a:rPr lang="es-ES" dirty="0"/>
              <a:t>.</a:t>
            </a:r>
          </a:p>
          <a:p>
            <a:pPr lvl="1"/>
            <a:r>
              <a:rPr lang="es-ES" dirty="0"/>
              <a:t>Autorización: es el proceso de validar los permisos para realizar la acción solicitada al API-REST.</a:t>
            </a:r>
          </a:p>
          <a:p>
            <a:r>
              <a:rPr lang="es-ES" dirty="0" err="1"/>
              <a:t>Claim</a:t>
            </a:r>
            <a:r>
              <a:rPr lang="es-ES" dirty="0"/>
              <a:t>: son los propiedades del usuario una vez que se ha </a:t>
            </a:r>
            <a:r>
              <a:rPr lang="es-ES" dirty="0" err="1"/>
              <a:t>logueado</a:t>
            </a:r>
            <a:r>
              <a:rPr lang="es-ES" dirty="0"/>
              <a:t> en el sistema, por defecto en .NET Core cuando el token es validado se genera un </a:t>
            </a:r>
            <a:r>
              <a:rPr lang="es-ES" dirty="0" err="1"/>
              <a:t>claim</a:t>
            </a:r>
            <a:r>
              <a:rPr lang="es-ES" dirty="0"/>
              <a:t> principal con los datos obtenidos de ese token JWT y a partir de ese </a:t>
            </a:r>
            <a:r>
              <a:rPr lang="es-ES" dirty="0" err="1"/>
              <a:t>claim</a:t>
            </a:r>
            <a:r>
              <a:rPr lang="es-ES" dirty="0"/>
              <a:t> principal se pueden extender diferentes </a:t>
            </a:r>
            <a:r>
              <a:rPr lang="es-ES" dirty="0" err="1"/>
              <a:t>claims</a:t>
            </a:r>
            <a:r>
              <a:rPr lang="es-ES" dirty="0"/>
              <a:t> con el resto de propiedades del usuario.</a:t>
            </a:r>
          </a:p>
        </p:txBody>
      </p:sp>
    </p:spTree>
    <p:extLst>
      <p:ext uri="{BB962C8B-B14F-4D97-AF65-F5344CB8AC3E}">
        <p14:creationId xmlns:p14="http://schemas.microsoft.com/office/powerpoint/2010/main" val="53159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0CF66-0D85-41FD-A0A5-51D4B793FDCC}"/>
              </a:ext>
            </a:extLst>
          </p:cNvPr>
          <p:cNvSpPr>
            <a:spLocks noGrp="1"/>
          </p:cNvSpPr>
          <p:nvPr>
            <p:ph type="title"/>
          </p:nvPr>
        </p:nvSpPr>
        <p:spPr>
          <a:xfrm>
            <a:off x="1371600" y="685800"/>
            <a:ext cx="9601200" cy="698383"/>
          </a:xfrm>
        </p:spPr>
        <p:txBody>
          <a:bodyPr/>
          <a:lstStyle/>
          <a:p>
            <a:r>
              <a:rPr lang="es-ES" dirty="0"/>
              <a:t>Seguridad en .NET Core (II) - JWT</a:t>
            </a:r>
          </a:p>
        </p:txBody>
      </p:sp>
      <p:sp>
        <p:nvSpPr>
          <p:cNvPr id="3" name="Marcador de contenido 2">
            <a:extLst>
              <a:ext uri="{FF2B5EF4-FFF2-40B4-BE49-F238E27FC236}">
                <a16:creationId xmlns:a16="http://schemas.microsoft.com/office/drawing/2014/main" id="{92B5539C-FA7D-48AE-956D-451EB2E68FFA}"/>
              </a:ext>
            </a:extLst>
          </p:cNvPr>
          <p:cNvSpPr>
            <a:spLocks noGrp="1"/>
          </p:cNvSpPr>
          <p:nvPr>
            <p:ph idx="1"/>
          </p:nvPr>
        </p:nvSpPr>
        <p:spPr>
          <a:xfrm>
            <a:off x="1371600" y="1451295"/>
            <a:ext cx="9601200" cy="5041784"/>
          </a:xfrm>
        </p:spPr>
        <p:txBody>
          <a:bodyPr>
            <a:normAutofit fontScale="92500" lnSpcReduction="10000"/>
          </a:bodyPr>
          <a:lstStyle/>
          <a:p>
            <a:r>
              <a:rPr lang="es-ES" dirty="0"/>
              <a:t>La autenticación en .NET Core sigue el estándar de JWT, JSON Web Token (abreviado JWT) es un estándar abierto basado en JSON para la creación de tokens de acceso. </a:t>
            </a:r>
          </a:p>
          <a:p>
            <a:r>
              <a:rPr lang="es-ES" dirty="0"/>
              <a:t>La implementación de JWT se basa en </a:t>
            </a:r>
            <a:r>
              <a:rPr lang="es-ES" dirty="0" err="1"/>
              <a:t>OpenID</a:t>
            </a:r>
            <a:r>
              <a:rPr lang="es-ES" dirty="0"/>
              <a:t>, que es un estándar de identificación digital descentralizado, con el que el usuario puede identificarse en una página web a través de una URL. </a:t>
            </a:r>
          </a:p>
          <a:p>
            <a:r>
              <a:rPr lang="es-ES" dirty="0"/>
              <a:t>Hoy en día existen numerosos proveedores de identidad que son servidores de autenticación destinados a autenticar numerosas aplicaciones existen diferentes proveedores como </a:t>
            </a:r>
            <a:r>
              <a:rPr lang="es-ES" dirty="0" err="1"/>
              <a:t>Identity</a:t>
            </a:r>
            <a:r>
              <a:rPr lang="es-ES" dirty="0"/>
              <a:t> Server, Azure Active </a:t>
            </a:r>
            <a:r>
              <a:rPr lang="es-ES" dirty="0" err="1"/>
              <a:t>Directory</a:t>
            </a:r>
            <a:r>
              <a:rPr lang="es-ES" dirty="0"/>
              <a:t>, Google, </a:t>
            </a:r>
            <a:r>
              <a:rPr lang="es-ES" dirty="0" err="1"/>
              <a:t>Facebok</a:t>
            </a:r>
            <a:r>
              <a:rPr lang="es-ES" dirty="0"/>
              <a:t>, Amazon, </a:t>
            </a:r>
            <a:r>
              <a:rPr lang="es-ES" dirty="0" err="1"/>
              <a:t>Linkedin</a:t>
            </a:r>
            <a:r>
              <a:rPr lang="es-ES" dirty="0"/>
              <a:t>, etc.</a:t>
            </a:r>
          </a:p>
          <a:p>
            <a:r>
              <a:rPr lang="es-ES" dirty="0"/>
              <a:t>Disponemos de una librería (MSAL) dentro del </a:t>
            </a:r>
            <a:r>
              <a:rPr lang="es-ES" dirty="0" err="1"/>
              <a:t>framework</a:t>
            </a:r>
            <a:r>
              <a:rPr lang="es-ES" dirty="0"/>
              <a:t> que facilita el proceso autenticación y autorización de la app.</a:t>
            </a:r>
          </a:p>
          <a:p>
            <a:r>
              <a:rPr lang="es-ES" dirty="0"/>
              <a:t>Más </a:t>
            </a:r>
            <a:r>
              <a:rPr lang="es-ES" dirty="0" err="1"/>
              <a:t>Info</a:t>
            </a:r>
            <a:r>
              <a:rPr lang="es-ES" dirty="0"/>
              <a:t>: </a:t>
            </a:r>
            <a:r>
              <a:rPr lang="es-ES" dirty="0">
                <a:hlinkClick r:id="rId2"/>
              </a:rPr>
              <a:t>https://www.youtube.com/watch?v=7MVqzo0o_yU&amp;list=PLbNXjE8OQW5yDOm0X7J84mvNROgBi4vJ7&amp;index=8&amp;t=900s</a:t>
            </a:r>
            <a:endParaRPr lang="es-ES" dirty="0"/>
          </a:p>
          <a:p>
            <a:pPr marL="0" indent="0">
              <a:buNone/>
            </a:pPr>
            <a:r>
              <a:rPr lang="es-ES" dirty="0"/>
              <a:t>      </a:t>
            </a:r>
            <a:r>
              <a:rPr lang="es-ES" dirty="0">
                <a:hlinkClick r:id="rId3"/>
              </a:rPr>
              <a:t>https://identityserver4.readthedocs.io/en/latest/</a:t>
            </a:r>
            <a:endParaRPr lang="es-ES" dirty="0"/>
          </a:p>
          <a:p>
            <a:pPr marL="0" indent="0">
              <a:buNone/>
            </a:pPr>
            <a:r>
              <a:rPr lang="es-ES" dirty="0"/>
              <a:t>                                                                       </a:t>
            </a:r>
          </a:p>
          <a:p>
            <a:endParaRPr lang="es-ES" dirty="0"/>
          </a:p>
        </p:txBody>
      </p:sp>
    </p:spTree>
    <p:extLst>
      <p:ext uri="{BB962C8B-B14F-4D97-AF65-F5344CB8AC3E}">
        <p14:creationId xmlns:p14="http://schemas.microsoft.com/office/powerpoint/2010/main" val="338385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BF8A2-6AB3-4152-8FF6-8EFCB2FC5A38}"/>
              </a:ext>
            </a:extLst>
          </p:cNvPr>
          <p:cNvSpPr>
            <a:spLocks noGrp="1"/>
          </p:cNvSpPr>
          <p:nvPr>
            <p:ph type="title"/>
          </p:nvPr>
        </p:nvSpPr>
        <p:spPr>
          <a:xfrm>
            <a:off x="1371600" y="685800"/>
            <a:ext cx="9601200" cy="773884"/>
          </a:xfrm>
        </p:spPr>
        <p:txBody>
          <a:bodyPr/>
          <a:lstStyle/>
          <a:p>
            <a:r>
              <a:rPr lang="es-ES" dirty="0"/>
              <a:t>Seguridad en .NET Core (III) - JWT</a:t>
            </a:r>
          </a:p>
        </p:txBody>
      </p:sp>
      <p:sp>
        <p:nvSpPr>
          <p:cNvPr id="3" name="Marcador de contenido 2">
            <a:extLst>
              <a:ext uri="{FF2B5EF4-FFF2-40B4-BE49-F238E27FC236}">
                <a16:creationId xmlns:a16="http://schemas.microsoft.com/office/drawing/2014/main" id="{A8DA2449-46CD-41A1-9CF5-B5EA84E7DF18}"/>
              </a:ext>
            </a:extLst>
          </p:cNvPr>
          <p:cNvSpPr>
            <a:spLocks noGrp="1"/>
          </p:cNvSpPr>
          <p:nvPr>
            <p:ph idx="1"/>
          </p:nvPr>
        </p:nvSpPr>
        <p:spPr>
          <a:xfrm>
            <a:off x="1371600" y="1459684"/>
            <a:ext cx="9601200" cy="5398316"/>
          </a:xfrm>
        </p:spPr>
        <p:txBody>
          <a:bodyPr/>
          <a:lstStyle/>
          <a:p>
            <a:r>
              <a:rPr lang="es-ES" dirty="0"/>
              <a:t>Para usar el middleware de autorización y autenticación es necesario inyectarlo en el contenedor de dependencias de .NET Core (método </a:t>
            </a:r>
            <a:r>
              <a:rPr lang="es-ES" dirty="0" err="1"/>
              <a:t>ConfigureService</a:t>
            </a:r>
            <a:r>
              <a:rPr lang="es-ES" dirty="0"/>
              <a:t>):</a:t>
            </a:r>
          </a:p>
          <a:p>
            <a:endParaRPr lang="es-ES" dirty="0"/>
          </a:p>
          <a:p>
            <a:endParaRPr lang="es-ES" dirty="0"/>
          </a:p>
          <a:p>
            <a:endParaRPr lang="es-ES" dirty="0"/>
          </a:p>
          <a:p>
            <a:endParaRPr lang="es-ES" dirty="0"/>
          </a:p>
          <a:p>
            <a:endParaRPr lang="es-ES" dirty="0"/>
          </a:p>
          <a:p>
            <a:r>
              <a:rPr lang="es-ES" dirty="0"/>
              <a:t>Para usar estos </a:t>
            </a:r>
            <a:r>
              <a:rPr lang="es-ES" dirty="0" err="1"/>
              <a:t>middlwares</a:t>
            </a:r>
            <a:r>
              <a:rPr lang="es-ES" dirty="0"/>
              <a:t> es necesario añadirlos al </a:t>
            </a:r>
            <a:r>
              <a:rPr lang="es-ES" dirty="0" err="1"/>
              <a:t>pipline</a:t>
            </a:r>
            <a:r>
              <a:rPr lang="es-ES" dirty="0"/>
              <a:t> de .NET Core (método Configure):</a:t>
            </a:r>
          </a:p>
          <a:p>
            <a:pPr lvl="1"/>
            <a:endParaRPr lang="es-ES" dirty="0"/>
          </a:p>
        </p:txBody>
      </p:sp>
      <p:pic>
        <p:nvPicPr>
          <p:cNvPr id="4" name="Imagen 3">
            <a:extLst>
              <a:ext uri="{FF2B5EF4-FFF2-40B4-BE49-F238E27FC236}">
                <a16:creationId xmlns:a16="http://schemas.microsoft.com/office/drawing/2014/main" id="{A291626F-32AF-405E-A42A-360429FEC56D}"/>
              </a:ext>
            </a:extLst>
          </p:cNvPr>
          <p:cNvPicPr>
            <a:picLocks noChangeAspect="1"/>
          </p:cNvPicPr>
          <p:nvPr/>
        </p:nvPicPr>
        <p:blipFill>
          <a:blip r:embed="rId2"/>
          <a:stretch>
            <a:fillRect/>
          </a:stretch>
        </p:blipFill>
        <p:spPr>
          <a:xfrm>
            <a:off x="3981451" y="2295525"/>
            <a:ext cx="3697644" cy="1982071"/>
          </a:xfrm>
          <a:prstGeom prst="rect">
            <a:avLst/>
          </a:prstGeom>
        </p:spPr>
      </p:pic>
      <p:pic>
        <p:nvPicPr>
          <p:cNvPr id="5" name="Imagen 4">
            <a:extLst>
              <a:ext uri="{FF2B5EF4-FFF2-40B4-BE49-F238E27FC236}">
                <a16:creationId xmlns:a16="http://schemas.microsoft.com/office/drawing/2014/main" id="{6E94168A-B539-4624-AA39-8F8CB5F1B6CB}"/>
              </a:ext>
            </a:extLst>
          </p:cNvPr>
          <p:cNvPicPr>
            <a:picLocks noChangeAspect="1"/>
          </p:cNvPicPr>
          <p:nvPr/>
        </p:nvPicPr>
        <p:blipFill>
          <a:blip r:embed="rId3"/>
          <a:stretch>
            <a:fillRect/>
          </a:stretch>
        </p:blipFill>
        <p:spPr>
          <a:xfrm>
            <a:off x="3981451" y="4860784"/>
            <a:ext cx="4122075" cy="1909543"/>
          </a:xfrm>
          <a:prstGeom prst="rect">
            <a:avLst/>
          </a:prstGeom>
        </p:spPr>
      </p:pic>
    </p:spTree>
    <p:extLst>
      <p:ext uri="{BB962C8B-B14F-4D97-AF65-F5344CB8AC3E}">
        <p14:creationId xmlns:p14="http://schemas.microsoft.com/office/powerpoint/2010/main" val="207713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r>
              <a:rPr lang="es-ES" dirty="0"/>
              <a:t>.NET Core </a:t>
            </a:r>
            <a:r>
              <a:rPr lang="es-ES"/>
              <a:t>Multiidioma</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5AB1D-9B2E-4E3D-96A8-FDF03386412B}"/>
              </a:ext>
            </a:extLst>
          </p:cNvPr>
          <p:cNvSpPr>
            <a:spLocks noGrp="1"/>
          </p:cNvSpPr>
          <p:nvPr>
            <p:ph type="title"/>
          </p:nvPr>
        </p:nvSpPr>
        <p:spPr>
          <a:xfrm>
            <a:off x="1371600" y="685800"/>
            <a:ext cx="9601200" cy="824218"/>
          </a:xfrm>
        </p:spPr>
        <p:txBody>
          <a:bodyPr/>
          <a:lstStyle/>
          <a:p>
            <a:r>
              <a:rPr lang="es-ES" dirty="0"/>
              <a:t>Seguridad en .NET Core (III) - CORS</a:t>
            </a:r>
          </a:p>
        </p:txBody>
      </p:sp>
      <p:sp>
        <p:nvSpPr>
          <p:cNvPr id="3" name="Marcador de contenido 2">
            <a:extLst>
              <a:ext uri="{FF2B5EF4-FFF2-40B4-BE49-F238E27FC236}">
                <a16:creationId xmlns:a16="http://schemas.microsoft.com/office/drawing/2014/main" id="{F07C5082-FEC6-4C36-9A59-DDA38F45B9A5}"/>
              </a:ext>
            </a:extLst>
          </p:cNvPr>
          <p:cNvSpPr>
            <a:spLocks noGrp="1"/>
          </p:cNvSpPr>
          <p:nvPr>
            <p:ph idx="1"/>
          </p:nvPr>
        </p:nvSpPr>
        <p:spPr>
          <a:xfrm>
            <a:off x="1371600" y="1644242"/>
            <a:ext cx="9601200" cy="4223158"/>
          </a:xfrm>
        </p:spPr>
        <p:txBody>
          <a:bodyPr/>
          <a:lstStyle/>
          <a:p>
            <a:r>
              <a:rPr lang="es-ES" b="1" dirty="0"/>
              <a:t>CORS (Cross-</a:t>
            </a:r>
            <a:r>
              <a:rPr lang="es-ES" b="1" dirty="0" err="1"/>
              <a:t>Origin</a:t>
            </a:r>
            <a:r>
              <a:rPr lang="es-ES" b="1" dirty="0"/>
              <a:t> </a:t>
            </a:r>
            <a:r>
              <a:rPr lang="es-ES" b="1" dirty="0" err="1"/>
              <a:t>Resource</a:t>
            </a:r>
            <a:r>
              <a:rPr lang="es-ES" b="1" dirty="0"/>
              <a:t> </a:t>
            </a:r>
            <a:r>
              <a:rPr lang="es-ES" b="1" dirty="0" err="1"/>
              <a:t>Sharing</a:t>
            </a:r>
            <a:r>
              <a:rPr lang="es-ES" b="1" dirty="0"/>
              <a:t>), </a:t>
            </a:r>
            <a:r>
              <a:rPr lang="es-ES" dirty="0"/>
              <a:t>es un estándar de W3C que define los mecanismos que permiten que un cliente pueda realizar llamadas a un API-REST.</a:t>
            </a:r>
            <a:r>
              <a:rPr lang="es-ES" b="1" dirty="0"/>
              <a:t> </a:t>
            </a:r>
            <a:r>
              <a:rPr lang="es-ES" dirty="0"/>
              <a:t>Al </a:t>
            </a:r>
            <a:r>
              <a:rPr lang="es-ES" dirty="0" err="1"/>
              <a:t>isar</a:t>
            </a:r>
            <a:r>
              <a:rPr lang="es-ES" dirty="0"/>
              <a:t> CORS. Un servidor puede permitir. En pocas palabras CORS le brinda el poder de permitir las llamadas entre servidores desde los servidores especificados.</a:t>
            </a:r>
          </a:p>
          <a:p>
            <a:r>
              <a:rPr lang="es-ES" dirty="0"/>
              <a:t>Para utilizar los CORS en .NET Core es muy fácil de usar, hay que seguir los siguientes pasos:</a:t>
            </a:r>
          </a:p>
          <a:p>
            <a:pPr lvl="1"/>
            <a:r>
              <a:rPr lang="es-ES" dirty="0"/>
              <a:t>Instalar el </a:t>
            </a:r>
            <a:r>
              <a:rPr lang="es-ES" b="1" dirty="0" err="1"/>
              <a:t>Nuget</a:t>
            </a:r>
            <a:r>
              <a:rPr lang="es-ES" b="1" dirty="0"/>
              <a:t> </a:t>
            </a:r>
            <a:r>
              <a:rPr lang="es-ES" b="1" dirty="0" err="1"/>
              <a:t>Microsoft.AspNetCore.Cors</a:t>
            </a:r>
            <a:r>
              <a:rPr lang="es-ES" b="1" dirty="0"/>
              <a:t> </a:t>
            </a:r>
            <a:r>
              <a:rPr lang="es-ES" dirty="0"/>
              <a:t>o un paquete que lo contenga (en la plantilla de API-REST ya hay un paquete que lo contiene)</a:t>
            </a:r>
          </a:p>
          <a:p>
            <a:pPr lvl="1"/>
            <a:r>
              <a:rPr lang="es-ES" dirty="0"/>
              <a:t>Configurar los CORS en el inyector de dependencias (</a:t>
            </a:r>
            <a:r>
              <a:rPr lang="es-ES" dirty="0" err="1"/>
              <a:t>ConfigureService</a:t>
            </a:r>
            <a:r>
              <a:rPr lang="es-ES" dirty="0"/>
              <a:t>)</a:t>
            </a:r>
          </a:p>
          <a:p>
            <a:pPr lvl="1"/>
            <a:r>
              <a:rPr lang="es-ES" dirty="0"/>
              <a:t>Utilizar el Middleware de </a:t>
            </a:r>
            <a:r>
              <a:rPr lang="es-ES" dirty="0" err="1"/>
              <a:t>UseCors</a:t>
            </a:r>
            <a:r>
              <a:rPr lang="es-ES" dirty="0"/>
              <a:t>(“</a:t>
            </a:r>
            <a:r>
              <a:rPr lang="es-ES" dirty="0" err="1"/>
              <a:t>nameOfCors</a:t>
            </a:r>
            <a:r>
              <a:rPr lang="es-ES" dirty="0"/>
              <a:t>”) en el método Configure</a:t>
            </a:r>
          </a:p>
          <a:p>
            <a:pPr marL="1901952" lvl="4" indent="0">
              <a:buNone/>
            </a:pPr>
            <a:r>
              <a:rPr lang="es-ES" dirty="0"/>
              <a:t>		    </a:t>
            </a:r>
            <a:r>
              <a:rPr lang="es-ES" b="1" i="1" dirty="0">
                <a:solidFill>
                  <a:srgbClr val="0070C0"/>
                </a:solidFill>
              </a:rPr>
              <a:t>(DEMO)</a:t>
            </a:r>
          </a:p>
        </p:txBody>
      </p:sp>
    </p:spTree>
    <p:extLst>
      <p:ext uri="{BB962C8B-B14F-4D97-AF65-F5344CB8AC3E}">
        <p14:creationId xmlns:p14="http://schemas.microsoft.com/office/powerpoint/2010/main" val="344560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91782-CE41-44E2-A09C-BC99079ADDEB}"/>
              </a:ext>
            </a:extLst>
          </p:cNvPr>
          <p:cNvSpPr>
            <a:spLocks noGrp="1"/>
          </p:cNvSpPr>
          <p:nvPr>
            <p:ph type="title"/>
          </p:nvPr>
        </p:nvSpPr>
        <p:spPr>
          <a:xfrm>
            <a:off x="1371600" y="685800"/>
            <a:ext cx="9601200" cy="1193334"/>
          </a:xfrm>
        </p:spPr>
        <p:txBody>
          <a:bodyPr>
            <a:normAutofit fontScale="90000"/>
          </a:bodyPr>
          <a:lstStyle/>
          <a:p>
            <a:r>
              <a:rPr lang="es-ES" dirty="0"/>
              <a:t>Integración de </a:t>
            </a:r>
            <a:r>
              <a:rPr lang="es-ES" dirty="0" err="1"/>
              <a:t>Swagger</a:t>
            </a:r>
            <a:r>
              <a:rPr lang="es-ES" dirty="0"/>
              <a:t> en un API-REST .NET Core</a:t>
            </a:r>
            <a:br>
              <a:rPr lang="es-ES" dirty="0"/>
            </a:br>
            <a:endParaRPr lang="es-ES" dirty="0"/>
          </a:p>
        </p:txBody>
      </p:sp>
      <p:sp>
        <p:nvSpPr>
          <p:cNvPr id="3" name="Marcador de contenido 2">
            <a:extLst>
              <a:ext uri="{FF2B5EF4-FFF2-40B4-BE49-F238E27FC236}">
                <a16:creationId xmlns:a16="http://schemas.microsoft.com/office/drawing/2014/main" id="{1BA86102-D5EB-4F1C-B9F9-5858B33A68DB}"/>
              </a:ext>
            </a:extLst>
          </p:cNvPr>
          <p:cNvSpPr>
            <a:spLocks noGrp="1"/>
          </p:cNvSpPr>
          <p:nvPr>
            <p:ph idx="1"/>
          </p:nvPr>
        </p:nvSpPr>
        <p:spPr>
          <a:xfrm>
            <a:off x="1371600" y="1879134"/>
            <a:ext cx="9601200" cy="3988266"/>
          </a:xfrm>
        </p:spPr>
        <p:txBody>
          <a:bodyPr/>
          <a:lstStyle/>
          <a:p>
            <a:r>
              <a:rPr lang="es-ES" dirty="0" err="1"/>
              <a:t>Swagger</a:t>
            </a:r>
            <a:r>
              <a:rPr lang="es-ES" dirty="0"/>
              <a:t> es una herramienta que nos permite documentar y depurar un API-REST, con gran facilidad.</a:t>
            </a:r>
          </a:p>
          <a:p>
            <a:r>
              <a:rPr lang="es-ES" dirty="0"/>
              <a:t>Utiliza el código desarrollado para generar esos </a:t>
            </a:r>
            <a:r>
              <a:rPr lang="es-ES" dirty="0" err="1"/>
              <a:t>endpoints</a:t>
            </a:r>
            <a:r>
              <a:rPr lang="es-ES" dirty="0"/>
              <a:t> y en algunos casos te ayuda a detectar errores de rutas u otro tipo de errores con anticipación.</a:t>
            </a:r>
          </a:p>
          <a:p>
            <a:r>
              <a:rPr lang="es-ES" dirty="0"/>
              <a:t>En .NET Core la herramienta está disponible en paquetes de </a:t>
            </a:r>
            <a:r>
              <a:rPr lang="es-ES" dirty="0" err="1"/>
              <a:t>nugets</a:t>
            </a:r>
            <a:r>
              <a:rPr lang="es-ES" dirty="0"/>
              <a:t> llamado: </a:t>
            </a:r>
            <a:r>
              <a:rPr lang="es-ES" b="1" dirty="0" err="1"/>
              <a:t>Swashbuckle.AspNetCore.Swagger</a:t>
            </a:r>
            <a:r>
              <a:rPr lang="es-ES" b="1" dirty="0"/>
              <a:t>, </a:t>
            </a:r>
            <a:r>
              <a:rPr lang="es-ES" b="1" dirty="0" err="1"/>
              <a:t>Swashbuckle.AspNetCore.SwaggerGen</a:t>
            </a:r>
            <a:r>
              <a:rPr lang="es-ES" b="1" dirty="0"/>
              <a:t> y </a:t>
            </a:r>
            <a:r>
              <a:rPr lang="es-ES" b="1" dirty="0" err="1"/>
              <a:t>Swashbuckle.AspNetCore.SwaggerUI</a:t>
            </a:r>
            <a:r>
              <a:rPr lang="es-ES" b="1" dirty="0"/>
              <a:t>. </a:t>
            </a:r>
            <a:r>
              <a:rPr lang="es-ES" dirty="0"/>
              <a:t>Funciona como un middleware que se configura en los métodos </a:t>
            </a:r>
            <a:r>
              <a:rPr lang="es-ES" dirty="0" err="1"/>
              <a:t>ConfigureService</a:t>
            </a:r>
            <a:r>
              <a:rPr lang="es-ES" dirty="0"/>
              <a:t> y Configure.</a:t>
            </a:r>
          </a:p>
          <a:p>
            <a:pPr marL="2359152" lvl="5" indent="0">
              <a:buNone/>
            </a:pPr>
            <a:r>
              <a:rPr lang="es-ES" b="1" dirty="0"/>
              <a:t>                                    </a:t>
            </a:r>
            <a:r>
              <a:rPr lang="es-ES" b="1" dirty="0">
                <a:solidFill>
                  <a:srgbClr val="0070C0"/>
                </a:solidFill>
              </a:rPr>
              <a:t>(Demo)</a:t>
            </a:r>
          </a:p>
        </p:txBody>
      </p:sp>
    </p:spTree>
    <p:extLst>
      <p:ext uri="{BB962C8B-B14F-4D97-AF65-F5344CB8AC3E}">
        <p14:creationId xmlns:p14="http://schemas.microsoft.com/office/powerpoint/2010/main" val="65704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C50A6-6B64-4136-9469-C0DC88089F10}"/>
              </a:ext>
            </a:extLst>
          </p:cNvPr>
          <p:cNvSpPr>
            <a:spLocks noGrp="1"/>
          </p:cNvSpPr>
          <p:nvPr>
            <p:ph type="title"/>
          </p:nvPr>
        </p:nvSpPr>
        <p:spPr>
          <a:xfrm>
            <a:off x="1371600" y="685800"/>
            <a:ext cx="9601200" cy="790662"/>
          </a:xfrm>
        </p:spPr>
        <p:txBody>
          <a:bodyPr>
            <a:normAutofit fontScale="90000"/>
          </a:bodyPr>
          <a:lstStyle/>
          <a:p>
            <a:r>
              <a:rPr lang="es-ES" dirty="0"/>
              <a:t>.NET Core </a:t>
            </a:r>
            <a:r>
              <a:rPr lang="es-ES" dirty="0" err="1"/>
              <a:t>Multiidioma</a:t>
            </a:r>
            <a:br>
              <a:rPr lang="es-ES" dirty="0"/>
            </a:br>
            <a:endParaRPr lang="es-ES" dirty="0"/>
          </a:p>
        </p:txBody>
      </p:sp>
      <p:sp>
        <p:nvSpPr>
          <p:cNvPr id="3" name="Marcador de contenido 2">
            <a:extLst>
              <a:ext uri="{FF2B5EF4-FFF2-40B4-BE49-F238E27FC236}">
                <a16:creationId xmlns:a16="http://schemas.microsoft.com/office/drawing/2014/main" id="{A013D0C7-0332-475E-9852-6C59D05B6C4A}"/>
              </a:ext>
            </a:extLst>
          </p:cNvPr>
          <p:cNvSpPr>
            <a:spLocks noGrp="1"/>
          </p:cNvSpPr>
          <p:nvPr>
            <p:ph idx="1"/>
          </p:nvPr>
        </p:nvSpPr>
        <p:spPr>
          <a:xfrm>
            <a:off x="1371600" y="1476462"/>
            <a:ext cx="9601200" cy="4390938"/>
          </a:xfrm>
        </p:spPr>
        <p:txBody>
          <a:bodyPr/>
          <a:lstStyle/>
          <a:p>
            <a:r>
              <a:rPr lang="es-ES" dirty="0"/>
              <a:t>En .NET Core existen los llamados archivos de recursos con extensión .</a:t>
            </a:r>
            <a:r>
              <a:rPr lang="es-ES" dirty="0" err="1"/>
              <a:t>resx</a:t>
            </a:r>
            <a:r>
              <a:rPr lang="es-ES" dirty="0"/>
              <a:t>, que nos permiten mediante el culture del navegador tener la información de los textos en un idioma u otro.</a:t>
            </a:r>
          </a:p>
          <a:p>
            <a:r>
              <a:rPr lang="es-ES" dirty="0"/>
              <a:t>También podemos establecer la cultura de la aplicación en el método Configure de la siguiente forma: </a:t>
            </a:r>
          </a:p>
          <a:p>
            <a:endParaRPr lang="es-ES" dirty="0"/>
          </a:p>
          <a:p>
            <a:endParaRPr lang="es-ES" dirty="0"/>
          </a:p>
          <a:p>
            <a:r>
              <a:rPr lang="es-ES" dirty="0"/>
              <a:t>Para generar esos ficheros .</a:t>
            </a:r>
            <a:r>
              <a:rPr lang="es-ES" dirty="0" err="1"/>
              <a:t>resx</a:t>
            </a:r>
            <a:r>
              <a:rPr lang="es-ES" dirty="0"/>
              <a:t> es necesario tener instalado el paquete de </a:t>
            </a:r>
            <a:r>
              <a:rPr lang="es-ES" dirty="0" err="1"/>
              <a:t>nuget</a:t>
            </a:r>
            <a:r>
              <a:rPr lang="es-ES" dirty="0"/>
              <a:t>: </a:t>
            </a:r>
            <a:r>
              <a:rPr lang="es-ES" dirty="0" err="1"/>
              <a:t>Microsoft.Extensions.Localización</a:t>
            </a:r>
            <a:r>
              <a:rPr lang="es-ES" dirty="0"/>
              <a:t> que ofrece interesantes herramientas para acceder a los textos de ese fichero. </a:t>
            </a:r>
          </a:p>
          <a:p>
            <a:endParaRPr lang="es-ES" dirty="0"/>
          </a:p>
        </p:txBody>
      </p:sp>
      <p:pic>
        <p:nvPicPr>
          <p:cNvPr id="4" name="Imagen 3">
            <a:extLst>
              <a:ext uri="{FF2B5EF4-FFF2-40B4-BE49-F238E27FC236}">
                <a16:creationId xmlns:a16="http://schemas.microsoft.com/office/drawing/2014/main" id="{C5B3C5FC-B180-4223-A326-14338F5CFBD8}"/>
              </a:ext>
            </a:extLst>
          </p:cNvPr>
          <p:cNvPicPr>
            <a:picLocks noChangeAspect="1"/>
          </p:cNvPicPr>
          <p:nvPr/>
        </p:nvPicPr>
        <p:blipFill>
          <a:blip r:embed="rId2"/>
          <a:stretch>
            <a:fillRect/>
          </a:stretch>
        </p:blipFill>
        <p:spPr>
          <a:xfrm>
            <a:off x="3332002" y="3367131"/>
            <a:ext cx="4991100" cy="609600"/>
          </a:xfrm>
          <a:prstGeom prst="rect">
            <a:avLst/>
          </a:prstGeom>
        </p:spPr>
      </p:pic>
    </p:spTree>
    <p:extLst>
      <p:ext uri="{BB962C8B-B14F-4D97-AF65-F5344CB8AC3E}">
        <p14:creationId xmlns:p14="http://schemas.microsoft.com/office/powerpoint/2010/main" val="352909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BD172-3356-4263-A753-FCA9B5BAED7C}"/>
              </a:ext>
            </a:extLst>
          </p:cNvPr>
          <p:cNvSpPr>
            <a:spLocks noGrp="1"/>
          </p:cNvSpPr>
          <p:nvPr>
            <p:ph type="title"/>
          </p:nvPr>
        </p:nvSpPr>
        <p:spPr>
          <a:xfrm>
            <a:off x="1371600" y="685800"/>
            <a:ext cx="9601200" cy="882941"/>
          </a:xfrm>
        </p:spPr>
        <p:txBody>
          <a:bodyPr/>
          <a:lstStyle/>
          <a:p>
            <a:r>
              <a:rPr lang="es-ES" dirty="0"/>
              <a:t>Ejercicio práctico</a:t>
            </a:r>
          </a:p>
        </p:txBody>
      </p:sp>
      <p:sp>
        <p:nvSpPr>
          <p:cNvPr id="3" name="Marcador de contenido 2">
            <a:extLst>
              <a:ext uri="{FF2B5EF4-FFF2-40B4-BE49-F238E27FC236}">
                <a16:creationId xmlns:a16="http://schemas.microsoft.com/office/drawing/2014/main" id="{D0E2BE3A-D7F4-4859-81F1-94399A28B93E}"/>
              </a:ext>
            </a:extLst>
          </p:cNvPr>
          <p:cNvSpPr>
            <a:spLocks noGrp="1"/>
          </p:cNvSpPr>
          <p:nvPr>
            <p:ph idx="1"/>
          </p:nvPr>
        </p:nvSpPr>
        <p:spPr>
          <a:xfrm>
            <a:off x="1371600" y="1409350"/>
            <a:ext cx="9601200" cy="5192786"/>
          </a:xfrm>
        </p:spPr>
        <p:txBody>
          <a:bodyPr/>
          <a:lstStyle/>
          <a:p>
            <a:r>
              <a:rPr lang="es-ES" dirty="0"/>
              <a:t>Crear un nuevo proyecto en blanco con el esquema de API-REST, configurar el mapa de rutas con un esquema similar al de la demo.</a:t>
            </a:r>
          </a:p>
          <a:p>
            <a:r>
              <a:rPr lang="es-ES" dirty="0"/>
              <a:t>Crear un controlador con el nombre de: </a:t>
            </a:r>
            <a:r>
              <a:rPr lang="es-ES" dirty="0" err="1"/>
              <a:t>StudentController</a:t>
            </a:r>
            <a:r>
              <a:rPr lang="es-ES" dirty="0"/>
              <a:t> y llamar a la ruta siguiendo la convención del mapa de rutas</a:t>
            </a:r>
          </a:p>
          <a:p>
            <a:r>
              <a:rPr lang="es-ES" dirty="0"/>
              <a:t>Crear un controlador nuevo </a:t>
            </a:r>
            <a:r>
              <a:rPr lang="es-ES" dirty="0" err="1"/>
              <a:t>TeacherController</a:t>
            </a:r>
            <a:r>
              <a:rPr lang="es-ES" dirty="0"/>
              <a:t> y configurar mediante </a:t>
            </a:r>
            <a:r>
              <a:rPr lang="es-ES" dirty="0" err="1"/>
              <a:t>attributerouting</a:t>
            </a:r>
            <a:r>
              <a:rPr lang="es-ES" dirty="0"/>
              <a:t> la ruta del controlador. Implementar métodos y probar que funcionan (utilizar las palabras clave [</a:t>
            </a:r>
            <a:r>
              <a:rPr lang="es-ES" dirty="0" err="1"/>
              <a:t>controller</a:t>
            </a:r>
            <a:r>
              <a:rPr lang="es-ES" dirty="0"/>
              <a:t>] y [</a:t>
            </a:r>
            <a:r>
              <a:rPr lang="es-ES" dirty="0" err="1"/>
              <a:t>action</a:t>
            </a:r>
            <a:r>
              <a:rPr lang="es-ES" dirty="0"/>
              <a:t>]</a:t>
            </a:r>
          </a:p>
          <a:p>
            <a:r>
              <a:rPr lang="es-ES" dirty="0"/>
              <a:t>Generar un CRUD de un </a:t>
            </a:r>
            <a:r>
              <a:rPr lang="es-ES" dirty="0" err="1"/>
              <a:t>controller</a:t>
            </a:r>
            <a:r>
              <a:rPr lang="es-ES" dirty="0"/>
              <a:t> ficticio con los verbos Http y </a:t>
            </a:r>
            <a:r>
              <a:rPr lang="es-ES" dirty="0" err="1"/>
              <a:t>attribute</a:t>
            </a:r>
            <a:r>
              <a:rPr lang="es-ES" dirty="0"/>
              <a:t> </a:t>
            </a:r>
            <a:r>
              <a:rPr lang="es-ES" dirty="0" err="1"/>
              <a:t>routing</a:t>
            </a:r>
            <a:r>
              <a:rPr lang="es-ES" dirty="0"/>
              <a:t> (utilizar </a:t>
            </a:r>
            <a:r>
              <a:rPr lang="es-ES" dirty="0" err="1"/>
              <a:t>attribute</a:t>
            </a:r>
            <a:r>
              <a:rPr lang="es-ES" dirty="0"/>
              <a:t> </a:t>
            </a:r>
            <a:r>
              <a:rPr lang="es-ES" dirty="0" err="1"/>
              <a:t>routting</a:t>
            </a:r>
            <a:r>
              <a:rPr lang="es-ES" dirty="0"/>
              <a:t> para bloquear las peticiones donde recibas un id en formato </a:t>
            </a:r>
            <a:r>
              <a:rPr lang="es-ES" dirty="0" err="1"/>
              <a:t>string</a:t>
            </a:r>
            <a:r>
              <a:rPr lang="es-ES" dirty="0"/>
              <a:t>)</a:t>
            </a:r>
          </a:p>
          <a:p>
            <a:r>
              <a:rPr lang="es-ES" dirty="0"/>
              <a:t>Utilizar el atributo [</a:t>
            </a:r>
            <a:r>
              <a:rPr lang="es-ES" dirty="0" err="1"/>
              <a:t>ApiController</a:t>
            </a:r>
            <a:r>
              <a:rPr lang="es-ES" dirty="0"/>
              <a:t>] y añadir atributos de validación y comprobar que se bloquean las peticiones incorrectas.</a:t>
            </a:r>
          </a:p>
          <a:p>
            <a:r>
              <a:rPr lang="es-ES" dirty="0"/>
              <a:t>Probar a añadir el atributo </a:t>
            </a:r>
            <a:r>
              <a:rPr lang="es-ES" dirty="0" err="1"/>
              <a:t>ApiController</a:t>
            </a:r>
            <a:r>
              <a:rPr lang="es-ES" dirty="0"/>
              <a:t> a nivel de ensamblado.</a:t>
            </a:r>
          </a:p>
          <a:p>
            <a:r>
              <a:rPr lang="es-ES" dirty="0"/>
              <a:t>Generar un </a:t>
            </a:r>
            <a:r>
              <a:rPr lang="es-ES" dirty="0" err="1"/>
              <a:t>GenericController</a:t>
            </a:r>
            <a:r>
              <a:rPr lang="es-ES" dirty="0"/>
              <a:t> que tenga la configuración global de las rutas</a:t>
            </a:r>
          </a:p>
        </p:txBody>
      </p:sp>
    </p:spTree>
    <p:extLst>
      <p:ext uri="{BB962C8B-B14F-4D97-AF65-F5344CB8AC3E}">
        <p14:creationId xmlns:p14="http://schemas.microsoft.com/office/powerpoint/2010/main" val="417274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5EA105-6C2E-4144-9C78-DB3485302571}"/>
              </a:ext>
            </a:extLst>
          </p:cNvPr>
          <p:cNvSpPr>
            <a:spLocks noGrp="1"/>
          </p:cNvSpPr>
          <p:nvPr>
            <p:ph type="title"/>
          </p:nvPr>
        </p:nvSpPr>
        <p:spPr>
          <a:xfrm>
            <a:off x="1371600" y="685800"/>
            <a:ext cx="9601200" cy="807440"/>
          </a:xfrm>
        </p:spPr>
        <p:txBody>
          <a:bodyPr/>
          <a:lstStyle/>
          <a:p>
            <a:r>
              <a:rPr lang="es-ES" dirty="0"/>
              <a:t>Ejercicio práctico(II)</a:t>
            </a:r>
          </a:p>
        </p:txBody>
      </p:sp>
      <p:sp>
        <p:nvSpPr>
          <p:cNvPr id="3" name="Marcador de contenido 2">
            <a:extLst>
              <a:ext uri="{FF2B5EF4-FFF2-40B4-BE49-F238E27FC236}">
                <a16:creationId xmlns:a16="http://schemas.microsoft.com/office/drawing/2014/main" id="{A22D4C56-F685-4F53-8453-E431787991DE}"/>
              </a:ext>
            </a:extLst>
          </p:cNvPr>
          <p:cNvSpPr>
            <a:spLocks noGrp="1"/>
          </p:cNvSpPr>
          <p:nvPr>
            <p:ph idx="1"/>
          </p:nvPr>
        </p:nvSpPr>
        <p:spPr>
          <a:xfrm>
            <a:off x="1371600" y="1417739"/>
            <a:ext cx="9601200" cy="4449661"/>
          </a:xfrm>
        </p:spPr>
        <p:txBody>
          <a:bodyPr/>
          <a:lstStyle/>
          <a:p>
            <a:r>
              <a:rPr lang="es-ES" dirty="0"/>
              <a:t>Configurar las convenciones de .NET Core a nivel de ensamblado</a:t>
            </a:r>
          </a:p>
          <a:p>
            <a:r>
              <a:rPr lang="es-ES" dirty="0"/>
              <a:t>Añadir un nuevo controlador llamado </a:t>
            </a:r>
            <a:r>
              <a:rPr lang="es-ES" dirty="0" err="1"/>
              <a:t>OrderController</a:t>
            </a:r>
            <a:r>
              <a:rPr lang="es-ES" dirty="0"/>
              <a:t> que tenga un CRUD con llamadas asíncronas. Para ello crear un proyecto de </a:t>
            </a:r>
            <a:r>
              <a:rPr lang="es-ES" dirty="0" err="1"/>
              <a:t>service</a:t>
            </a:r>
            <a:r>
              <a:rPr lang="es-ES" dirty="0"/>
              <a:t> en .</a:t>
            </a:r>
            <a:r>
              <a:rPr lang="es-ES" dirty="0" err="1"/>
              <a:t>NetStandard</a:t>
            </a:r>
            <a:r>
              <a:rPr lang="es-ES" dirty="0"/>
              <a:t> 2.1</a:t>
            </a:r>
          </a:p>
          <a:p>
            <a:r>
              <a:rPr lang="es-ES" dirty="0"/>
              <a:t>Obtener el proyecto de test de </a:t>
            </a:r>
            <a:r>
              <a:rPr lang="es-ES" dirty="0" err="1"/>
              <a:t>IdentityServer</a:t>
            </a:r>
            <a:r>
              <a:rPr lang="es-ES" dirty="0"/>
              <a:t> de la siguiente ruta: </a:t>
            </a:r>
            <a:r>
              <a:rPr lang="es-ES" dirty="0">
                <a:hlinkClick r:id="rId2"/>
              </a:rPr>
              <a:t>https://github.com/dadjh85/Demo4-Curso-.NetCore3.1</a:t>
            </a:r>
            <a:r>
              <a:rPr lang="es-ES" dirty="0"/>
              <a:t> y adjuntarlo a la solución (Solo el proyecto de </a:t>
            </a:r>
            <a:r>
              <a:rPr lang="es-ES" dirty="0" err="1"/>
              <a:t>IdentityServer</a:t>
            </a:r>
            <a:r>
              <a:rPr lang="es-ES" dirty="0"/>
              <a:t>)</a:t>
            </a:r>
          </a:p>
          <a:p>
            <a:r>
              <a:rPr lang="es-ES" dirty="0" err="1"/>
              <a:t>Securizar</a:t>
            </a:r>
            <a:r>
              <a:rPr lang="es-ES" dirty="0"/>
              <a:t> la API-REST tal hemos visto en la DEMO</a:t>
            </a:r>
          </a:p>
          <a:p>
            <a:r>
              <a:rPr lang="es-ES" dirty="0"/>
              <a:t>Configurar los CORS, y realizar una llamada GET desde </a:t>
            </a:r>
            <a:r>
              <a:rPr lang="es-ES" dirty="0" err="1"/>
              <a:t>javascript</a:t>
            </a:r>
            <a:r>
              <a:rPr lang="es-ES" dirty="0"/>
              <a:t> (podéis utilizar el código del fichero TestCors.html de la Demo)</a:t>
            </a:r>
          </a:p>
          <a:p>
            <a:r>
              <a:rPr lang="es-ES" dirty="0"/>
              <a:t>Introducir </a:t>
            </a:r>
            <a:r>
              <a:rPr lang="es-ES" dirty="0" err="1"/>
              <a:t>Swagger</a:t>
            </a:r>
            <a:r>
              <a:rPr lang="es-ES" dirty="0"/>
              <a:t> en el proyecto y ver que sale la api documentada junto con sus métodos.</a:t>
            </a:r>
          </a:p>
          <a:p>
            <a:endParaRPr lang="es-ES" dirty="0"/>
          </a:p>
          <a:p>
            <a:endParaRPr lang="es-ES" dirty="0"/>
          </a:p>
        </p:txBody>
      </p:sp>
    </p:spTree>
    <p:extLst>
      <p:ext uri="{BB962C8B-B14F-4D97-AF65-F5344CB8AC3E}">
        <p14:creationId xmlns:p14="http://schemas.microsoft.com/office/powerpoint/2010/main" val="287997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9639</TotalTime>
  <Words>2545</Words>
  <Application>Microsoft Office PowerPoint</Application>
  <PresentationFormat>Panorámica</PresentationFormat>
  <Paragraphs>190</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lpstr>Atributo ApiController (III) – Validaciones con DataAnotations</vt:lpstr>
      <vt:lpstr>Objeto IActionResult </vt:lpstr>
      <vt:lpstr>Convenciones en .NET Core  </vt:lpstr>
      <vt:lpstr>Programación asíncrona  </vt:lpstr>
      <vt:lpstr>Programación asíncrona(II)</vt:lpstr>
      <vt:lpstr>Seguridad en .NET Core </vt:lpstr>
      <vt:lpstr>Seguridad en .NET Core (II) - JWT</vt:lpstr>
      <vt:lpstr>Seguridad en .NET Core (III) - JWT</vt:lpstr>
      <vt:lpstr>Seguridad en .NET Core (III) - CORS</vt:lpstr>
      <vt:lpstr>Integración de Swagger en un API-REST .NET Core </vt:lpstr>
      <vt:lpstr>.NET Core Multiidioma </vt:lpstr>
      <vt:lpstr>Ejercicio práctico</vt:lpstr>
      <vt:lpstr>Ejercicio práctico(II)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151</cp:revision>
  <dcterms:created xsi:type="dcterms:W3CDTF">2020-07-08T12:25:02Z</dcterms:created>
  <dcterms:modified xsi:type="dcterms:W3CDTF">2020-07-20T16:24:37Z</dcterms:modified>
</cp:coreProperties>
</file>