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3" r:id="rId17"/>
    <p:sldId id="274" r:id="rId18"/>
    <p:sldId id="275"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dentityserver4.readthedocs.io/en/latest/" TargetMode="External"/><Relationship Id="rId2" Type="http://schemas.openxmlformats.org/officeDocument/2006/relationships/hyperlink" Target="https://www.youtube.com/watch?v=7MVqzo0o_yU&amp;list=PLbNXjE8OQW5yDOm0X7J84mvNROgBi4vJ7&amp;index=8&amp;t=900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3F8A6-36A5-4109-A56C-03CD15794CA5}"/>
              </a:ext>
            </a:extLst>
          </p:cNvPr>
          <p:cNvSpPr>
            <a:spLocks noGrp="1"/>
          </p:cNvSpPr>
          <p:nvPr>
            <p:ph type="title"/>
          </p:nvPr>
        </p:nvSpPr>
        <p:spPr>
          <a:xfrm>
            <a:off x="1371600" y="685800"/>
            <a:ext cx="9601200" cy="866163"/>
          </a:xfrm>
        </p:spPr>
        <p:txBody>
          <a:bodyPr>
            <a:normAutofit fontScale="90000"/>
          </a:bodyPr>
          <a:lstStyle/>
          <a:p>
            <a:r>
              <a:rPr lang="es-ES" dirty="0"/>
              <a:t>Objeto </a:t>
            </a:r>
            <a:r>
              <a:rPr lang="es-ES" dirty="0" err="1"/>
              <a:t>IActionResult</a:t>
            </a:r>
            <a:br>
              <a:rPr lang="es-ES" dirty="0"/>
            </a:br>
            <a:endParaRPr lang="es-ES" dirty="0"/>
          </a:p>
        </p:txBody>
      </p:sp>
      <p:sp>
        <p:nvSpPr>
          <p:cNvPr id="3" name="Marcador de contenido 2">
            <a:extLst>
              <a:ext uri="{FF2B5EF4-FFF2-40B4-BE49-F238E27FC236}">
                <a16:creationId xmlns:a16="http://schemas.microsoft.com/office/drawing/2014/main" id="{55A1BE42-A420-4F98-BF37-498CC7BA4E46}"/>
              </a:ext>
            </a:extLst>
          </p:cNvPr>
          <p:cNvSpPr>
            <a:spLocks noGrp="1"/>
          </p:cNvSpPr>
          <p:nvPr>
            <p:ph idx="1"/>
          </p:nvPr>
        </p:nvSpPr>
        <p:spPr>
          <a:xfrm>
            <a:off x="1371600" y="1392571"/>
            <a:ext cx="9601200" cy="5082873"/>
          </a:xfrm>
        </p:spPr>
        <p:txBody>
          <a:bodyPr>
            <a:normAutofit/>
          </a:bodyPr>
          <a:lstStyle/>
          <a:p>
            <a:r>
              <a:rPr lang="es-ES" dirty="0"/>
              <a:t> El objeto </a:t>
            </a:r>
            <a:r>
              <a:rPr lang="es-ES" dirty="0" err="1"/>
              <a:t>IActionResult</a:t>
            </a:r>
            <a:r>
              <a:rPr lang="es-ES" dirty="0"/>
              <a:t> es un objeto que se retorna en las acciones de un controlador, es un objeto más ligero que el </a:t>
            </a:r>
            <a:r>
              <a:rPr lang="es-ES" dirty="0" err="1"/>
              <a:t>ActionResult</a:t>
            </a:r>
            <a:r>
              <a:rPr lang="es-ES" dirty="0"/>
              <a:t> y es aconsejado su uso en API-</a:t>
            </a:r>
            <a:r>
              <a:rPr lang="es-ES" dirty="0" err="1"/>
              <a:t>RESTs</a:t>
            </a:r>
            <a:r>
              <a:rPr lang="es-ES" dirty="0"/>
              <a:t> ya que contiene todos los tipos de respuestas de un API-REST full, permitiendo devolver todos los códigos http disponibles.</a:t>
            </a:r>
          </a:p>
          <a:p>
            <a:r>
              <a:rPr lang="es-ES" dirty="0"/>
              <a:t>Se pueden devolver objetos como el </a:t>
            </a:r>
            <a:r>
              <a:rPr lang="es-ES" dirty="0" err="1"/>
              <a:t>OkResult</a:t>
            </a:r>
            <a:r>
              <a:rPr lang="es-ES" dirty="0"/>
              <a:t> o el </a:t>
            </a:r>
            <a:r>
              <a:rPr lang="es-ES" dirty="0" err="1"/>
              <a:t>NoContentResult</a:t>
            </a:r>
            <a:r>
              <a:rPr lang="es-ES" dirty="0"/>
              <a:t>, pero el </a:t>
            </a:r>
            <a:r>
              <a:rPr lang="es-ES" dirty="0" err="1"/>
              <a:t>el</a:t>
            </a:r>
            <a:r>
              <a:rPr lang="es-ES" dirty="0"/>
              <a:t> objeto </a:t>
            </a:r>
            <a:r>
              <a:rPr lang="es-ES" dirty="0" err="1"/>
              <a:t>IActionResult</a:t>
            </a:r>
            <a:r>
              <a:rPr lang="es-ES" dirty="0"/>
              <a:t> ya los contiene y permite adaptarlo a cualquier tipo de respuesta http.</a:t>
            </a:r>
          </a:p>
          <a:p>
            <a:r>
              <a:rPr lang="es-ES" dirty="0"/>
              <a:t>Un ejemplo de respuesta http con el objeto </a:t>
            </a:r>
            <a:r>
              <a:rPr lang="es-ES" dirty="0" err="1"/>
              <a:t>IActionResult</a:t>
            </a:r>
            <a:r>
              <a:rPr lang="es-ES" dirty="0"/>
              <a:t> sería la siguiente:</a:t>
            </a:r>
          </a:p>
          <a:p>
            <a:endParaRPr lang="es-ES" dirty="0"/>
          </a:p>
          <a:p>
            <a:endParaRPr lang="es-ES" dirty="0"/>
          </a:p>
          <a:p>
            <a:endParaRPr lang="es-ES" dirty="0"/>
          </a:p>
          <a:p>
            <a:r>
              <a:rPr lang="es-ES" dirty="0"/>
              <a:t>A parte del </a:t>
            </a:r>
            <a:r>
              <a:rPr lang="es-ES" dirty="0" err="1"/>
              <a:t>return</a:t>
            </a:r>
            <a:r>
              <a:rPr lang="es-ES" dirty="0"/>
              <a:t> Ok() (devuelve un 200) existen otros tipo de respuesta como el </a:t>
            </a:r>
            <a:r>
              <a:rPr lang="es-ES" dirty="0" err="1"/>
              <a:t>BadRequest</a:t>
            </a:r>
            <a:r>
              <a:rPr lang="es-ES" dirty="0"/>
              <a:t>() (devuelve un 400), un </a:t>
            </a:r>
            <a:r>
              <a:rPr lang="es-ES" dirty="0" err="1"/>
              <a:t>NoContent</a:t>
            </a:r>
            <a:r>
              <a:rPr lang="es-ES" dirty="0"/>
              <a:t>(), etc. Y así con cada código Http disponible</a:t>
            </a:r>
          </a:p>
        </p:txBody>
      </p:sp>
      <p:pic>
        <p:nvPicPr>
          <p:cNvPr id="4" name="Imagen 3">
            <a:extLst>
              <a:ext uri="{FF2B5EF4-FFF2-40B4-BE49-F238E27FC236}">
                <a16:creationId xmlns:a16="http://schemas.microsoft.com/office/drawing/2014/main" id="{56562254-D6CF-47C4-BAA5-6A1509137B61}"/>
              </a:ext>
            </a:extLst>
          </p:cNvPr>
          <p:cNvPicPr>
            <a:picLocks noChangeAspect="1"/>
          </p:cNvPicPr>
          <p:nvPr/>
        </p:nvPicPr>
        <p:blipFill>
          <a:blip r:embed="rId2"/>
          <a:stretch>
            <a:fillRect/>
          </a:stretch>
        </p:blipFill>
        <p:spPr>
          <a:xfrm>
            <a:off x="2633269" y="4138128"/>
            <a:ext cx="4075441" cy="968338"/>
          </a:xfrm>
          <a:prstGeom prst="rect">
            <a:avLst/>
          </a:prstGeom>
        </p:spPr>
      </p:pic>
    </p:spTree>
    <p:extLst>
      <p:ext uri="{BB962C8B-B14F-4D97-AF65-F5344CB8AC3E}">
        <p14:creationId xmlns:p14="http://schemas.microsoft.com/office/powerpoint/2010/main" val="20063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2680-F9F0-44E4-A8E0-8363639E9E37}"/>
              </a:ext>
            </a:extLst>
          </p:cNvPr>
          <p:cNvSpPr>
            <a:spLocks noGrp="1"/>
          </p:cNvSpPr>
          <p:nvPr>
            <p:ph type="title"/>
          </p:nvPr>
        </p:nvSpPr>
        <p:spPr>
          <a:xfrm>
            <a:off x="1371600" y="685800"/>
            <a:ext cx="9601200" cy="882941"/>
          </a:xfrm>
        </p:spPr>
        <p:txBody>
          <a:bodyPr>
            <a:normAutofit fontScale="90000"/>
          </a:bodyPr>
          <a:lstStyle/>
          <a:p>
            <a:r>
              <a:rPr lang="es-ES" dirty="0"/>
              <a:t>Convenciones en .NET Core </a:t>
            </a:r>
            <a:br>
              <a:rPr lang="es-ES" dirty="0"/>
            </a:br>
            <a:endParaRPr lang="es-ES" dirty="0"/>
          </a:p>
        </p:txBody>
      </p:sp>
      <p:sp>
        <p:nvSpPr>
          <p:cNvPr id="3" name="Marcador de contenido 2">
            <a:extLst>
              <a:ext uri="{FF2B5EF4-FFF2-40B4-BE49-F238E27FC236}">
                <a16:creationId xmlns:a16="http://schemas.microsoft.com/office/drawing/2014/main" id="{CDFE40CF-7A53-499F-8F77-982846D7C5C6}"/>
              </a:ext>
            </a:extLst>
          </p:cNvPr>
          <p:cNvSpPr>
            <a:spLocks noGrp="1"/>
          </p:cNvSpPr>
          <p:nvPr>
            <p:ph idx="1"/>
          </p:nvPr>
        </p:nvSpPr>
        <p:spPr>
          <a:xfrm>
            <a:off x="1371600" y="1568740"/>
            <a:ext cx="9601200" cy="5167961"/>
          </a:xfrm>
        </p:spPr>
        <p:txBody>
          <a:bodyPr>
            <a:normAutofit/>
          </a:bodyPr>
          <a:lstStyle/>
          <a:p>
            <a:r>
              <a:rPr lang="es-ES" dirty="0"/>
              <a:t>En .NET Core cuando se diseña un API-REST full se pueden utilizar las convenciones, que permiten documentar con herramientas como </a:t>
            </a:r>
            <a:r>
              <a:rPr lang="es-ES" dirty="0" err="1"/>
              <a:t>swagger</a:t>
            </a:r>
            <a:r>
              <a:rPr lang="es-ES" dirty="0"/>
              <a:t> los tipos de datos devueltos.</a:t>
            </a:r>
          </a:p>
          <a:p>
            <a:r>
              <a:rPr lang="es-ES" dirty="0"/>
              <a:t>Para configurar las convenciones podemos establecer en la acción del controlador de la siguiente forma:</a:t>
            </a:r>
          </a:p>
          <a:p>
            <a:endParaRPr lang="es-ES" dirty="0"/>
          </a:p>
          <a:p>
            <a:endParaRPr lang="es-ES" dirty="0"/>
          </a:p>
          <a:p>
            <a:endParaRPr lang="es-ES" dirty="0"/>
          </a:p>
          <a:p>
            <a:endParaRPr lang="es-ES" dirty="0"/>
          </a:p>
          <a:p>
            <a:endParaRPr lang="es-ES" dirty="0"/>
          </a:p>
          <a:p>
            <a:r>
              <a:rPr lang="es-ES" dirty="0"/>
              <a:t>O a nivel global configurándolo a nivel de ensamblado de la siguiente forma:</a:t>
            </a:r>
          </a:p>
          <a:p>
            <a:endParaRPr lang="es-ES" dirty="0"/>
          </a:p>
          <a:p>
            <a:endParaRPr lang="es-ES" dirty="0"/>
          </a:p>
          <a:p>
            <a:endParaRPr lang="es-ES" dirty="0"/>
          </a:p>
        </p:txBody>
      </p:sp>
      <p:pic>
        <p:nvPicPr>
          <p:cNvPr id="4" name="Imagen 3">
            <a:extLst>
              <a:ext uri="{FF2B5EF4-FFF2-40B4-BE49-F238E27FC236}">
                <a16:creationId xmlns:a16="http://schemas.microsoft.com/office/drawing/2014/main" id="{8415C362-6964-4EDF-885F-883B716366AE}"/>
              </a:ext>
            </a:extLst>
          </p:cNvPr>
          <p:cNvPicPr>
            <a:picLocks noChangeAspect="1"/>
          </p:cNvPicPr>
          <p:nvPr/>
        </p:nvPicPr>
        <p:blipFill>
          <a:blip r:embed="rId2"/>
          <a:stretch>
            <a:fillRect/>
          </a:stretch>
        </p:blipFill>
        <p:spPr>
          <a:xfrm>
            <a:off x="4391998" y="3097959"/>
            <a:ext cx="3035170" cy="2283214"/>
          </a:xfrm>
          <a:prstGeom prst="rect">
            <a:avLst/>
          </a:prstGeom>
        </p:spPr>
      </p:pic>
      <p:pic>
        <p:nvPicPr>
          <p:cNvPr id="5" name="Imagen 4">
            <a:extLst>
              <a:ext uri="{FF2B5EF4-FFF2-40B4-BE49-F238E27FC236}">
                <a16:creationId xmlns:a16="http://schemas.microsoft.com/office/drawing/2014/main" id="{E3BB9F95-9EEC-4094-8251-74720F21A40A}"/>
              </a:ext>
            </a:extLst>
          </p:cNvPr>
          <p:cNvPicPr>
            <a:picLocks noChangeAspect="1"/>
          </p:cNvPicPr>
          <p:nvPr/>
        </p:nvPicPr>
        <p:blipFill>
          <a:blip r:embed="rId3"/>
          <a:stretch>
            <a:fillRect/>
          </a:stretch>
        </p:blipFill>
        <p:spPr>
          <a:xfrm>
            <a:off x="3785508" y="5869926"/>
            <a:ext cx="4248150" cy="866775"/>
          </a:xfrm>
          <a:prstGeom prst="rect">
            <a:avLst/>
          </a:prstGeom>
        </p:spPr>
      </p:pic>
    </p:spTree>
    <p:extLst>
      <p:ext uri="{BB962C8B-B14F-4D97-AF65-F5344CB8AC3E}">
        <p14:creationId xmlns:p14="http://schemas.microsoft.com/office/powerpoint/2010/main" val="25511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967C-E2C2-4344-9414-F29AF456AF11}"/>
              </a:ext>
            </a:extLst>
          </p:cNvPr>
          <p:cNvSpPr>
            <a:spLocks noGrp="1"/>
          </p:cNvSpPr>
          <p:nvPr>
            <p:ph type="title"/>
          </p:nvPr>
        </p:nvSpPr>
        <p:spPr>
          <a:xfrm>
            <a:off x="1371600" y="685800"/>
            <a:ext cx="9601200" cy="874552"/>
          </a:xfrm>
        </p:spPr>
        <p:txBody>
          <a:bodyPr>
            <a:normAutofit fontScale="90000"/>
          </a:bodyPr>
          <a:lstStyle/>
          <a:p>
            <a:r>
              <a:rPr lang="es-ES" dirty="0"/>
              <a:t>Programación asíncrona </a:t>
            </a:r>
            <a:br>
              <a:rPr lang="es-ES" dirty="0"/>
            </a:br>
            <a:endParaRPr lang="es-ES" dirty="0"/>
          </a:p>
        </p:txBody>
      </p:sp>
      <p:sp>
        <p:nvSpPr>
          <p:cNvPr id="3" name="Marcador de contenido 2">
            <a:extLst>
              <a:ext uri="{FF2B5EF4-FFF2-40B4-BE49-F238E27FC236}">
                <a16:creationId xmlns:a16="http://schemas.microsoft.com/office/drawing/2014/main" id="{DB2A5EDE-1F6C-472D-99CC-7B4598101E66}"/>
              </a:ext>
            </a:extLst>
          </p:cNvPr>
          <p:cNvSpPr>
            <a:spLocks noGrp="1"/>
          </p:cNvSpPr>
          <p:nvPr>
            <p:ph idx="1"/>
          </p:nvPr>
        </p:nvSpPr>
        <p:spPr>
          <a:xfrm>
            <a:off x="1371600" y="1560352"/>
            <a:ext cx="9601200" cy="4307048"/>
          </a:xfrm>
        </p:spPr>
        <p:txBody>
          <a:bodyPr/>
          <a:lstStyle/>
          <a:p>
            <a:r>
              <a:rPr lang="es-ES" dirty="0"/>
              <a:t>Un factor importante a la hora de diseñar un API-REST es la programación asíncrona, ya que se gana en rendimiento.</a:t>
            </a:r>
          </a:p>
          <a:p>
            <a:r>
              <a:rPr lang="es-ES" dirty="0"/>
              <a:t>Un API-REST con llamadas síncronas en cada petición el servidor queda bloqueado hasta servir la respuesta.</a:t>
            </a:r>
          </a:p>
          <a:p>
            <a:r>
              <a:rPr lang="es-ES" dirty="0"/>
              <a:t>Un API-REST con llamadas asíncronas cuando se realiza la petición, el servidor lo mete en un hilo y se queda esperando a tener la respuesta, pero mientras puede seguir recibiendo peticiones sin que quede bloqueado.</a:t>
            </a:r>
          </a:p>
          <a:p>
            <a:r>
              <a:rPr lang="es-ES" u="sng" dirty="0"/>
              <a:t>Conclusión:</a:t>
            </a:r>
            <a:r>
              <a:rPr lang="es-ES" dirty="0"/>
              <a:t> aunque en la mayor parte de peticiones de un api-</a:t>
            </a:r>
            <a:r>
              <a:rPr lang="es-ES" dirty="0" err="1"/>
              <a:t>rest</a:t>
            </a:r>
            <a:r>
              <a:rPr lang="es-ES" dirty="0"/>
              <a:t> son peticiones de envío-respuesta es muy importante plantearlas de una forma asíncrona y dejar al servidor en espera de respuesta para terminar el proceso ya que se gana mucho en rendimiento. </a:t>
            </a:r>
          </a:p>
        </p:txBody>
      </p:sp>
    </p:spTree>
    <p:extLst>
      <p:ext uri="{BB962C8B-B14F-4D97-AF65-F5344CB8AC3E}">
        <p14:creationId xmlns:p14="http://schemas.microsoft.com/office/powerpoint/2010/main" val="25019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FA042-13A4-4C1E-AF79-C7CE60E92E6D}"/>
              </a:ext>
            </a:extLst>
          </p:cNvPr>
          <p:cNvSpPr>
            <a:spLocks noGrp="1"/>
          </p:cNvSpPr>
          <p:nvPr>
            <p:ph type="title"/>
          </p:nvPr>
        </p:nvSpPr>
        <p:spPr>
          <a:xfrm>
            <a:off x="1371600" y="685800"/>
            <a:ext cx="9601200" cy="815829"/>
          </a:xfrm>
        </p:spPr>
        <p:txBody>
          <a:bodyPr/>
          <a:lstStyle/>
          <a:p>
            <a:r>
              <a:rPr lang="es-ES" dirty="0"/>
              <a:t>Programación asíncrona(II)</a:t>
            </a:r>
          </a:p>
        </p:txBody>
      </p:sp>
      <p:sp>
        <p:nvSpPr>
          <p:cNvPr id="3" name="Marcador de contenido 2">
            <a:extLst>
              <a:ext uri="{FF2B5EF4-FFF2-40B4-BE49-F238E27FC236}">
                <a16:creationId xmlns:a16="http://schemas.microsoft.com/office/drawing/2014/main" id="{B9899CA3-09A9-4362-B5F7-B07478043F66}"/>
              </a:ext>
            </a:extLst>
          </p:cNvPr>
          <p:cNvSpPr>
            <a:spLocks noGrp="1"/>
          </p:cNvSpPr>
          <p:nvPr>
            <p:ph idx="1"/>
          </p:nvPr>
        </p:nvSpPr>
        <p:spPr>
          <a:xfrm>
            <a:off x="1371600" y="1501629"/>
            <a:ext cx="9601200" cy="5225742"/>
          </a:xfrm>
        </p:spPr>
        <p:txBody>
          <a:bodyPr/>
          <a:lstStyle/>
          <a:p>
            <a:r>
              <a:rPr lang="es-ES" dirty="0"/>
              <a:t>A continuación muestro un ejemplo de llamada asíncrona en un </a:t>
            </a:r>
            <a:r>
              <a:rPr lang="es-ES" dirty="0" err="1"/>
              <a:t>endpoint</a:t>
            </a:r>
            <a:r>
              <a:rPr lang="es-ES" dirty="0"/>
              <a:t>:</a:t>
            </a:r>
          </a:p>
          <a:p>
            <a:endParaRPr lang="es-ES" dirty="0"/>
          </a:p>
          <a:p>
            <a:endParaRPr lang="es-ES" dirty="0"/>
          </a:p>
          <a:p>
            <a:pPr marL="0" indent="0">
              <a:buNone/>
            </a:pPr>
            <a:endParaRPr lang="es-ES" dirty="0"/>
          </a:p>
          <a:p>
            <a:endParaRPr lang="es-ES" dirty="0"/>
          </a:p>
          <a:p>
            <a:r>
              <a:rPr lang="es-ES" dirty="0"/>
              <a:t>En procesos muy costosos podemos hacer varias llamadas asíncronas y esperar a que terminen de finalizar todas:</a:t>
            </a:r>
          </a:p>
          <a:p>
            <a:endParaRPr lang="es-ES" dirty="0"/>
          </a:p>
          <a:p>
            <a:endParaRPr lang="es-ES" dirty="0"/>
          </a:p>
        </p:txBody>
      </p:sp>
      <p:pic>
        <p:nvPicPr>
          <p:cNvPr id="4" name="Imagen 3">
            <a:extLst>
              <a:ext uri="{FF2B5EF4-FFF2-40B4-BE49-F238E27FC236}">
                <a16:creationId xmlns:a16="http://schemas.microsoft.com/office/drawing/2014/main" id="{AF850CAF-B115-4174-8BE7-84C8D5C49661}"/>
              </a:ext>
            </a:extLst>
          </p:cNvPr>
          <p:cNvPicPr>
            <a:picLocks noChangeAspect="1"/>
          </p:cNvPicPr>
          <p:nvPr/>
        </p:nvPicPr>
        <p:blipFill>
          <a:blip r:embed="rId2"/>
          <a:stretch>
            <a:fillRect/>
          </a:stretch>
        </p:blipFill>
        <p:spPr>
          <a:xfrm>
            <a:off x="3570957" y="2063255"/>
            <a:ext cx="3305175" cy="1238250"/>
          </a:xfrm>
          <a:prstGeom prst="rect">
            <a:avLst/>
          </a:prstGeom>
        </p:spPr>
      </p:pic>
      <p:pic>
        <p:nvPicPr>
          <p:cNvPr id="5" name="Imagen 4">
            <a:extLst>
              <a:ext uri="{FF2B5EF4-FFF2-40B4-BE49-F238E27FC236}">
                <a16:creationId xmlns:a16="http://schemas.microsoft.com/office/drawing/2014/main" id="{1457A9CB-51BB-4B1A-95D7-AA943E62A944}"/>
              </a:ext>
            </a:extLst>
          </p:cNvPr>
          <p:cNvPicPr>
            <a:picLocks noChangeAspect="1"/>
          </p:cNvPicPr>
          <p:nvPr/>
        </p:nvPicPr>
        <p:blipFill>
          <a:blip r:embed="rId3"/>
          <a:stretch>
            <a:fillRect/>
          </a:stretch>
        </p:blipFill>
        <p:spPr>
          <a:xfrm>
            <a:off x="4281342" y="4441778"/>
            <a:ext cx="3629316" cy="2145633"/>
          </a:xfrm>
          <a:prstGeom prst="rect">
            <a:avLst/>
          </a:prstGeom>
        </p:spPr>
      </p:pic>
    </p:spTree>
    <p:extLst>
      <p:ext uri="{BB962C8B-B14F-4D97-AF65-F5344CB8AC3E}">
        <p14:creationId xmlns:p14="http://schemas.microsoft.com/office/powerpoint/2010/main" val="397819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0150B-5203-4E35-AEC6-8EF4DA277423}"/>
              </a:ext>
            </a:extLst>
          </p:cNvPr>
          <p:cNvSpPr>
            <a:spLocks noGrp="1"/>
          </p:cNvSpPr>
          <p:nvPr>
            <p:ph type="title"/>
          </p:nvPr>
        </p:nvSpPr>
        <p:spPr>
          <a:xfrm>
            <a:off x="1371600" y="685800"/>
            <a:ext cx="9601200" cy="799051"/>
          </a:xfrm>
        </p:spPr>
        <p:txBody>
          <a:bodyPr>
            <a:normAutofit fontScale="90000"/>
          </a:bodyPr>
          <a:lstStyle/>
          <a:p>
            <a:r>
              <a:rPr lang="es-ES" dirty="0"/>
              <a:t>Seguridad en .NET Core</a:t>
            </a:r>
            <a:br>
              <a:rPr lang="es-ES" dirty="0"/>
            </a:br>
            <a:endParaRPr lang="es-ES" dirty="0"/>
          </a:p>
        </p:txBody>
      </p:sp>
      <p:sp>
        <p:nvSpPr>
          <p:cNvPr id="3" name="Marcador de contenido 2">
            <a:extLst>
              <a:ext uri="{FF2B5EF4-FFF2-40B4-BE49-F238E27FC236}">
                <a16:creationId xmlns:a16="http://schemas.microsoft.com/office/drawing/2014/main" id="{4890D52F-CC57-4222-8FDE-B4743CCAC0BC}"/>
              </a:ext>
            </a:extLst>
          </p:cNvPr>
          <p:cNvSpPr>
            <a:spLocks noGrp="1"/>
          </p:cNvSpPr>
          <p:nvPr>
            <p:ph idx="1"/>
          </p:nvPr>
        </p:nvSpPr>
        <p:spPr>
          <a:xfrm>
            <a:off x="1371600" y="1484851"/>
            <a:ext cx="9601200" cy="5083729"/>
          </a:xfrm>
        </p:spPr>
        <p:txBody>
          <a:bodyPr>
            <a:normAutofit/>
          </a:bodyPr>
          <a:lstStyle/>
          <a:p>
            <a:r>
              <a:rPr lang="es-ES" dirty="0"/>
              <a:t>La autenticación y autorización en .NET Core está basada en un </a:t>
            </a:r>
            <a:r>
              <a:rPr lang="es-ES" dirty="0" err="1"/>
              <a:t>framework</a:t>
            </a:r>
            <a:r>
              <a:rPr lang="es-ES" dirty="0"/>
              <a:t> llamado .NET Core </a:t>
            </a:r>
            <a:r>
              <a:rPr lang="es-ES" dirty="0" err="1"/>
              <a:t>Identity</a:t>
            </a:r>
            <a:r>
              <a:rPr lang="es-ES" dirty="0"/>
              <a:t>, es otro </a:t>
            </a:r>
            <a:r>
              <a:rPr lang="es-ES" dirty="0" err="1"/>
              <a:t>framework</a:t>
            </a:r>
            <a:r>
              <a:rPr lang="es-ES" dirty="0"/>
              <a:t> bastante amplio y verlo en profundidad podría ser otro curso exclusivamente dedicado a esto.</a:t>
            </a:r>
          </a:p>
          <a:p>
            <a:r>
              <a:rPr lang="es-ES" dirty="0"/>
              <a:t>En este curso nos vamos a centrar en el uso de los middleware de autenticación y autorización más básicos con el fin de poder </a:t>
            </a:r>
            <a:r>
              <a:rPr lang="es-ES" dirty="0" err="1"/>
              <a:t>securizar</a:t>
            </a:r>
            <a:r>
              <a:rPr lang="es-ES" dirty="0"/>
              <a:t> un API-REST.</a:t>
            </a:r>
          </a:p>
          <a:p>
            <a:r>
              <a:rPr lang="es-ES" dirty="0"/>
              <a:t>El primer concepto que hay que tener claro es la diferencia entre autenticación y autorización:</a:t>
            </a:r>
          </a:p>
          <a:p>
            <a:pPr lvl="1"/>
            <a:r>
              <a:rPr lang="es-ES" dirty="0"/>
              <a:t>Autenticación: es el proceso de </a:t>
            </a:r>
            <a:r>
              <a:rPr lang="es-ES" dirty="0" err="1"/>
              <a:t>loguearse</a:t>
            </a:r>
            <a:r>
              <a:rPr lang="es-ES" dirty="0"/>
              <a:t> en el api-</a:t>
            </a:r>
            <a:r>
              <a:rPr lang="es-ES" dirty="0" err="1"/>
              <a:t>rest</a:t>
            </a:r>
            <a:r>
              <a:rPr lang="es-ES" dirty="0"/>
              <a:t>.</a:t>
            </a:r>
          </a:p>
          <a:p>
            <a:pPr lvl="1"/>
            <a:r>
              <a:rPr lang="es-ES" dirty="0"/>
              <a:t>Autorización: es el proceso de validar los permisos para realizar la acción solicitada al API-REST.</a:t>
            </a:r>
          </a:p>
          <a:p>
            <a:r>
              <a:rPr lang="es-ES" dirty="0" err="1"/>
              <a:t>Claim</a:t>
            </a:r>
            <a:r>
              <a:rPr lang="es-ES" dirty="0"/>
              <a:t>: son los propiedades del usuario una vez que se ha </a:t>
            </a:r>
            <a:r>
              <a:rPr lang="es-ES" dirty="0" err="1"/>
              <a:t>logueado</a:t>
            </a:r>
            <a:r>
              <a:rPr lang="es-ES" dirty="0"/>
              <a:t> en el sistema, por defecto en .NET Core cuando el token es validado se genera un </a:t>
            </a:r>
            <a:r>
              <a:rPr lang="es-ES" dirty="0" err="1"/>
              <a:t>claim</a:t>
            </a:r>
            <a:r>
              <a:rPr lang="es-ES" dirty="0"/>
              <a:t> principal con los datos obtenidos de ese token JWT y a partir de ese </a:t>
            </a:r>
            <a:r>
              <a:rPr lang="es-ES" dirty="0" err="1"/>
              <a:t>claim</a:t>
            </a:r>
            <a:r>
              <a:rPr lang="es-ES" dirty="0"/>
              <a:t> principal se pueden extender diferentes </a:t>
            </a:r>
            <a:r>
              <a:rPr lang="es-ES" dirty="0" err="1"/>
              <a:t>claims</a:t>
            </a:r>
            <a:r>
              <a:rPr lang="es-ES" dirty="0"/>
              <a:t> con el resto de propiedades del usuario.</a:t>
            </a:r>
          </a:p>
        </p:txBody>
      </p:sp>
    </p:spTree>
    <p:extLst>
      <p:ext uri="{BB962C8B-B14F-4D97-AF65-F5344CB8AC3E}">
        <p14:creationId xmlns:p14="http://schemas.microsoft.com/office/powerpoint/2010/main" val="53159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0CF66-0D85-41FD-A0A5-51D4B793FDCC}"/>
              </a:ext>
            </a:extLst>
          </p:cNvPr>
          <p:cNvSpPr>
            <a:spLocks noGrp="1"/>
          </p:cNvSpPr>
          <p:nvPr>
            <p:ph type="title"/>
          </p:nvPr>
        </p:nvSpPr>
        <p:spPr>
          <a:xfrm>
            <a:off x="1371600" y="685800"/>
            <a:ext cx="9601200" cy="698383"/>
          </a:xfrm>
        </p:spPr>
        <p:txBody>
          <a:bodyPr/>
          <a:lstStyle/>
          <a:p>
            <a:r>
              <a:rPr lang="es-ES" dirty="0"/>
              <a:t>Seguridad en .NET Core (II) - JWT</a:t>
            </a:r>
          </a:p>
        </p:txBody>
      </p:sp>
      <p:sp>
        <p:nvSpPr>
          <p:cNvPr id="3" name="Marcador de contenido 2">
            <a:extLst>
              <a:ext uri="{FF2B5EF4-FFF2-40B4-BE49-F238E27FC236}">
                <a16:creationId xmlns:a16="http://schemas.microsoft.com/office/drawing/2014/main" id="{92B5539C-FA7D-48AE-956D-451EB2E68FFA}"/>
              </a:ext>
            </a:extLst>
          </p:cNvPr>
          <p:cNvSpPr>
            <a:spLocks noGrp="1"/>
          </p:cNvSpPr>
          <p:nvPr>
            <p:ph idx="1"/>
          </p:nvPr>
        </p:nvSpPr>
        <p:spPr>
          <a:xfrm>
            <a:off x="1371600" y="1451295"/>
            <a:ext cx="9601200" cy="5041784"/>
          </a:xfrm>
        </p:spPr>
        <p:txBody>
          <a:bodyPr>
            <a:normAutofit fontScale="92500" lnSpcReduction="10000"/>
          </a:bodyPr>
          <a:lstStyle/>
          <a:p>
            <a:r>
              <a:rPr lang="es-ES" dirty="0"/>
              <a:t>La autenticación en .NET Core sigue el estándar de JWT, JSON Web Token (abreviado JWT) es un estándar abierto basado en JSON para la creación de tokens de acceso. </a:t>
            </a:r>
          </a:p>
          <a:p>
            <a:r>
              <a:rPr lang="es-ES" dirty="0"/>
              <a:t>La implementación de JWT se basa en </a:t>
            </a:r>
            <a:r>
              <a:rPr lang="es-ES" dirty="0" err="1"/>
              <a:t>OpenID</a:t>
            </a:r>
            <a:r>
              <a:rPr lang="es-ES" dirty="0"/>
              <a:t>, que es un estándar de identificación digital descentralizado, con el que el usuario puede identificarse en una página web a través de una URL. </a:t>
            </a:r>
          </a:p>
          <a:p>
            <a:r>
              <a:rPr lang="es-ES" dirty="0"/>
              <a:t>Hoy en día existen numerosos proveedores de identidad que son servidores de autenticación destinados a autenticar numerosas aplicaciones existen diferentes proveedores como </a:t>
            </a:r>
            <a:r>
              <a:rPr lang="es-ES" dirty="0" err="1"/>
              <a:t>Identity</a:t>
            </a:r>
            <a:r>
              <a:rPr lang="es-ES" dirty="0"/>
              <a:t> Server, Azure Active </a:t>
            </a:r>
            <a:r>
              <a:rPr lang="es-ES" dirty="0" err="1"/>
              <a:t>Directory</a:t>
            </a:r>
            <a:r>
              <a:rPr lang="es-ES" dirty="0"/>
              <a:t>, Google, </a:t>
            </a:r>
            <a:r>
              <a:rPr lang="es-ES" dirty="0" err="1"/>
              <a:t>Facebok</a:t>
            </a:r>
            <a:r>
              <a:rPr lang="es-ES" dirty="0"/>
              <a:t>, Amazon, </a:t>
            </a:r>
            <a:r>
              <a:rPr lang="es-ES" dirty="0" err="1"/>
              <a:t>Linkedin</a:t>
            </a:r>
            <a:r>
              <a:rPr lang="es-ES" dirty="0"/>
              <a:t>, etc.</a:t>
            </a:r>
          </a:p>
          <a:p>
            <a:r>
              <a:rPr lang="es-ES" dirty="0"/>
              <a:t>Disponemos de una librería (MSAL) dentro del </a:t>
            </a:r>
            <a:r>
              <a:rPr lang="es-ES" dirty="0" err="1"/>
              <a:t>framework</a:t>
            </a:r>
            <a:r>
              <a:rPr lang="es-ES" dirty="0"/>
              <a:t> que facilita el proceso autenticación y autorización de la app.</a:t>
            </a:r>
          </a:p>
          <a:p>
            <a:r>
              <a:rPr lang="es-ES" dirty="0"/>
              <a:t>Más </a:t>
            </a:r>
            <a:r>
              <a:rPr lang="es-ES" dirty="0" err="1"/>
              <a:t>Info</a:t>
            </a:r>
            <a:r>
              <a:rPr lang="es-ES" dirty="0"/>
              <a:t>: </a:t>
            </a:r>
            <a:r>
              <a:rPr lang="es-ES" dirty="0">
                <a:hlinkClick r:id="rId2"/>
              </a:rPr>
              <a:t>https://www.youtube.com/watch?v=7MVqzo0o_yU&amp;list=PLbNXjE8OQW5yDOm0X7J84mvNROgBi4vJ7&amp;index=8&amp;t=900s</a:t>
            </a:r>
            <a:endParaRPr lang="es-ES" dirty="0"/>
          </a:p>
          <a:p>
            <a:pPr marL="0" indent="0">
              <a:buNone/>
            </a:pPr>
            <a:r>
              <a:rPr lang="es-ES" dirty="0"/>
              <a:t>      </a:t>
            </a:r>
            <a:r>
              <a:rPr lang="es-ES" dirty="0">
                <a:hlinkClick r:id="rId3"/>
              </a:rPr>
              <a:t>https://identityserver4.readthedocs.io/en/latest/</a:t>
            </a:r>
            <a:endParaRPr lang="es-ES" dirty="0"/>
          </a:p>
          <a:p>
            <a:pPr marL="0" indent="0">
              <a:buNone/>
            </a:pPr>
            <a:r>
              <a:rPr lang="es-ES" dirty="0"/>
              <a:t>                                                                       </a:t>
            </a:r>
          </a:p>
          <a:p>
            <a:endParaRPr lang="es-ES" dirty="0"/>
          </a:p>
        </p:txBody>
      </p:sp>
    </p:spTree>
    <p:extLst>
      <p:ext uri="{BB962C8B-B14F-4D97-AF65-F5344CB8AC3E}">
        <p14:creationId xmlns:p14="http://schemas.microsoft.com/office/powerpoint/2010/main" val="338385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BF8A2-6AB3-4152-8FF6-8EFCB2FC5A38}"/>
              </a:ext>
            </a:extLst>
          </p:cNvPr>
          <p:cNvSpPr>
            <a:spLocks noGrp="1"/>
          </p:cNvSpPr>
          <p:nvPr>
            <p:ph type="title"/>
          </p:nvPr>
        </p:nvSpPr>
        <p:spPr>
          <a:xfrm>
            <a:off x="1371600" y="685800"/>
            <a:ext cx="9601200" cy="773884"/>
          </a:xfrm>
        </p:spPr>
        <p:txBody>
          <a:bodyPr/>
          <a:lstStyle/>
          <a:p>
            <a:r>
              <a:rPr lang="es-ES" dirty="0"/>
              <a:t>Seguridad en .NET Core (III) - JWT</a:t>
            </a:r>
          </a:p>
        </p:txBody>
      </p:sp>
      <p:sp>
        <p:nvSpPr>
          <p:cNvPr id="3" name="Marcador de contenido 2">
            <a:extLst>
              <a:ext uri="{FF2B5EF4-FFF2-40B4-BE49-F238E27FC236}">
                <a16:creationId xmlns:a16="http://schemas.microsoft.com/office/drawing/2014/main" id="{A8DA2449-46CD-41A1-9CF5-B5EA84E7DF18}"/>
              </a:ext>
            </a:extLst>
          </p:cNvPr>
          <p:cNvSpPr>
            <a:spLocks noGrp="1"/>
          </p:cNvSpPr>
          <p:nvPr>
            <p:ph idx="1"/>
          </p:nvPr>
        </p:nvSpPr>
        <p:spPr>
          <a:xfrm>
            <a:off x="1371600" y="1459684"/>
            <a:ext cx="9601200" cy="4407716"/>
          </a:xfrm>
        </p:spPr>
        <p:txBody>
          <a:bodyPr/>
          <a:lstStyle/>
          <a:p>
            <a:r>
              <a:rPr lang="es-ES" dirty="0"/>
              <a:t>Para usar el middleware de autorización y autenticación es necesario inyectarlo en el contenedor de dependencias de .NET Core (método </a:t>
            </a:r>
            <a:r>
              <a:rPr lang="es-ES" dirty="0" err="1"/>
              <a:t>ConfigureService</a:t>
            </a:r>
            <a:r>
              <a:rPr lang="es-ES" dirty="0"/>
              <a:t>):</a:t>
            </a:r>
          </a:p>
          <a:p>
            <a:endParaRPr lang="es-ES" dirty="0"/>
          </a:p>
          <a:p>
            <a:endParaRPr lang="es-ES" dirty="0"/>
          </a:p>
          <a:p>
            <a:endParaRPr lang="es-ES" dirty="0"/>
          </a:p>
          <a:p>
            <a:endParaRPr lang="es-ES" dirty="0"/>
          </a:p>
          <a:p>
            <a:endParaRPr lang="es-ES" dirty="0"/>
          </a:p>
          <a:p>
            <a:r>
              <a:rPr lang="es-ES" dirty="0"/>
              <a:t>Para usar estos </a:t>
            </a:r>
            <a:r>
              <a:rPr lang="es-ES" dirty="0" err="1"/>
              <a:t>middlwares</a:t>
            </a:r>
            <a:r>
              <a:rPr lang="es-ES" dirty="0"/>
              <a:t> es necesario añadirlos al </a:t>
            </a:r>
            <a:r>
              <a:rPr lang="es-ES" dirty="0" err="1"/>
              <a:t>pipline</a:t>
            </a:r>
            <a:r>
              <a:rPr lang="es-ES" dirty="0"/>
              <a:t> de .NET Core (método Configure):</a:t>
            </a:r>
          </a:p>
          <a:p>
            <a:pPr lvl="1"/>
            <a:endParaRPr lang="es-ES" dirty="0"/>
          </a:p>
        </p:txBody>
      </p:sp>
      <p:pic>
        <p:nvPicPr>
          <p:cNvPr id="4" name="Imagen 3">
            <a:extLst>
              <a:ext uri="{FF2B5EF4-FFF2-40B4-BE49-F238E27FC236}">
                <a16:creationId xmlns:a16="http://schemas.microsoft.com/office/drawing/2014/main" id="{A291626F-32AF-405E-A42A-360429FEC56D}"/>
              </a:ext>
            </a:extLst>
          </p:cNvPr>
          <p:cNvPicPr>
            <a:picLocks noChangeAspect="1"/>
          </p:cNvPicPr>
          <p:nvPr/>
        </p:nvPicPr>
        <p:blipFill>
          <a:blip r:embed="rId2"/>
          <a:stretch>
            <a:fillRect/>
          </a:stretch>
        </p:blipFill>
        <p:spPr>
          <a:xfrm>
            <a:off x="3981451" y="2295525"/>
            <a:ext cx="3697644" cy="1982071"/>
          </a:xfrm>
          <a:prstGeom prst="rect">
            <a:avLst/>
          </a:prstGeom>
        </p:spPr>
      </p:pic>
      <p:pic>
        <p:nvPicPr>
          <p:cNvPr id="5" name="Imagen 4">
            <a:extLst>
              <a:ext uri="{FF2B5EF4-FFF2-40B4-BE49-F238E27FC236}">
                <a16:creationId xmlns:a16="http://schemas.microsoft.com/office/drawing/2014/main" id="{6E94168A-B539-4624-AA39-8F8CB5F1B6CB}"/>
              </a:ext>
            </a:extLst>
          </p:cNvPr>
          <p:cNvPicPr>
            <a:picLocks noChangeAspect="1"/>
          </p:cNvPicPr>
          <p:nvPr/>
        </p:nvPicPr>
        <p:blipFill>
          <a:blip r:embed="rId3"/>
          <a:stretch>
            <a:fillRect/>
          </a:stretch>
        </p:blipFill>
        <p:spPr>
          <a:xfrm>
            <a:off x="3981451" y="4860784"/>
            <a:ext cx="4122075" cy="1909543"/>
          </a:xfrm>
          <a:prstGeom prst="rect">
            <a:avLst/>
          </a:prstGeom>
        </p:spPr>
      </p:pic>
    </p:spTree>
    <p:extLst>
      <p:ext uri="{BB962C8B-B14F-4D97-AF65-F5344CB8AC3E}">
        <p14:creationId xmlns:p14="http://schemas.microsoft.com/office/powerpoint/2010/main" val="2077137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91782-CE41-44E2-A09C-BC99079ADDEB}"/>
              </a:ext>
            </a:extLst>
          </p:cNvPr>
          <p:cNvSpPr>
            <a:spLocks noGrp="1"/>
          </p:cNvSpPr>
          <p:nvPr>
            <p:ph type="title"/>
          </p:nvPr>
        </p:nvSpPr>
        <p:spPr>
          <a:xfrm>
            <a:off x="1371600" y="685800"/>
            <a:ext cx="9601200" cy="1193334"/>
          </a:xfrm>
        </p:spPr>
        <p:txBody>
          <a:bodyPr>
            <a:normAutofit fontScale="90000"/>
          </a:bodyPr>
          <a:lstStyle/>
          <a:p>
            <a:r>
              <a:rPr lang="es-ES" dirty="0"/>
              <a:t>Integración de </a:t>
            </a:r>
            <a:r>
              <a:rPr lang="es-ES" dirty="0" err="1"/>
              <a:t>Swagger</a:t>
            </a:r>
            <a:r>
              <a:rPr lang="es-ES" dirty="0"/>
              <a:t> en un API-REST .NET Core</a:t>
            </a:r>
            <a:br>
              <a:rPr lang="es-ES" dirty="0"/>
            </a:br>
            <a:endParaRPr lang="es-ES" dirty="0"/>
          </a:p>
        </p:txBody>
      </p:sp>
      <p:sp>
        <p:nvSpPr>
          <p:cNvPr id="3" name="Marcador de contenido 2">
            <a:extLst>
              <a:ext uri="{FF2B5EF4-FFF2-40B4-BE49-F238E27FC236}">
                <a16:creationId xmlns:a16="http://schemas.microsoft.com/office/drawing/2014/main" id="{1BA86102-D5EB-4F1C-B9F9-5858B33A68DB}"/>
              </a:ext>
            </a:extLst>
          </p:cNvPr>
          <p:cNvSpPr>
            <a:spLocks noGrp="1"/>
          </p:cNvSpPr>
          <p:nvPr>
            <p:ph idx="1"/>
          </p:nvPr>
        </p:nvSpPr>
        <p:spPr>
          <a:xfrm>
            <a:off x="1371600" y="1879134"/>
            <a:ext cx="9601200" cy="3988266"/>
          </a:xfrm>
        </p:spPr>
        <p:txBody>
          <a:bodyPr/>
          <a:lstStyle/>
          <a:p>
            <a:r>
              <a:rPr lang="es-ES" dirty="0" err="1"/>
              <a:t>Swagger</a:t>
            </a:r>
            <a:r>
              <a:rPr lang="es-ES" dirty="0"/>
              <a:t> es una herramienta que nos permite documentar y depurar un API-REST, con gran facilidad.</a:t>
            </a:r>
          </a:p>
          <a:p>
            <a:r>
              <a:rPr lang="es-ES" dirty="0"/>
              <a:t>Utiliza el código desarrollado para generar esos </a:t>
            </a:r>
            <a:r>
              <a:rPr lang="es-ES" dirty="0" err="1"/>
              <a:t>endpoints</a:t>
            </a:r>
            <a:r>
              <a:rPr lang="es-ES" dirty="0"/>
              <a:t> y en algunos casos te ayuda a detectar errores de rutas u otro tipo de errores con anticipación.</a:t>
            </a:r>
          </a:p>
          <a:p>
            <a:r>
              <a:rPr lang="es-ES" dirty="0"/>
              <a:t>En .NET Core la herramienta está disponible en paquetes de </a:t>
            </a:r>
            <a:r>
              <a:rPr lang="es-ES" dirty="0" err="1"/>
              <a:t>nugets</a:t>
            </a:r>
            <a:r>
              <a:rPr lang="es-ES" dirty="0"/>
              <a:t> llamado: </a:t>
            </a:r>
            <a:r>
              <a:rPr lang="es-ES" b="1" dirty="0" err="1"/>
              <a:t>Swashbuckle.AspNetCore.Swagger</a:t>
            </a:r>
            <a:r>
              <a:rPr lang="es-ES" b="1" dirty="0"/>
              <a:t>, </a:t>
            </a:r>
            <a:r>
              <a:rPr lang="es-ES" b="1" dirty="0" err="1"/>
              <a:t>Swashbuckle.AspNetCore.SwaggerGen</a:t>
            </a:r>
            <a:r>
              <a:rPr lang="es-ES" b="1" dirty="0"/>
              <a:t> y </a:t>
            </a:r>
            <a:r>
              <a:rPr lang="es-ES" b="1" dirty="0" err="1"/>
              <a:t>Swashbuckle.AspNetCore.SwaggerUI</a:t>
            </a:r>
            <a:r>
              <a:rPr lang="es-ES" b="1" dirty="0"/>
              <a:t>. </a:t>
            </a:r>
            <a:r>
              <a:rPr lang="es-ES" dirty="0"/>
              <a:t>Funciona como un middleware que se configura en los métodos </a:t>
            </a:r>
            <a:r>
              <a:rPr lang="es-ES" dirty="0" err="1"/>
              <a:t>ConfigureService</a:t>
            </a:r>
            <a:r>
              <a:rPr lang="es-ES" dirty="0"/>
              <a:t> y Configure.</a:t>
            </a:r>
          </a:p>
          <a:p>
            <a:pPr marL="2359152" lvl="5" indent="0">
              <a:buNone/>
            </a:pPr>
            <a:r>
              <a:rPr lang="es-ES" b="1" dirty="0"/>
              <a:t>                                    </a:t>
            </a:r>
            <a:r>
              <a:rPr lang="es-ES" b="1" dirty="0">
                <a:solidFill>
                  <a:srgbClr val="0070C0"/>
                </a:solidFill>
              </a:rPr>
              <a:t>(Demo)</a:t>
            </a:r>
          </a:p>
        </p:txBody>
      </p:sp>
    </p:spTree>
    <p:extLst>
      <p:ext uri="{BB962C8B-B14F-4D97-AF65-F5344CB8AC3E}">
        <p14:creationId xmlns:p14="http://schemas.microsoft.com/office/powerpoint/2010/main" val="65704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r>
              <a:rPr lang="es-ES" dirty="0"/>
              <a:t>Manipulación de recursos (</a:t>
            </a:r>
            <a:r>
              <a:rPr lang="es-ES" dirty="0" err="1"/>
              <a:t>resx</a:t>
            </a:r>
            <a:r>
              <a:rPr lang="es-ES" dirty="0"/>
              <a:t>)</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7367</TotalTime>
  <Words>1999</Words>
  <Application>Microsoft Office PowerPoint</Application>
  <PresentationFormat>Panorámica</PresentationFormat>
  <Paragraphs>148</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lpstr>Objeto IActionResult </vt:lpstr>
      <vt:lpstr>Convenciones en .NET Core  </vt:lpstr>
      <vt:lpstr>Programación asíncrona  </vt:lpstr>
      <vt:lpstr>Programación asíncrona(II)</vt:lpstr>
      <vt:lpstr>Seguridad en .NET Core </vt:lpstr>
      <vt:lpstr>Seguridad en .NET Core (II) - JWT</vt:lpstr>
      <vt:lpstr>Seguridad en .NET Core (III) - JWT</vt:lpstr>
      <vt:lpstr>Integración de Swagger en un API-REST .NET 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135</cp:revision>
  <dcterms:created xsi:type="dcterms:W3CDTF">2020-07-08T12:25:02Z</dcterms:created>
  <dcterms:modified xsi:type="dcterms:W3CDTF">2020-07-18T17:25:46Z</dcterms:modified>
</cp:coreProperties>
</file>